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0"/>
  </p:notesMasterIdLst>
  <p:handoutMasterIdLst>
    <p:handoutMasterId r:id="rId21"/>
  </p:handoutMasterIdLst>
  <p:sldIdLst>
    <p:sldId id="278" r:id="rId5"/>
    <p:sldId id="293" r:id="rId6"/>
    <p:sldId id="282" r:id="rId7"/>
    <p:sldId id="284" r:id="rId8"/>
    <p:sldId id="285" r:id="rId9"/>
    <p:sldId id="296" r:id="rId10"/>
    <p:sldId id="286" r:id="rId11"/>
    <p:sldId id="287" r:id="rId12"/>
    <p:sldId id="299" r:id="rId13"/>
    <p:sldId id="297" r:id="rId14"/>
    <p:sldId id="298" r:id="rId15"/>
    <p:sldId id="288" r:id="rId16"/>
    <p:sldId id="295" r:id="rId17"/>
    <p:sldId id="294" r:id="rId18"/>
    <p:sldId id="292" r:id="rId19"/>
  </p:sldIdLst>
  <p:sldSz cx="12192000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A809EA-4944-4667-AE15-E94C63FDE45D}">
          <p14:sldIdLst>
            <p14:sldId id="278"/>
            <p14:sldId id="293"/>
            <p14:sldId id="282"/>
            <p14:sldId id="284"/>
            <p14:sldId id="285"/>
            <p14:sldId id="296"/>
            <p14:sldId id="286"/>
            <p14:sldId id="287"/>
            <p14:sldId id="299"/>
            <p14:sldId id="297"/>
            <p14:sldId id="298"/>
            <p14:sldId id="288"/>
            <p14:sldId id="295"/>
            <p14:sldId id="294"/>
            <p14:sldId id="292"/>
          </p14:sldIdLst>
        </p14:section>
        <p14:section name="Back Up Slides" id="{CDB13AFE-57CF-48D6-BDF1-D12786EBC0DC}">
          <p14:sldIdLst/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3632" autoAdjust="0"/>
  </p:normalViewPr>
  <p:slideViewPr>
    <p:cSldViewPr snapToGrid="0">
      <p:cViewPr varScale="1">
        <p:scale>
          <a:sx n="59" d="100"/>
          <a:sy n="59" d="100"/>
        </p:scale>
        <p:origin x="1776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Finishing</a:t>
            </a:r>
          </a:p>
          <a:p>
            <a:r>
              <a:rPr lang="en-US" dirty="0"/>
              <a:t>Baking</a:t>
            </a:r>
          </a:p>
          <a:p>
            <a:r>
              <a:rPr lang="en-US" dirty="0"/>
              <a:t>Assembly</a:t>
            </a:r>
          </a:p>
          <a:p>
            <a:r>
              <a:rPr lang="en-US" dirty="0"/>
              <a:t>Dough</a:t>
            </a:r>
          </a:p>
          <a:p>
            <a:r>
              <a:rPr lang="en-US" dirty="0"/>
              <a:t>Preparation</a:t>
            </a:r>
          </a:p>
          <a:p>
            <a:endParaRPr lang="en-US" dirty="0"/>
          </a:p>
          <a:p>
            <a:r>
              <a:rPr lang="en-US" dirty="0"/>
              <a:t>Start at the end that is closest to </a:t>
            </a:r>
            <a:r>
              <a:rPr lang="en-US"/>
              <a:t>the 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6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Lack of Clear Objectives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Not having a clear understanding of why the process map is being created can lead to a map that is unfocused and unhelpful.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Inadequate Stakeholder Involvement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Failing to involve all relevant stakeholders can result in missing important steps or perspectives, leading to an incomplete or inaccurate map.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Overcomplicating the Map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Including too much detail can make the process map difficult to read and understand. It's important to strike a balance between detail and clarity.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Ignoring Variations in the Process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Not accounting for variations or exceptions in the process can lead to a map that doesn't accurately reflect real-world operations.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Lack of Standardization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Using inconsistent symbols, terminology, or formats can cause confusion and make the map less useful.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Not Updating the Map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Processes change over time, and failing to update the map accordingly can make it obsolete and unhelpful.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Focusing Only on the Current State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While it's important to understand the current process, it's also crucial to map out the desired future state to identify areas for improvement.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Ignoring Feedback Loops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Not including feedback loops can result in a linear map that doesn't accurately represent the iterative nature of many processes.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Lack of Clarity in Roles and Responsibilities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Not clearly defining who is responsible for each step can lead to confusion and inefficiencies.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Poor Communication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Not effectively communicating the process map to all relevant parties can result in misunderstandings and lack of buy-in.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Tool Misuse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Using inappropriate or overly complex tools for creating the process map can lead to technical difficulties and frustration.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Not Validating the Map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Failing to validate the process map with those who perform the process can result in inaccuracies and missed opportunities for improvement.</a:t>
            </a:r>
          </a:p>
          <a:p>
            <a:r>
              <a:rPr lang="en-US" dirty="0"/>
              <a:t>To avoid these common problems, it's essential to plan carefully, involve the right people, use standard symbols and terminology, and regularly review and update the process map.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8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4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8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0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 to announce speakers…</a:t>
            </a:r>
          </a:p>
          <a:p>
            <a:endParaRPr lang="en-US" dirty="0"/>
          </a:p>
          <a:p>
            <a:r>
              <a:rPr lang="en-US" dirty="0"/>
              <a:t>Get ready for a tag-team extravaganza at the GRQC event on February 12, where Jason Becker and Lucas Dodge will map out the secrets to operational success – and they promise not to use a GPS!</a:t>
            </a:r>
          </a:p>
          <a:p>
            <a:endParaRPr lang="en-US" dirty="0"/>
          </a:p>
          <a:p>
            <a:r>
              <a:rPr lang="en-US" dirty="0"/>
              <a:t>Jason Becker, our in-house Lean and Six Sigma caped crusader from L3Harris Technologies, has been battling process inefficiencies for a decade with his trusty sidekick, Process Mapping. He's known for turning convoluted workflows into streamlined highways of productivity.</a:t>
            </a:r>
          </a:p>
          <a:p>
            <a:endParaRPr lang="en-US" dirty="0"/>
          </a:p>
          <a:p>
            <a:r>
              <a:rPr lang="en-US" dirty="0"/>
              <a:t>Adding to the mix is the equally talented Lucas Dodge from ESL, who'll co-pilot this journey with Jason. Together, they're like the Batman and Robin of the continuous improvement world, ready to guide you through the twists and turns of process optimization.</a:t>
            </a:r>
          </a:p>
          <a:p>
            <a:endParaRPr lang="en-US" dirty="0"/>
          </a:p>
          <a:p>
            <a:r>
              <a:rPr lang="en-US" dirty="0"/>
              <a:t>These two process maestros will show you how to dodge the common pitfalls and leap over business hurdles in a single bound, all while keeping a smile on your face. Expect a session packed with insights, anecdotes, and maybe even a few process-related puns that are sure to 'flow-chart' your day.</a:t>
            </a:r>
          </a:p>
          <a:p>
            <a:endParaRPr lang="en-US" dirty="0"/>
          </a:p>
          <a:p>
            <a:r>
              <a:rPr lang="en-US" dirty="0"/>
              <a:t>So, chart a course for February 12 and join this dynamic duo as they unfold the map to efficiency and beyond. It's an opportunity to learn from the best, laugh a little, and leave with the superpowers you need to conquer the world of operational excellence. Don't miss out!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7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 you know how is it made?  Does every pizza shop make it the same way?</a:t>
            </a:r>
          </a:p>
          <a:p>
            <a:endParaRPr lang="en-US" dirty="0"/>
          </a:p>
          <a:p>
            <a:r>
              <a:rPr lang="en-US" dirty="0"/>
              <a:t>Perhaps a process map would help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to explain the various steps involved in carrying out a pizza delivery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 — from when a customer places their order to when they've received their pizza.</a:t>
            </a:r>
          </a:p>
          <a:p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r>
              <a:rPr lang="en-US" dirty="0"/>
              <a:t>Here's a simple example of what a process map for making pizza might look like: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Preparation Stage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Gather ingredients (dough, sauce, cheese, toppings)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Preheat oven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Dough Preparation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Mix ingredients for dough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Knead dough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Let dough rise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Assembling Pizza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Roll out dough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Spread sauce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Add cheese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Add toppings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Cooking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Place pizza in oven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Bake for specified time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Finishing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Remove pizza from oven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Slice pizza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Serve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b="1" dirty="0"/>
              <a:t>Standardization</a:t>
            </a:r>
            <a:r>
              <a:rPr lang="en-US" dirty="0"/>
              <a:t>: A process map helps standardize the steps involved in making pizza, ensuring consistency in quality and taste.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Efficiency</a:t>
            </a:r>
            <a:r>
              <a:rPr lang="en-US" dirty="0"/>
              <a:t>: It helps identify and eliminate any unnecessary steps, making the process more efficient and reducing preparation time.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Training</a:t>
            </a:r>
            <a:r>
              <a:rPr lang="en-US" dirty="0"/>
              <a:t>: New employees can be trained more effectively using a clear visual representation of the process.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Quality Control</a:t>
            </a:r>
            <a:r>
              <a:rPr lang="en-US" dirty="0"/>
              <a:t>: It allows for better monitoring and control of each step, ensuring that each pizza meets the desired standards.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Problem-Solving</a:t>
            </a:r>
            <a:r>
              <a:rPr lang="en-US" dirty="0"/>
              <a:t>: If issues arise, a process map can help pinpoint where the problem occurred, making it easier to implement corrective actions.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Resource Management</a:t>
            </a:r>
            <a:r>
              <a:rPr lang="en-US" dirty="0"/>
              <a:t>: Helps in managing resources better by identifying what ingredients and equipment are needed at each step.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Communication</a:t>
            </a:r>
            <a:r>
              <a:rPr lang="en-US" dirty="0"/>
              <a:t>: Facilitates better communication among team members by providing a clear understanding of the workflow.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53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0675" marR="132080" indent="-171450">
              <a:lnSpc>
                <a:spcPct val="100000"/>
              </a:lnSpc>
              <a:spcBef>
                <a:spcPts val="1230"/>
              </a:spcBef>
              <a:buFont typeface="Wingdings"/>
              <a:buChar char=""/>
              <a:tabLst>
                <a:tab pos="32194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mapped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inputs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become outputs</a:t>
            </a:r>
            <a:endParaRPr lang="en-US" sz="1200" dirty="0">
              <a:latin typeface="Arial"/>
              <a:cs typeface="Arial"/>
            </a:endParaRPr>
          </a:p>
          <a:p>
            <a:pPr marL="320675" marR="136525" indent="-17145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32194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mapping</a:t>
            </a:r>
            <a:r>
              <a:rPr lang="en-US"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lang="en-US"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3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effectively</a:t>
            </a:r>
            <a:r>
              <a:rPr lang="en-US"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communicate</a:t>
            </a:r>
            <a:r>
              <a:rPr lang="en-US" sz="1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flow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steps</a:t>
            </a:r>
            <a:r>
              <a:rPr lang="en-US"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 process</a:t>
            </a:r>
            <a:endParaRPr lang="en-US" sz="1200" dirty="0">
              <a:latin typeface="Arial"/>
              <a:cs typeface="Arial"/>
            </a:endParaRPr>
          </a:p>
          <a:p>
            <a:pPr marL="320675" marR="199390" indent="-17145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32194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lang="en-US"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lang="en-US"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lang="en-US"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r>
              <a:rPr lang="en-US"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maps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  <a:p>
            <a:pPr marL="304165" indent="-171450">
              <a:lnSpc>
                <a:spcPct val="100000"/>
              </a:lnSpc>
              <a:spcBef>
                <a:spcPts val="1230"/>
              </a:spcBef>
              <a:buFont typeface="Wingdings"/>
              <a:buChar char=""/>
              <a:tabLst>
                <a:tab pos="30416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use,</a:t>
            </a:r>
            <a:r>
              <a:rPr lang="en-US"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lang="en-US"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lang="en-US" sz="1200" dirty="0">
              <a:latin typeface="Arial"/>
              <a:cs typeface="Arial"/>
            </a:endParaRPr>
          </a:p>
          <a:p>
            <a:pPr marL="304165" marR="140335" indent="-17145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30543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lang="en-US"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easy-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to-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interpret representation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12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process</a:t>
            </a:r>
            <a:endParaRPr lang="en-US" sz="1200" dirty="0">
              <a:latin typeface="Arial"/>
              <a:cs typeface="Arial"/>
            </a:endParaRPr>
          </a:p>
          <a:p>
            <a:pPr marL="304165" marR="151765" indent="-17145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305435" algn="l"/>
              </a:tabLst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lang="en-US"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utilized</a:t>
            </a:r>
            <a:r>
              <a:rPr lang="en-US"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training,</a:t>
            </a:r>
            <a:r>
              <a:rPr lang="en-US" sz="1200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improvements</a:t>
            </a:r>
            <a:r>
              <a:rPr lang="en-US"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Time Management – what to do with larger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A</a:t>
            </a:r>
            <a:r>
              <a:rPr lang="en-US" sz="1200" b="1" spc="-9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visual</a:t>
            </a:r>
            <a:r>
              <a:rPr lang="en-US" sz="1200" b="1" spc="-1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display</a:t>
            </a:r>
            <a:r>
              <a:rPr lang="en-US" sz="1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en-US" sz="1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the</a:t>
            </a:r>
            <a:r>
              <a:rPr lang="en-US" sz="1200" b="1" spc="-2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interaction</a:t>
            </a:r>
            <a:r>
              <a:rPr lang="en-US" sz="1200" b="1" spc="-6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1200" b="1" spc="-1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sequence</a:t>
            </a:r>
            <a:r>
              <a:rPr lang="en-US" sz="1200" b="1" spc="-3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of</a:t>
            </a:r>
            <a:r>
              <a:rPr lang="en-US" sz="1200" b="1" spc="-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all</a:t>
            </a:r>
            <a:r>
              <a:rPr lang="en-US" sz="1200" b="1" spc="-2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spc="-10" dirty="0">
                <a:solidFill>
                  <a:schemeClr val="tx1">
                    <a:alpha val="60000"/>
                  </a:schemeClr>
                </a:solidFill>
              </a:rPr>
              <a:t>process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steps</a:t>
            </a:r>
            <a:r>
              <a:rPr lang="en-US" sz="1200" b="1" spc="-3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tx1">
                    <a:alpha val="60000"/>
                  </a:schemeClr>
                </a:solidFill>
              </a:rPr>
              <a:t>and</a:t>
            </a:r>
            <a:r>
              <a:rPr lang="en-US" sz="1200" b="1" spc="-5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200" b="1" spc="-10" dirty="0">
                <a:solidFill>
                  <a:schemeClr val="tx1">
                    <a:alpha val="60000"/>
                  </a:schemeClr>
                </a:solidFill>
              </a:rPr>
              <a:t>decisions</a:t>
            </a:r>
            <a:endParaRPr lang="en-US" sz="1200" dirty="0">
              <a:solidFill>
                <a:schemeClr val="tx1">
                  <a:alpha val="60000"/>
                </a:schemeClr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High Level Process Map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Basic flow chart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Swimlane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Value stream map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Cross-functional map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Detailed process map</a:t>
            </a:r>
          </a:p>
          <a:p>
            <a:pPr marL="228600" indent="-228600" algn="l">
              <a:spcAft>
                <a:spcPts val="300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SIPOC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4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7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3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ke_Placid,_New_York" TargetMode="External"/><Relationship Id="rId3" Type="http://schemas.openxmlformats.org/officeDocument/2006/relationships/hyperlink" Target="https://en.wikipedia.org/wiki/Flow_process_chart" TargetMode="External"/><Relationship Id="rId7" Type="http://schemas.openxmlformats.org/officeDocument/2006/relationships/hyperlink" Target="https://en.wikipedia.org/wiki/Allan_H._Mogens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Industrial_engineering" TargetMode="External"/><Relationship Id="rId5" Type="http://schemas.openxmlformats.org/officeDocument/2006/relationships/hyperlink" Target="https://en.wikipedia.org/wiki/American_Society_of_Mechanical_Engineers" TargetMode="External"/><Relationship Id="rId4" Type="http://schemas.openxmlformats.org/officeDocument/2006/relationships/hyperlink" Target="https://en.wikipedia.org/wiki/Frank_Gilbreth" TargetMode="External"/><Relationship Id="rId9" Type="http://schemas.openxmlformats.org/officeDocument/2006/relationships/hyperlink" Target="https://en.wikipedia.org/wiki/New_York_(state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GRQC  Performance Excellence Forum</a:t>
            </a:r>
            <a:br>
              <a:rPr lang="en-US" sz="4800" dirty="0">
                <a:solidFill>
                  <a:schemeClr val="tx2"/>
                </a:solidFill>
              </a:rPr>
            </a:b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Process Mapping</a:t>
            </a:r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C059-4A24-E824-57A3-B72177C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Pizza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856CF-4BBF-96E4-715B-35F715B940DD}"/>
              </a:ext>
            </a:extLst>
          </p:cNvPr>
          <p:cNvGrpSpPr/>
          <p:nvPr/>
        </p:nvGrpSpPr>
        <p:grpSpPr>
          <a:xfrm>
            <a:off x="9963759" y="2600515"/>
            <a:ext cx="1678703" cy="1007222"/>
            <a:chOff x="9406156" y="1486319"/>
            <a:chExt cx="1678703" cy="10072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80898D3-FD37-CABF-4C0E-DCC26098E674}"/>
                </a:ext>
              </a:extLst>
            </p:cNvPr>
            <p:cNvSpPr/>
            <p:nvPr/>
          </p:nvSpPr>
          <p:spPr>
            <a:xfrm>
              <a:off x="9406156" y="1486319"/>
              <a:ext cx="1678703" cy="1007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92880"/>
                <a:satOff val="8205"/>
                <a:lumOff val="2551"/>
                <a:alphaOff val="0"/>
              </a:schemeClr>
            </a:fillRef>
            <a:effectRef idx="0">
              <a:schemeClr val="accent2">
                <a:hueOff val="7692880"/>
                <a:satOff val="8205"/>
                <a:lumOff val="25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39A1CF89-DD4F-4EF5-5A0D-94A4C62CB63A}"/>
                </a:ext>
              </a:extLst>
            </p:cNvPr>
            <p:cNvSpPr txBox="1"/>
            <p:nvPr/>
          </p:nvSpPr>
          <p:spPr>
            <a:xfrm>
              <a:off x="9435657" y="1515820"/>
              <a:ext cx="1619701" cy="94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Finishing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6807F1-95AB-3004-5EB5-9B3DE83EA4CA}"/>
              </a:ext>
            </a:extLst>
          </p:cNvPr>
          <p:cNvGrpSpPr/>
          <p:nvPr/>
        </p:nvGrpSpPr>
        <p:grpSpPr>
          <a:xfrm>
            <a:off x="9422618" y="2895967"/>
            <a:ext cx="355885" cy="416318"/>
            <a:chOff x="8902544" y="1781771"/>
            <a:chExt cx="355885" cy="416318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74C64C1-7782-E8FA-134C-5EC13C47678F}"/>
                </a:ext>
              </a:extLst>
            </p:cNvPr>
            <p:cNvSpPr/>
            <p:nvPr/>
          </p:nvSpPr>
          <p:spPr>
            <a:xfrm>
              <a:off x="8902544" y="1781771"/>
              <a:ext cx="355885" cy="4163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692880"/>
                <a:satOff val="8205"/>
                <a:lumOff val="2551"/>
                <a:alphaOff val="0"/>
              </a:schemeClr>
            </a:fillRef>
            <a:effectRef idx="0">
              <a:schemeClr val="accent2">
                <a:hueOff val="7692880"/>
                <a:satOff val="8205"/>
                <a:lumOff val="25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Arrow: Right 4">
              <a:extLst>
                <a:ext uri="{FF2B5EF4-FFF2-40B4-BE49-F238E27FC236}">
                  <a16:creationId xmlns:a16="http://schemas.microsoft.com/office/drawing/2014/main" id="{CF1F3C79-F5DE-F5B8-B449-08E8CE3793F0}"/>
                </a:ext>
              </a:extLst>
            </p:cNvPr>
            <p:cNvSpPr txBox="1"/>
            <p:nvPr/>
          </p:nvSpPr>
          <p:spPr>
            <a:xfrm>
              <a:off x="8902544" y="1865035"/>
              <a:ext cx="249120" cy="249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C457C1-C65D-E32A-4270-9E182962B427}"/>
              </a:ext>
            </a:extLst>
          </p:cNvPr>
          <p:cNvGrpSpPr/>
          <p:nvPr/>
        </p:nvGrpSpPr>
        <p:grpSpPr>
          <a:xfrm>
            <a:off x="7558657" y="2600515"/>
            <a:ext cx="1678703" cy="1007222"/>
            <a:chOff x="7055970" y="1486319"/>
            <a:chExt cx="1678703" cy="100722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D64EC63-6F64-0B8A-4E2F-591FCF4B5B18}"/>
                </a:ext>
              </a:extLst>
            </p:cNvPr>
            <p:cNvSpPr/>
            <p:nvPr/>
          </p:nvSpPr>
          <p:spPr>
            <a:xfrm>
              <a:off x="7055970" y="1486319"/>
              <a:ext cx="1678703" cy="1007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69660"/>
                <a:satOff val="6154"/>
                <a:lumOff val="1913"/>
                <a:alphaOff val="0"/>
              </a:schemeClr>
            </a:fillRef>
            <a:effectRef idx="0">
              <a:schemeClr val="accent2">
                <a:hueOff val="5769660"/>
                <a:satOff val="6154"/>
                <a:lumOff val="191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205C5511-3819-E71C-572B-A5C204E20666}"/>
                </a:ext>
              </a:extLst>
            </p:cNvPr>
            <p:cNvSpPr txBox="1"/>
            <p:nvPr/>
          </p:nvSpPr>
          <p:spPr>
            <a:xfrm>
              <a:off x="7085471" y="1515820"/>
              <a:ext cx="1619701" cy="94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Baking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62326-94F2-AA57-1F3A-08ADE7888E7A}"/>
              </a:ext>
            </a:extLst>
          </p:cNvPr>
          <p:cNvGrpSpPr/>
          <p:nvPr/>
        </p:nvGrpSpPr>
        <p:grpSpPr>
          <a:xfrm>
            <a:off x="7017514" y="2895967"/>
            <a:ext cx="355885" cy="416318"/>
            <a:chOff x="6552359" y="1781771"/>
            <a:chExt cx="355885" cy="41631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3500874-D120-A791-0562-93E4CE22133F}"/>
                </a:ext>
              </a:extLst>
            </p:cNvPr>
            <p:cNvSpPr/>
            <p:nvPr/>
          </p:nvSpPr>
          <p:spPr>
            <a:xfrm>
              <a:off x="6552359" y="1781771"/>
              <a:ext cx="355885" cy="4163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128586"/>
                <a:satOff val="5470"/>
                <a:lumOff val="1701"/>
                <a:alphaOff val="0"/>
              </a:schemeClr>
            </a:fillRef>
            <a:effectRef idx="0">
              <a:schemeClr val="accent2">
                <a:hueOff val="5128586"/>
                <a:satOff val="5470"/>
                <a:lumOff val="17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Arrow: Right 4">
              <a:extLst>
                <a:ext uri="{FF2B5EF4-FFF2-40B4-BE49-F238E27FC236}">
                  <a16:creationId xmlns:a16="http://schemas.microsoft.com/office/drawing/2014/main" id="{19835A6B-8DB1-6957-D1D7-A9DFB03F29CF}"/>
                </a:ext>
              </a:extLst>
            </p:cNvPr>
            <p:cNvSpPr txBox="1"/>
            <p:nvPr/>
          </p:nvSpPr>
          <p:spPr>
            <a:xfrm>
              <a:off x="6552359" y="1865035"/>
              <a:ext cx="249120" cy="249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0807A4-6222-6F58-D9E2-B9BFA177D8DC}"/>
              </a:ext>
            </a:extLst>
          </p:cNvPr>
          <p:cNvGrpSpPr/>
          <p:nvPr/>
        </p:nvGrpSpPr>
        <p:grpSpPr>
          <a:xfrm>
            <a:off x="5153553" y="2600515"/>
            <a:ext cx="1678703" cy="1007222"/>
            <a:chOff x="4705785" y="1486319"/>
            <a:chExt cx="1678703" cy="100722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9CE810-5FCC-443C-66A5-5BBD97006EFE}"/>
                </a:ext>
              </a:extLst>
            </p:cNvPr>
            <p:cNvSpPr/>
            <p:nvPr/>
          </p:nvSpPr>
          <p:spPr>
            <a:xfrm>
              <a:off x="4705785" y="1486319"/>
              <a:ext cx="1678703" cy="1007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846440"/>
                <a:satOff val="4103"/>
                <a:lumOff val="1275"/>
                <a:alphaOff val="0"/>
              </a:schemeClr>
            </a:fillRef>
            <a:effectRef idx="0">
              <a:schemeClr val="accent2">
                <a:hueOff val="3846440"/>
                <a:satOff val="4103"/>
                <a:lumOff val="127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7C874604-A815-E7F9-9A62-227F51B885BA}"/>
                </a:ext>
              </a:extLst>
            </p:cNvPr>
            <p:cNvSpPr txBox="1"/>
            <p:nvPr/>
          </p:nvSpPr>
          <p:spPr>
            <a:xfrm>
              <a:off x="4735286" y="1515820"/>
              <a:ext cx="1619701" cy="94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Assembly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C1E197-DA52-E299-FE97-E78589F057DF}"/>
              </a:ext>
            </a:extLst>
          </p:cNvPr>
          <p:cNvGrpSpPr/>
          <p:nvPr/>
        </p:nvGrpSpPr>
        <p:grpSpPr>
          <a:xfrm>
            <a:off x="4612410" y="2895967"/>
            <a:ext cx="355885" cy="416318"/>
            <a:chOff x="4202174" y="1781771"/>
            <a:chExt cx="355885" cy="416318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BE4B66D2-8084-79C0-6ACF-6F4B284D5C94}"/>
                </a:ext>
              </a:extLst>
            </p:cNvPr>
            <p:cNvSpPr/>
            <p:nvPr/>
          </p:nvSpPr>
          <p:spPr>
            <a:xfrm>
              <a:off x="4202174" y="1781771"/>
              <a:ext cx="355885" cy="4163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564293"/>
                <a:satOff val="2735"/>
                <a:lumOff val="850"/>
                <a:alphaOff val="0"/>
              </a:schemeClr>
            </a:fillRef>
            <a:effectRef idx="0">
              <a:schemeClr val="accent2">
                <a:hueOff val="2564293"/>
                <a:satOff val="2735"/>
                <a:lumOff val="85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Arrow: Right 4">
              <a:extLst>
                <a:ext uri="{FF2B5EF4-FFF2-40B4-BE49-F238E27FC236}">
                  <a16:creationId xmlns:a16="http://schemas.microsoft.com/office/drawing/2014/main" id="{55412BBF-F018-20BC-95CE-6E84BA4BCB82}"/>
                </a:ext>
              </a:extLst>
            </p:cNvPr>
            <p:cNvSpPr txBox="1"/>
            <p:nvPr/>
          </p:nvSpPr>
          <p:spPr>
            <a:xfrm>
              <a:off x="4202174" y="1865035"/>
              <a:ext cx="249120" cy="249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701D86-C091-C4C2-1414-CC48C3239180}"/>
              </a:ext>
            </a:extLst>
          </p:cNvPr>
          <p:cNvGrpSpPr/>
          <p:nvPr/>
        </p:nvGrpSpPr>
        <p:grpSpPr>
          <a:xfrm>
            <a:off x="2748449" y="2600515"/>
            <a:ext cx="1678703" cy="1007222"/>
            <a:chOff x="2355600" y="1486319"/>
            <a:chExt cx="1678703" cy="100722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6C3E8D-D29F-728B-23E6-07B9D1258018}"/>
                </a:ext>
              </a:extLst>
            </p:cNvPr>
            <p:cNvSpPr/>
            <p:nvPr/>
          </p:nvSpPr>
          <p:spPr>
            <a:xfrm>
              <a:off x="2355600" y="1486319"/>
              <a:ext cx="1678703" cy="1007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923220"/>
                <a:satOff val="2051"/>
                <a:lumOff val="638"/>
                <a:alphaOff val="0"/>
              </a:schemeClr>
            </a:fillRef>
            <a:effectRef idx="0">
              <a:schemeClr val="accent2">
                <a:hueOff val="1923220"/>
                <a:satOff val="2051"/>
                <a:lumOff val="63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C437DC66-8A82-7BDE-D787-5F6DD838F21A}"/>
                </a:ext>
              </a:extLst>
            </p:cNvPr>
            <p:cNvSpPr txBox="1"/>
            <p:nvPr/>
          </p:nvSpPr>
          <p:spPr>
            <a:xfrm>
              <a:off x="2385101" y="1515820"/>
              <a:ext cx="1619701" cy="94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Dough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33C24F-5FBE-4465-2AE2-CAC4359C1F3B}"/>
              </a:ext>
            </a:extLst>
          </p:cNvPr>
          <p:cNvGrpSpPr/>
          <p:nvPr/>
        </p:nvGrpSpPr>
        <p:grpSpPr>
          <a:xfrm>
            <a:off x="2207306" y="2895967"/>
            <a:ext cx="355885" cy="416318"/>
            <a:chOff x="1851989" y="1781771"/>
            <a:chExt cx="355885" cy="416318"/>
          </a:xfrm>
        </p:grpSpPr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2D858110-5905-F8B0-221C-7E8A2F9C8F98}"/>
                </a:ext>
              </a:extLst>
            </p:cNvPr>
            <p:cNvSpPr/>
            <p:nvPr/>
          </p:nvSpPr>
          <p:spPr>
            <a:xfrm>
              <a:off x="1851989" y="1781771"/>
              <a:ext cx="355885" cy="41631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Arrow: Right 4">
              <a:extLst>
                <a:ext uri="{FF2B5EF4-FFF2-40B4-BE49-F238E27FC236}">
                  <a16:creationId xmlns:a16="http://schemas.microsoft.com/office/drawing/2014/main" id="{955132D9-7BC4-29D9-253E-D0397F356BC4}"/>
                </a:ext>
              </a:extLst>
            </p:cNvPr>
            <p:cNvSpPr txBox="1"/>
            <p:nvPr/>
          </p:nvSpPr>
          <p:spPr>
            <a:xfrm>
              <a:off x="1851989" y="1865035"/>
              <a:ext cx="249120" cy="249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A4F966-CDC3-5AC8-12E8-88BB788FF578}"/>
              </a:ext>
            </a:extLst>
          </p:cNvPr>
          <p:cNvGrpSpPr/>
          <p:nvPr/>
        </p:nvGrpSpPr>
        <p:grpSpPr>
          <a:xfrm>
            <a:off x="343345" y="2600515"/>
            <a:ext cx="1678703" cy="1007222"/>
            <a:chOff x="5415" y="1486319"/>
            <a:chExt cx="1678703" cy="100722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3579C79-D6DE-66FC-1AC7-AF06263744AE}"/>
                </a:ext>
              </a:extLst>
            </p:cNvPr>
            <p:cNvSpPr/>
            <p:nvPr/>
          </p:nvSpPr>
          <p:spPr>
            <a:xfrm>
              <a:off x="5415" y="1486319"/>
              <a:ext cx="1678703" cy="100722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B97C9265-19C3-D37E-8B21-44347BB14E12}"/>
                </a:ext>
              </a:extLst>
            </p:cNvPr>
            <p:cNvSpPr txBox="1"/>
            <p:nvPr/>
          </p:nvSpPr>
          <p:spPr>
            <a:xfrm>
              <a:off x="34916" y="1515820"/>
              <a:ext cx="1619701" cy="94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/>
                <a:t>Preparation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4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Bandage">
            <a:extLst>
              <a:ext uri="{FF2B5EF4-FFF2-40B4-BE49-F238E27FC236}">
                <a16:creationId xmlns:a16="http://schemas.microsoft.com/office/drawing/2014/main" id="{1EE90DAF-243A-66A7-9E6C-D93053A73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7" b="7503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24501-9B34-615B-EF8D-A2F1D9B4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Could Go Wrong?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4614" y="1485857"/>
            <a:ext cx="4899628" cy="2331490"/>
          </a:xfrm>
          <a:noFill/>
        </p:spPr>
        <p:txBody>
          <a:bodyPr anchor="b"/>
          <a:lstStyle/>
          <a:p>
            <a:r>
              <a:rPr lang="en-US" dirty="0"/>
              <a:t>Questions</a:t>
            </a:r>
          </a:p>
        </p:txBody>
      </p:sp>
      <p:pic>
        <p:nvPicPr>
          <p:cNvPr id="20" name="Picture Placeholder 19" descr="A close-up of a graph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F6146E-6788-4AF7-A775-99E5CB71E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04" y="5492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9A30B-1866-43B5-8C4C-AEE6F632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-3189"/>
            <a:ext cx="5437186" cy="2663806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dirty="0"/>
              <a:t>What’s Next?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FB3398F-FC83-4BB4-A9BB-9224C3369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V="1">
            <a:off x="2279869" y="6105227"/>
            <a:ext cx="871729" cy="824667"/>
          </a:xfrm>
          <a:custGeom>
            <a:avLst/>
            <a:gdLst>
              <a:gd name="connsiteX0" fmla="*/ 871729 w 871729"/>
              <a:gd name="connsiteY0" fmla="*/ 824667 h 824667"/>
              <a:gd name="connsiteX1" fmla="*/ 386600 w 871729"/>
              <a:gd name="connsiteY1" fmla="*/ 9564 h 824667"/>
              <a:gd name="connsiteX2" fmla="*/ 366745 w 871729"/>
              <a:gd name="connsiteY2" fmla="*/ 0 h 824667"/>
              <a:gd name="connsiteX3" fmla="*/ 0 w 871729"/>
              <a:gd name="connsiteY3" fmla="*/ 366745 h 824667"/>
              <a:gd name="connsiteX4" fmla="*/ 38154 w 871729"/>
              <a:gd name="connsiteY4" fmla="*/ 370591 h 824667"/>
              <a:gd name="connsiteX5" fmla="*/ 408236 w 871729"/>
              <a:gd name="connsiteY5" fmla="*/ 824667 h 82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729" h="824667">
                <a:moveTo>
                  <a:pt x="871729" y="824667"/>
                </a:moveTo>
                <a:cubicBezTo>
                  <a:pt x="871729" y="472695"/>
                  <a:pt x="675564" y="166539"/>
                  <a:pt x="386600" y="9564"/>
                </a:cubicBezTo>
                <a:lnTo>
                  <a:pt x="366745" y="0"/>
                </a:lnTo>
                <a:lnTo>
                  <a:pt x="0" y="366745"/>
                </a:lnTo>
                <a:lnTo>
                  <a:pt x="38154" y="370591"/>
                </a:lnTo>
                <a:cubicBezTo>
                  <a:pt x="249360" y="413810"/>
                  <a:pt x="408236" y="600685"/>
                  <a:pt x="408236" y="82466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innerShdw blurRad="254000" dist="50800" dir="16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B9BDAC-6C86-465B-B392-FBF5ECE77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 flipV="1">
            <a:off x="2512389" y="5847995"/>
            <a:ext cx="107098" cy="466589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635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B0F66-B30D-3FC3-A38E-113E13467A52}"/>
              </a:ext>
            </a:extLst>
          </p:cNvPr>
          <p:cNvSpPr txBox="1"/>
          <p:nvPr/>
        </p:nvSpPr>
        <p:spPr>
          <a:xfrm>
            <a:off x="645304" y="2730295"/>
            <a:ext cx="5437187" cy="268288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tx1">
                    <a:alpha val="60000"/>
                  </a:schemeClr>
                </a:solidFill>
                <a:effectLst/>
              </a:rPr>
              <a:t>April 24 or 29, volunteer for a half to full day</a:t>
            </a:r>
            <a:endParaRPr lang="en-US" sz="1600" dirty="0">
              <a:solidFill>
                <a:schemeClr val="tx1">
                  <a:alpha val="60000"/>
                </a:schemeClr>
              </a:solidFill>
            </a:endParaRP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S</a:t>
            </a:r>
            <a:r>
              <a:rPr lang="en-US" sz="1600" b="0" i="0" dirty="0">
                <a:solidFill>
                  <a:schemeClr val="tx1">
                    <a:alpha val="60000"/>
                  </a:schemeClr>
                </a:solidFill>
                <a:effectLst/>
              </a:rPr>
              <a:t>upport the organization </a:t>
            </a:r>
          </a:p>
          <a:p>
            <a:pPr marL="285750"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</a:rPr>
              <a:t>To </a:t>
            </a:r>
            <a:r>
              <a:rPr lang="en-US" sz="1600" b="0" i="0" dirty="0">
                <a:solidFill>
                  <a:schemeClr val="tx1">
                    <a:alpha val="60000"/>
                  </a:schemeClr>
                </a:solidFill>
                <a:effectLst/>
              </a:rPr>
              <a:t>address their process problem with a small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330958-4F2B-2D60-B136-E470B6180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031" y="1480580"/>
            <a:ext cx="5093106" cy="1209612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9" name="Picture 8" descr="Several hands raised and ready to answer a question">
            <a:extLst>
              <a:ext uri="{FF2B5EF4-FFF2-40B4-BE49-F238E27FC236}">
                <a16:creationId xmlns:a16="http://schemas.microsoft.com/office/drawing/2014/main" id="{DC91580D-21F3-9B1D-F55F-793212B2AD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710" y="4021097"/>
            <a:ext cx="2434045" cy="1624725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0F6F9-043B-773B-4E2C-E27B55909A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52" y="3213081"/>
            <a:ext cx="2743438" cy="1127858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09EB95B-E8CD-0BBF-CFC0-1D70C469D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500"/>
                    </a14:imgEffect>
                    <a14:imgEffect>
                      <a14:saturation sat="9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031" y="4863828"/>
            <a:ext cx="5093106" cy="18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6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90CCF-FA40-8927-B991-4FFB4439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Need more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C26749-0040-39A5-2154-1F8F0471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en-US" sz="1600" dirty="0"/>
              <a:t>Meet us for lunch…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5CF3DC-FFEB-6BC6-0A65-865917508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8" y="2296593"/>
            <a:ext cx="5179330" cy="2841829"/>
          </a:xfrm>
          <a:noFill/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18" y="3429000"/>
            <a:ext cx="5179330" cy="2706160"/>
          </a:xfrm>
          <a:noFill/>
        </p:spPr>
        <p:txBody>
          <a:bodyPr>
            <a:normAutofit/>
          </a:bodyPr>
          <a:lstStyle/>
          <a:p>
            <a:r>
              <a:rPr lang="en-US" dirty="0"/>
              <a:t>Lucas and Jason</a:t>
            </a:r>
          </a:p>
        </p:txBody>
      </p:sp>
      <p:pic>
        <p:nvPicPr>
          <p:cNvPr id="25" name="Picture Placeholder 24" descr="A close-up of a network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444F-D958-DFC3-D865-DCA4AF02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D5262-6C22-5A18-FD71-6C04C656E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400" dirty="0"/>
              <a:t>Lucas Dodge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0AAEDC-C9AA-AEA2-4A94-8F930CAECD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755" y="2975143"/>
            <a:ext cx="1911403" cy="239462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CA866-F293-46C6-C4AC-F4D4694BF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dirty="0"/>
              <a:t>Jason Becker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BAD71E-7B94-ACD2-F078-2FB2D560B2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60" y="2975143"/>
            <a:ext cx="1798070" cy="2252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260226-BAE0-1FAA-BD26-9E4DB5D15F43}"/>
              </a:ext>
            </a:extLst>
          </p:cNvPr>
          <p:cNvSpPr txBox="1"/>
          <p:nvPr/>
        </p:nvSpPr>
        <p:spPr>
          <a:xfrm>
            <a:off x="1964273" y="5466615"/>
            <a:ext cx="26103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Process Engineer @ ESL</a:t>
            </a:r>
          </a:p>
          <a:p>
            <a:pPr algn="ctr"/>
            <a:r>
              <a:rPr lang="en-US" dirty="0"/>
              <a:t>Six Sigma Green Belt</a:t>
            </a:r>
          </a:p>
          <a:p>
            <a:pPr algn="ctr"/>
            <a:r>
              <a:rPr lang="en-US" dirty="0"/>
              <a:t>PMP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1E1F2EB9-BE06-8261-DC13-D8DD7F0B176B}"/>
              </a:ext>
            </a:extLst>
          </p:cNvPr>
          <p:cNvSpPr txBox="1">
            <a:spLocks/>
          </p:cNvSpPr>
          <p:nvPr/>
        </p:nvSpPr>
        <p:spPr>
          <a:xfrm>
            <a:off x="7026181" y="5466615"/>
            <a:ext cx="3797828" cy="1656715"/>
          </a:xfrm>
          <a:prstGeom prst="rect">
            <a:avLst/>
          </a:prstGeom>
        </p:spPr>
        <p:txBody>
          <a:bodyPr vert="horz" wrap="square" lIns="91440" tIns="0" rIns="9144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800" dirty="0"/>
              <a:t>Cont. Improvement @ L3Harris</a:t>
            </a:r>
          </a:p>
          <a:p>
            <a:pPr lvl="0" algn="ctr"/>
            <a:r>
              <a:rPr lang="en-US" sz="1800" dirty="0"/>
              <a:t>Six Sigma Black Belt</a:t>
            </a:r>
          </a:p>
          <a:p>
            <a:pPr lvl="0" algn="ctr"/>
            <a:r>
              <a:rPr lang="en-US" sz="1800" dirty="0"/>
              <a:t>PMP</a:t>
            </a:r>
          </a:p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8C37E6-4BD1-3DC1-F07C-4248EDC6A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287" y="321327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 few questions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Pizza</a:t>
            </a:r>
          </a:p>
          <a:p>
            <a:r>
              <a:rPr lang="en-US" dirty="0"/>
              <a:t>Why make a process map</a:t>
            </a:r>
          </a:p>
          <a:p>
            <a:r>
              <a:rPr lang="en-US" dirty="0"/>
              <a:t>Where to start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What’s next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102" y="1324441"/>
            <a:ext cx="8197652" cy="4714220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The first structured method for documenting process flow, the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Flow process ch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 process chart</a:t>
            </a:r>
            <a:r>
              <a:rPr lang="en-US" b="0" i="0" dirty="0">
                <a:effectLst/>
                <a:latin typeface="Arial" panose="020B0604020202020204" pitchFamily="34" charset="0"/>
              </a:rPr>
              <a:t>, was introduced by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Frank Gilbre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Frank Gilbreth</a:t>
            </a:r>
            <a:r>
              <a:rPr lang="en-US" b="0" i="0" dirty="0">
                <a:effectLst/>
                <a:latin typeface="Arial" panose="020B0604020202020204" pitchFamily="34" charset="0"/>
              </a:rPr>
              <a:t> to members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merican Society of Mechanical Engine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ASME</a:t>
            </a:r>
            <a:r>
              <a:rPr lang="en-US" b="0" i="0" dirty="0">
                <a:effectLst/>
                <a:latin typeface="Arial" panose="020B0604020202020204" pitchFamily="34" charset="0"/>
              </a:rPr>
              <a:t> in </a:t>
            </a:r>
            <a:r>
              <a:rPr lang="en-US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1921</a:t>
            </a:r>
            <a:r>
              <a:rPr lang="en-US" b="0" i="0" dirty="0">
                <a:effectLst/>
                <a:latin typeface="Arial" panose="020B0604020202020204" pitchFamily="34" charset="0"/>
              </a:rPr>
              <a:t> as the presentation “Process Charts—First Steps in Finding the One Best Way”. 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Gilbreth's tools were quickly integrated into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6" tooltip="Industrial engineer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industrial engineering</a:t>
            </a:r>
            <a:r>
              <a:rPr lang="en-US" b="0" i="0" dirty="0">
                <a:effectLst/>
                <a:latin typeface="Arial" panose="020B0604020202020204" pitchFamily="34" charset="0"/>
              </a:rPr>
              <a:t> curricula. In the early 1930s industrial engineer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7" tooltip="Allan H. Mogens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Allan H. Mogensen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began training business people by using these tools of industrial engineering at his Work Simplification Conferences in </a:t>
            </a:r>
            <a:r>
              <a:rPr lang="en-US" b="0" i="0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8" tooltip="Lake Placid, New Yo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Lake Placid</a:t>
            </a:r>
            <a:r>
              <a:rPr lang="en-US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0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9" tooltip="New York (sta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</a:t>
            </a:r>
            <a:r>
              <a:rPr lang="en-US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en-US" b="0" i="0" dirty="0">
                <a:effectLst/>
                <a:latin typeface="Arial" panose="020B0604020202020204" pitchFamily="34" charset="0"/>
              </a:rPr>
              <a:t>Business process mapping, also known as process charting, has become much more prevalent and understood in the business world in recent years. </a:t>
            </a:r>
            <a:r>
              <a:rPr lang="en-US" b="0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Process maps can be used in every section of life or business.</a:t>
            </a:r>
          </a:p>
          <a:p>
            <a:pPr marL="0" indent="0" algn="l">
              <a:buNone/>
            </a:pPr>
            <a:endParaRPr lang="en-US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7C29E-1DD9-159E-FD11-B164845C6E89}"/>
              </a:ext>
            </a:extLst>
          </p:cNvPr>
          <p:cNvSpPr txBox="1"/>
          <p:nvPr/>
        </p:nvSpPr>
        <p:spPr>
          <a:xfrm>
            <a:off x="7125077" y="6129196"/>
            <a:ext cx="183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</a:t>
            </a:r>
          </a:p>
        </p:txBody>
      </p:sp>
      <p:pic>
        <p:nvPicPr>
          <p:cNvPr id="1030" name="Picture 6" descr="Classic Cheese Pizza">
            <a:extLst>
              <a:ext uri="{FF2B5EF4-FFF2-40B4-BE49-F238E27FC236}">
                <a16:creationId xmlns:a16="http://schemas.microsoft.com/office/drawing/2014/main" id="{6C928963-D33F-D827-C57D-5626B810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2" y="1239520"/>
            <a:ext cx="2447925" cy="162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made Pepperoni Pizza Recipe">
            <a:extLst>
              <a:ext uri="{FF2B5EF4-FFF2-40B4-BE49-F238E27FC236}">
                <a16:creationId xmlns:a16="http://schemas.microsoft.com/office/drawing/2014/main" id="{2D755834-66B9-CE20-8E5F-4A5CC61C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7238" y="12077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3AA941-8373-9B95-112D-CFA58B056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662" y="4057650"/>
            <a:ext cx="2447925" cy="1866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AD8FD-943B-CED7-F857-FF86195539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4181475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49CB-3881-E231-CEAB-0C1A6222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make a process map?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9D7C5-4160-A934-8541-EF2D26A98E08}"/>
              </a:ext>
            </a:extLst>
          </p:cNvPr>
          <p:cNvSpPr txBox="1"/>
          <p:nvPr/>
        </p:nvSpPr>
        <p:spPr>
          <a:xfrm>
            <a:off x="550862" y="149929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Standardization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982BD-25A5-E18B-F6BA-39548574F7CD}"/>
              </a:ext>
            </a:extLst>
          </p:cNvPr>
          <p:cNvSpPr txBox="1"/>
          <p:nvPr/>
        </p:nvSpPr>
        <p:spPr>
          <a:xfrm>
            <a:off x="550862" y="2078867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Efficiency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F971D-78D9-DCAF-C95A-20D4125ED3AB}"/>
              </a:ext>
            </a:extLst>
          </p:cNvPr>
          <p:cNvSpPr txBox="1"/>
          <p:nvPr/>
        </p:nvSpPr>
        <p:spPr>
          <a:xfrm>
            <a:off x="550862" y="2658439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Training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EE69F-3041-26F2-575D-364FDE664B52}"/>
              </a:ext>
            </a:extLst>
          </p:cNvPr>
          <p:cNvSpPr txBox="1"/>
          <p:nvPr/>
        </p:nvSpPr>
        <p:spPr>
          <a:xfrm>
            <a:off x="550862" y="323801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Quality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F9875-9E1C-CB31-139B-3DC10A07D1EC}"/>
              </a:ext>
            </a:extLst>
          </p:cNvPr>
          <p:cNvSpPr txBox="1"/>
          <p:nvPr/>
        </p:nvSpPr>
        <p:spPr>
          <a:xfrm>
            <a:off x="550862" y="381758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Problem-Solving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73A1F-E69D-218A-B26E-6F65663C3036}"/>
              </a:ext>
            </a:extLst>
          </p:cNvPr>
          <p:cNvSpPr txBox="1"/>
          <p:nvPr/>
        </p:nvSpPr>
        <p:spPr>
          <a:xfrm>
            <a:off x="550862" y="4397155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Resource Management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5F3E3-2E72-F164-AB76-210F7979B118}"/>
              </a:ext>
            </a:extLst>
          </p:cNvPr>
          <p:cNvSpPr txBox="1"/>
          <p:nvPr/>
        </p:nvSpPr>
        <p:spPr>
          <a:xfrm>
            <a:off x="550862" y="4976726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Communication</a:t>
            </a:r>
            <a:endParaRPr lang="en-US" dirty="0"/>
          </a:p>
        </p:txBody>
      </p:sp>
      <p:pic>
        <p:nvPicPr>
          <p:cNvPr id="19" name="Picture 18" descr="Pizza slices on board">
            <a:extLst>
              <a:ext uri="{FF2B5EF4-FFF2-40B4-BE49-F238E27FC236}">
                <a16:creationId xmlns:a16="http://schemas.microsoft.com/office/drawing/2014/main" id="{B6AD80C4-D84B-C3B6-E57A-2FD2090701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043" y="2175061"/>
            <a:ext cx="5240478" cy="2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/>
              <a:t>Where to Start?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D0B7E-E6E1-AD2A-629F-DE062FC8A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31" y="1340519"/>
            <a:ext cx="5093106" cy="1489734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5" name="Picture 4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01789BE1-5964-6066-9869-E2434C642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486" r="2007" b="3207"/>
          <a:stretch/>
        </p:blipFill>
        <p:spPr>
          <a:xfrm>
            <a:off x="6538913" y="4162108"/>
            <a:ext cx="2434045" cy="1857560"/>
          </a:xfrm>
          <a:custGeom>
            <a:avLst/>
            <a:gdLst/>
            <a:ahLst/>
            <a:cxnLst/>
            <a:rect l="l" t="t" r="r" b="b"/>
            <a:pathLst>
              <a:path w="2434045" h="2435676">
                <a:moveTo>
                  <a:pt x="0" y="0"/>
                </a:moveTo>
                <a:lnTo>
                  <a:pt x="2434045" y="0"/>
                </a:lnTo>
                <a:lnTo>
                  <a:pt x="2434045" y="2435676"/>
                </a:lnTo>
                <a:lnTo>
                  <a:pt x="0" y="2435676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77E94A-4167-576D-4413-F3F924E8BB5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646"/>
          <a:stretch/>
        </p:blipFill>
        <p:spPr>
          <a:xfrm>
            <a:off x="9207093" y="4181416"/>
            <a:ext cx="2434045" cy="1818943"/>
          </a:xfrm>
          <a:custGeom>
            <a:avLst/>
            <a:gdLst/>
            <a:ahLst/>
            <a:cxnLst/>
            <a:rect l="l" t="t" r="r" b="b"/>
            <a:pathLst>
              <a:path w="5093106" h="3072225">
                <a:moveTo>
                  <a:pt x="0" y="0"/>
                </a:moveTo>
                <a:lnTo>
                  <a:pt x="5093106" y="0"/>
                </a:lnTo>
                <a:lnTo>
                  <a:pt x="5093106" y="3072225"/>
                </a:lnTo>
                <a:lnTo>
                  <a:pt x="0" y="30722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6371409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sz="4800" spc="-20" dirty="0"/>
              <a:t>Examples</a:t>
            </a:r>
            <a:endParaRPr lang="en-US" sz="48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6E90048-6EA6-CE10-0966-B1FA66152D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88" y="1798431"/>
            <a:ext cx="4708969" cy="1424463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993BBB-2211-372E-469A-4300E6765EFD}"/>
              </a:ext>
            </a:extLst>
          </p:cNvPr>
          <p:cNvGrpSpPr/>
          <p:nvPr/>
        </p:nvGrpSpPr>
        <p:grpSpPr>
          <a:xfrm>
            <a:off x="1360418" y="3570899"/>
            <a:ext cx="2603837" cy="3133312"/>
            <a:chOff x="7090679" y="2401718"/>
            <a:chExt cx="1756504" cy="3143844"/>
          </a:xfrm>
        </p:grpSpPr>
        <p:grpSp>
          <p:nvGrpSpPr>
            <p:cNvPr id="8" name="object 7">
              <a:extLst>
                <a:ext uri="{FF2B5EF4-FFF2-40B4-BE49-F238E27FC236}">
                  <a16:creationId xmlns:a16="http://schemas.microsoft.com/office/drawing/2014/main" id="{749E20E0-7D91-A544-048F-10BC51415AF2}"/>
                </a:ext>
              </a:extLst>
            </p:cNvPr>
            <p:cNvGrpSpPr/>
            <p:nvPr/>
          </p:nvGrpSpPr>
          <p:grpSpPr>
            <a:xfrm>
              <a:off x="7090679" y="2401718"/>
              <a:ext cx="739775" cy="277495"/>
              <a:chOff x="7090679" y="2401718"/>
              <a:chExt cx="739775" cy="277495"/>
            </a:xfrm>
          </p:grpSpPr>
          <p:sp>
            <p:nvSpPr>
              <p:cNvPr id="38" name="object 8">
                <a:extLst>
                  <a:ext uri="{FF2B5EF4-FFF2-40B4-BE49-F238E27FC236}">
                    <a16:creationId xmlns:a16="http://schemas.microsoft.com/office/drawing/2014/main" id="{F542B4D8-D354-D452-7A58-2989FCAB1205}"/>
                  </a:ext>
                </a:extLst>
              </p:cNvPr>
              <p:cNvSpPr/>
              <p:nvPr/>
            </p:nvSpPr>
            <p:spPr>
              <a:xfrm>
                <a:off x="7090679" y="2401718"/>
                <a:ext cx="73977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277494">
                    <a:moveTo>
                      <a:pt x="600795" y="0"/>
                    </a:moveTo>
                    <a:lnTo>
                      <a:pt x="138648" y="0"/>
                    </a:lnTo>
                    <a:lnTo>
                      <a:pt x="94824" y="7076"/>
                    </a:lnTo>
                    <a:lnTo>
                      <a:pt x="56763" y="26775"/>
                    </a:lnTo>
                    <a:lnTo>
                      <a:pt x="26750" y="56806"/>
                    </a:lnTo>
                    <a:lnTo>
                      <a:pt x="7068" y="94874"/>
                    </a:lnTo>
                    <a:lnTo>
                      <a:pt x="0" y="138686"/>
                    </a:lnTo>
                    <a:lnTo>
                      <a:pt x="7068" y="182539"/>
                    </a:lnTo>
                    <a:lnTo>
                      <a:pt x="26750" y="220612"/>
                    </a:lnTo>
                    <a:lnTo>
                      <a:pt x="56763" y="250627"/>
                    </a:lnTo>
                    <a:lnTo>
                      <a:pt x="94824" y="270307"/>
                    </a:lnTo>
                    <a:lnTo>
                      <a:pt x="138648" y="277373"/>
                    </a:lnTo>
                    <a:lnTo>
                      <a:pt x="600795" y="277373"/>
                    </a:lnTo>
                    <a:lnTo>
                      <a:pt x="644614" y="270307"/>
                    </a:lnTo>
                    <a:lnTo>
                      <a:pt x="682673" y="250627"/>
                    </a:lnTo>
                    <a:lnTo>
                      <a:pt x="712687" y="220612"/>
                    </a:lnTo>
                    <a:lnTo>
                      <a:pt x="732370" y="182539"/>
                    </a:lnTo>
                    <a:lnTo>
                      <a:pt x="739439" y="138686"/>
                    </a:lnTo>
                    <a:lnTo>
                      <a:pt x="732370" y="94874"/>
                    </a:lnTo>
                    <a:lnTo>
                      <a:pt x="712687" y="56806"/>
                    </a:lnTo>
                    <a:lnTo>
                      <a:pt x="682673" y="26775"/>
                    </a:lnTo>
                    <a:lnTo>
                      <a:pt x="644614" y="7076"/>
                    </a:lnTo>
                    <a:lnTo>
                      <a:pt x="600795" y="0"/>
                    </a:lnTo>
                    <a:close/>
                  </a:path>
                </a:pathLst>
              </a:custGeom>
              <a:solidFill>
                <a:srgbClr val="38A06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9">
                <a:extLst>
                  <a:ext uri="{FF2B5EF4-FFF2-40B4-BE49-F238E27FC236}">
                    <a16:creationId xmlns:a16="http://schemas.microsoft.com/office/drawing/2014/main" id="{B73A877C-0D24-AC10-1323-79EC60F4D2A8}"/>
                  </a:ext>
                </a:extLst>
              </p:cNvPr>
              <p:cNvSpPr/>
              <p:nvPr/>
            </p:nvSpPr>
            <p:spPr>
              <a:xfrm>
                <a:off x="7090679" y="2401718"/>
                <a:ext cx="73977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277494">
                    <a:moveTo>
                      <a:pt x="138648" y="277373"/>
                    </a:moveTo>
                    <a:lnTo>
                      <a:pt x="600795" y="277373"/>
                    </a:lnTo>
                    <a:lnTo>
                      <a:pt x="644614" y="270307"/>
                    </a:lnTo>
                    <a:lnTo>
                      <a:pt x="682673" y="250627"/>
                    </a:lnTo>
                    <a:lnTo>
                      <a:pt x="712687" y="220612"/>
                    </a:lnTo>
                    <a:lnTo>
                      <a:pt x="732370" y="182539"/>
                    </a:lnTo>
                    <a:lnTo>
                      <a:pt x="739439" y="138686"/>
                    </a:lnTo>
                    <a:lnTo>
                      <a:pt x="732370" y="94874"/>
                    </a:lnTo>
                    <a:lnTo>
                      <a:pt x="712687" y="56806"/>
                    </a:lnTo>
                    <a:lnTo>
                      <a:pt x="682673" y="26775"/>
                    </a:lnTo>
                    <a:lnTo>
                      <a:pt x="644614" y="7076"/>
                    </a:lnTo>
                    <a:lnTo>
                      <a:pt x="600795" y="0"/>
                    </a:lnTo>
                    <a:lnTo>
                      <a:pt x="138648" y="0"/>
                    </a:lnTo>
                    <a:lnTo>
                      <a:pt x="94824" y="7076"/>
                    </a:lnTo>
                    <a:lnTo>
                      <a:pt x="56763" y="26775"/>
                    </a:lnTo>
                    <a:lnTo>
                      <a:pt x="26750" y="56806"/>
                    </a:lnTo>
                    <a:lnTo>
                      <a:pt x="7068" y="94874"/>
                    </a:lnTo>
                    <a:lnTo>
                      <a:pt x="0" y="138686"/>
                    </a:lnTo>
                    <a:lnTo>
                      <a:pt x="7068" y="182539"/>
                    </a:lnTo>
                    <a:lnTo>
                      <a:pt x="26750" y="220612"/>
                    </a:lnTo>
                    <a:lnTo>
                      <a:pt x="56763" y="250627"/>
                    </a:lnTo>
                    <a:lnTo>
                      <a:pt x="94824" y="270307"/>
                    </a:lnTo>
                    <a:lnTo>
                      <a:pt x="138648" y="277373"/>
                    </a:lnTo>
                    <a:close/>
                  </a:path>
                </a:pathLst>
              </a:custGeom>
              <a:ln w="7704">
                <a:solidFill>
                  <a:srgbClr val="3052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D3F82A90-8BAB-2450-A211-46A767604C35}"/>
                </a:ext>
              </a:extLst>
            </p:cNvPr>
            <p:cNvSpPr txBox="1"/>
            <p:nvPr/>
          </p:nvSpPr>
          <p:spPr>
            <a:xfrm>
              <a:off x="7322099" y="2439305"/>
              <a:ext cx="274955" cy="17399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018" defTabSz="1225296">
                <a:spcBef>
                  <a:spcPts val="161"/>
                </a:spcBef>
              </a:pPr>
              <a:r>
                <a:rPr sz="1273" b="1" kern="1200" spc="-13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Start</a:t>
              </a:r>
              <a:endParaRPr sz="950">
                <a:latin typeface="Calibri"/>
                <a:cs typeface="Calibri"/>
              </a:endParaRPr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A792D741-D667-E4E2-AE77-F9E81BED5DCA}"/>
                </a:ext>
              </a:extLst>
            </p:cNvPr>
            <p:cNvSpPr txBox="1"/>
            <p:nvPr/>
          </p:nvSpPr>
          <p:spPr>
            <a:xfrm>
              <a:off x="7090679" y="3141382"/>
              <a:ext cx="739775" cy="554990"/>
            </a:xfrm>
            <a:prstGeom prst="rect">
              <a:avLst/>
            </a:prstGeom>
            <a:solidFill>
              <a:srgbClr val="A3E2E3"/>
            </a:solidFill>
            <a:ln w="3175">
              <a:solidFill>
                <a:srgbClr val="C7C7C7"/>
              </a:solidFill>
            </a:ln>
          </p:spPr>
          <p:txBody>
            <a:bodyPr vert="horz" wrap="square" lIns="0" tIns="78740" rIns="0" bIns="0" rtlCol="0">
              <a:spAutoFit/>
            </a:bodyPr>
            <a:lstStyle/>
            <a:p>
              <a:pPr defTabSz="1225296">
                <a:spcBef>
                  <a:spcPts val="831"/>
                </a:spcBef>
              </a:pPr>
              <a:endParaRPr sz="1139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marL="97003" defTabSz="1225296"/>
              <a:r>
                <a:rPr sz="1139" b="1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Process</a:t>
              </a:r>
              <a:r>
                <a:rPr sz="1139" b="1" kern="1200" spc="147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 </a:t>
              </a:r>
              <a:r>
                <a:rPr sz="1139" b="1" kern="1200" spc="-27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Step</a:t>
              </a:r>
              <a:endParaRPr sz="850">
                <a:latin typeface="Calibri"/>
                <a:cs typeface="Calibri"/>
              </a:endParaRPr>
            </a:p>
          </p:txBody>
        </p:sp>
        <p:grpSp>
          <p:nvGrpSpPr>
            <p:cNvPr id="11" name="object 12">
              <a:extLst>
                <a:ext uri="{FF2B5EF4-FFF2-40B4-BE49-F238E27FC236}">
                  <a16:creationId xmlns:a16="http://schemas.microsoft.com/office/drawing/2014/main" id="{2C17AD40-7839-BDAA-6DFD-0FF9C078B4B2}"/>
                </a:ext>
              </a:extLst>
            </p:cNvPr>
            <p:cNvGrpSpPr/>
            <p:nvPr/>
          </p:nvGrpSpPr>
          <p:grpSpPr>
            <a:xfrm>
              <a:off x="7090679" y="4065961"/>
              <a:ext cx="739775" cy="554990"/>
              <a:chOff x="7090679" y="4065961"/>
              <a:chExt cx="739775" cy="554990"/>
            </a:xfrm>
          </p:grpSpPr>
          <p:sp>
            <p:nvSpPr>
              <p:cNvPr id="36" name="object 13">
                <a:extLst>
                  <a:ext uri="{FF2B5EF4-FFF2-40B4-BE49-F238E27FC236}">
                    <a16:creationId xmlns:a16="http://schemas.microsoft.com/office/drawing/2014/main" id="{BD3D0243-B94D-00C7-B34A-56D5CFF29434}"/>
                  </a:ext>
                </a:extLst>
              </p:cNvPr>
              <p:cNvSpPr/>
              <p:nvPr/>
            </p:nvSpPr>
            <p:spPr>
              <a:xfrm>
                <a:off x="7090679" y="4065961"/>
                <a:ext cx="739775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554989">
                    <a:moveTo>
                      <a:pt x="369721" y="0"/>
                    </a:moveTo>
                    <a:lnTo>
                      <a:pt x="0" y="277373"/>
                    </a:lnTo>
                    <a:lnTo>
                      <a:pt x="369722" y="554778"/>
                    </a:lnTo>
                    <a:lnTo>
                      <a:pt x="739439" y="277373"/>
                    </a:lnTo>
                    <a:lnTo>
                      <a:pt x="369721" y="0"/>
                    </a:lnTo>
                    <a:close/>
                  </a:path>
                </a:pathLst>
              </a:custGeom>
              <a:solidFill>
                <a:srgbClr val="FBAE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4">
                <a:extLst>
                  <a:ext uri="{FF2B5EF4-FFF2-40B4-BE49-F238E27FC236}">
                    <a16:creationId xmlns:a16="http://schemas.microsoft.com/office/drawing/2014/main" id="{18BB81EC-3A74-6E04-3D05-72A9F10B233B}"/>
                  </a:ext>
                </a:extLst>
              </p:cNvPr>
              <p:cNvSpPr/>
              <p:nvPr/>
            </p:nvSpPr>
            <p:spPr>
              <a:xfrm>
                <a:off x="7090679" y="4065961"/>
                <a:ext cx="739775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554989">
                    <a:moveTo>
                      <a:pt x="0" y="277373"/>
                    </a:moveTo>
                    <a:lnTo>
                      <a:pt x="369721" y="0"/>
                    </a:lnTo>
                    <a:lnTo>
                      <a:pt x="739439" y="277373"/>
                    </a:lnTo>
                    <a:lnTo>
                      <a:pt x="369722" y="554778"/>
                    </a:lnTo>
                    <a:lnTo>
                      <a:pt x="0" y="277373"/>
                    </a:lnTo>
                    <a:close/>
                  </a:path>
                </a:pathLst>
              </a:custGeom>
              <a:ln w="7703">
                <a:solidFill>
                  <a:srgbClr val="3052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96154E8D-6C78-A4E9-4305-FDEC7843A4A7}"/>
                </a:ext>
              </a:extLst>
            </p:cNvPr>
            <p:cNvSpPr txBox="1"/>
            <p:nvPr/>
          </p:nvSpPr>
          <p:spPr>
            <a:xfrm>
              <a:off x="7247642" y="4252303"/>
              <a:ext cx="424815" cy="1619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7018" defTabSz="1225296">
                <a:spcBef>
                  <a:spcPts val="121"/>
                </a:spcBef>
              </a:pPr>
              <a:r>
                <a:rPr sz="1206" b="1" kern="1200" spc="-13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Decision</a:t>
              </a:r>
              <a:endParaRPr sz="900">
                <a:latin typeface="Calibri"/>
                <a:cs typeface="Calibri"/>
              </a:endParaRPr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5B5493E8-7FB4-A72B-1D5D-E4CD9B3BF259}"/>
                </a:ext>
              </a:extLst>
            </p:cNvPr>
            <p:cNvSpPr txBox="1"/>
            <p:nvPr/>
          </p:nvSpPr>
          <p:spPr>
            <a:xfrm>
              <a:off x="8107408" y="4065992"/>
              <a:ext cx="739775" cy="554990"/>
            </a:xfrm>
            <a:prstGeom prst="rect">
              <a:avLst/>
            </a:prstGeom>
            <a:solidFill>
              <a:srgbClr val="A3E2E3"/>
            </a:solidFill>
            <a:ln w="3175">
              <a:solidFill>
                <a:srgbClr val="C7C7C7"/>
              </a:solidFill>
            </a:ln>
          </p:spPr>
          <p:txBody>
            <a:bodyPr vert="horz" wrap="square" lIns="0" tIns="66040" rIns="0" bIns="0" rtlCol="0">
              <a:spAutoFit/>
            </a:bodyPr>
            <a:lstStyle/>
            <a:p>
              <a:pPr defTabSz="1225296">
                <a:spcBef>
                  <a:spcPts val="697"/>
                </a:spcBef>
              </a:pPr>
              <a:endParaRPr sz="1206" kern="1200" dirty="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marL="100406" defTabSz="1225296"/>
              <a:r>
                <a:rPr sz="1206" b="1" kern="1200" spc="-13" dirty="0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Process </a:t>
              </a:r>
              <a:r>
                <a:rPr sz="1206" b="1" kern="1200" spc="-27" dirty="0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Step</a:t>
              </a:r>
              <a:endParaRPr sz="900" dirty="0">
                <a:latin typeface="Calibri"/>
                <a:cs typeface="Calibri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E7F46B90-8520-6F1F-0E08-9F3A7DC4A0D2}"/>
                </a:ext>
              </a:extLst>
            </p:cNvPr>
            <p:cNvSpPr txBox="1"/>
            <p:nvPr/>
          </p:nvSpPr>
          <p:spPr>
            <a:xfrm>
              <a:off x="7090679" y="4990572"/>
              <a:ext cx="739775" cy="554990"/>
            </a:xfrm>
            <a:prstGeom prst="rect">
              <a:avLst/>
            </a:prstGeom>
            <a:solidFill>
              <a:srgbClr val="A3E2E3"/>
            </a:solidFill>
            <a:ln w="3175">
              <a:solidFill>
                <a:srgbClr val="C7C7C7"/>
              </a:solidFill>
            </a:ln>
          </p:spPr>
          <p:txBody>
            <a:bodyPr vert="horz" wrap="square" lIns="0" tIns="67945" rIns="0" bIns="0" rtlCol="0">
              <a:spAutoFit/>
            </a:bodyPr>
            <a:lstStyle/>
            <a:p>
              <a:pPr defTabSz="1225296">
                <a:spcBef>
                  <a:spcPts val="717"/>
                </a:spcBef>
              </a:pPr>
              <a:endParaRPr sz="1206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endParaRPr>
            </a:p>
            <a:p>
              <a:pPr marL="97003" defTabSz="1225296"/>
              <a:r>
                <a:rPr sz="1206" b="1" kern="1200" spc="-13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Process </a:t>
              </a:r>
              <a:r>
                <a:rPr sz="1206" b="1" kern="1200" spc="-27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Step</a:t>
              </a:r>
              <a:endParaRPr sz="900">
                <a:latin typeface="Calibri"/>
                <a:cs typeface="Calibri"/>
              </a:endParaRPr>
            </a:p>
          </p:txBody>
        </p:sp>
        <p:grpSp>
          <p:nvGrpSpPr>
            <p:cNvPr id="15" name="object 18">
              <a:extLst>
                <a:ext uri="{FF2B5EF4-FFF2-40B4-BE49-F238E27FC236}">
                  <a16:creationId xmlns:a16="http://schemas.microsoft.com/office/drawing/2014/main" id="{8362FD94-A6A2-E909-8485-AB8EC22B8CDC}"/>
                </a:ext>
              </a:extLst>
            </p:cNvPr>
            <p:cNvGrpSpPr/>
            <p:nvPr/>
          </p:nvGrpSpPr>
          <p:grpSpPr>
            <a:xfrm>
              <a:off x="8107408" y="5129259"/>
              <a:ext cx="739775" cy="277495"/>
              <a:chOff x="8107408" y="5129259"/>
              <a:chExt cx="739775" cy="277495"/>
            </a:xfrm>
          </p:grpSpPr>
          <p:sp>
            <p:nvSpPr>
              <p:cNvPr id="34" name="object 19">
                <a:extLst>
                  <a:ext uri="{FF2B5EF4-FFF2-40B4-BE49-F238E27FC236}">
                    <a16:creationId xmlns:a16="http://schemas.microsoft.com/office/drawing/2014/main" id="{82BA2E83-53DA-9904-0197-D82A9B5E5FE0}"/>
                  </a:ext>
                </a:extLst>
              </p:cNvPr>
              <p:cNvSpPr/>
              <p:nvPr/>
            </p:nvSpPr>
            <p:spPr>
              <a:xfrm>
                <a:off x="8107408" y="5129259"/>
                <a:ext cx="73977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277495">
                    <a:moveTo>
                      <a:pt x="600791" y="0"/>
                    </a:moveTo>
                    <a:lnTo>
                      <a:pt x="138644" y="0"/>
                    </a:lnTo>
                    <a:lnTo>
                      <a:pt x="94805" y="7070"/>
                    </a:lnTo>
                    <a:lnTo>
                      <a:pt x="56744" y="26758"/>
                    </a:lnTo>
                    <a:lnTo>
                      <a:pt x="26737" y="56779"/>
                    </a:lnTo>
                    <a:lnTo>
                      <a:pt x="7064" y="94850"/>
                    </a:lnTo>
                    <a:lnTo>
                      <a:pt x="0" y="138686"/>
                    </a:lnTo>
                    <a:lnTo>
                      <a:pt x="7064" y="182523"/>
                    </a:lnTo>
                    <a:lnTo>
                      <a:pt x="26738" y="220594"/>
                    </a:lnTo>
                    <a:lnTo>
                      <a:pt x="56744" y="250615"/>
                    </a:lnTo>
                    <a:lnTo>
                      <a:pt x="94805" y="270303"/>
                    </a:lnTo>
                    <a:lnTo>
                      <a:pt x="138644" y="277373"/>
                    </a:lnTo>
                    <a:lnTo>
                      <a:pt x="600791" y="277373"/>
                    </a:lnTo>
                    <a:lnTo>
                      <a:pt x="644630" y="270303"/>
                    </a:lnTo>
                    <a:lnTo>
                      <a:pt x="682691" y="250615"/>
                    </a:lnTo>
                    <a:lnTo>
                      <a:pt x="712697" y="220594"/>
                    </a:lnTo>
                    <a:lnTo>
                      <a:pt x="732371" y="182523"/>
                    </a:lnTo>
                    <a:lnTo>
                      <a:pt x="739435" y="138686"/>
                    </a:lnTo>
                    <a:lnTo>
                      <a:pt x="732371" y="94850"/>
                    </a:lnTo>
                    <a:lnTo>
                      <a:pt x="712697" y="56779"/>
                    </a:lnTo>
                    <a:lnTo>
                      <a:pt x="682691" y="26758"/>
                    </a:lnTo>
                    <a:lnTo>
                      <a:pt x="644630" y="7070"/>
                    </a:lnTo>
                    <a:lnTo>
                      <a:pt x="600791" y="0"/>
                    </a:lnTo>
                    <a:close/>
                  </a:path>
                </a:pathLst>
              </a:custGeom>
              <a:solidFill>
                <a:srgbClr val="ECEC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0">
                <a:extLst>
                  <a:ext uri="{FF2B5EF4-FFF2-40B4-BE49-F238E27FC236}">
                    <a16:creationId xmlns:a16="http://schemas.microsoft.com/office/drawing/2014/main" id="{A9AD8A7E-39F2-1CFD-C240-5811F3DB9881}"/>
                  </a:ext>
                </a:extLst>
              </p:cNvPr>
              <p:cNvSpPr/>
              <p:nvPr/>
            </p:nvSpPr>
            <p:spPr>
              <a:xfrm>
                <a:off x="8107408" y="5129259"/>
                <a:ext cx="739775" cy="277495"/>
              </a:xfrm>
              <a:custGeom>
                <a:avLst/>
                <a:gdLst/>
                <a:ahLst/>
                <a:cxnLst/>
                <a:rect l="l" t="t" r="r" b="b"/>
                <a:pathLst>
                  <a:path w="739775" h="277495">
                    <a:moveTo>
                      <a:pt x="138644" y="277373"/>
                    </a:moveTo>
                    <a:lnTo>
                      <a:pt x="600791" y="277373"/>
                    </a:lnTo>
                    <a:lnTo>
                      <a:pt x="644630" y="270303"/>
                    </a:lnTo>
                    <a:lnTo>
                      <a:pt x="682691" y="250615"/>
                    </a:lnTo>
                    <a:lnTo>
                      <a:pt x="712697" y="220594"/>
                    </a:lnTo>
                    <a:lnTo>
                      <a:pt x="732371" y="182523"/>
                    </a:lnTo>
                    <a:lnTo>
                      <a:pt x="739435" y="138686"/>
                    </a:lnTo>
                    <a:lnTo>
                      <a:pt x="732371" y="94850"/>
                    </a:lnTo>
                    <a:lnTo>
                      <a:pt x="712697" y="56779"/>
                    </a:lnTo>
                    <a:lnTo>
                      <a:pt x="682691" y="26758"/>
                    </a:lnTo>
                    <a:lnTo>
                      <a:pt x="644630" y="7070"/>
                    </a:lnTo>
                    <a:lnTo>
                      <a:pt x="600791" y="0"/>
                    </a:lnTo>
                    <a:lnTo>
                      <a:pt x="138644" y="0"/>
                    </a:lnTo>
                    <a:lnTo>
                      <a:pt x="94805" y="7070"/>
                    </a:lnTo>
                    <a:lnTo>
                      <a:pt x="56744" y="26758"/>
                    </a:lnTo>
                    <a:lnTo>
                      <a:pt x="26737" y="56779"/>
                    </a:lnTo>
                    <a:lnTo>
                      <a:pt x="7064" y="94850"/>
                    </a:lnTo>
                    <a:lnTo>
                      <a:pt x="0" y="138686"/>
                    </a:lnTo>
                    <a:lnTo>
                      <a:pt x="7064" y="182523"/>
                    </a:lnTo>
                    <a:lnTo>
                      <a:pt x="26738" y="220594"/>
                    </a:lnTo>
                    <a:lnTo>
                      <a:pt x="56744" y="250615"/>
                    </a:lnTo>
                    <a:lnTo>
                      <a:pt x="94805" y="270303"/>
                    </a:lnTo>
                    <a:lnTo>
                      <a:pt x="138644" y="277373"/>
                    </a:lnTo>
                    <a:close/>
                  </a:path>
                </a:pathLst>
              </a:custGeom>
              <a:ln w="7704">
                <a:solidFill>
                  <a:srgbClr val="3052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A3AD097F-D35B-5417-FC50-9EC6A946C715}"/>
                </a:ext>
              </a:extLst>
            </p:cNvPr>
            <p:cNvSpPr txBox="1"/>
            <p:nvPr/>
          </p:nvSpPr>
          <p:spPr>
            <a:xfrm>
              <a:off x="8369839" y="5171202"/>
              <a:ext cx="220979" cy="17399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018" defTabSz="1225296">
                <a:spcBef>
                  <a:spcPts val="161"/>
                </a:spcBef>
              </a:pPr>
              <a:r>
                <a:rPr sz="1273" b="1" kern="1200" spc="-34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End</a:t>
              </a:r>
              <a:endParaRPr sz="950">
                <a:latin typeface="Calibri"/>
                <a:cs typeface="Calibri"/>
              </a:endParaRPr>
            </a:p>
          </p:txBody>
        </p:sp>
        <p:grpSp>
          <p:nvGrpSpPr>
            <p:cNvPr id="17" name="object 22">
              <a:extLst>
                <a:ext uri="{FF2B5EF4-FFF2-40B4-BE49-F238E27FC236}">
                  <a16:creationId xmlns:a16="http://schemas.microsoft.com/office/drawing/2014/main" id="{4769B85C-4F39-A665-F487-4883AE1B2CCC}"/>
                </a:ext>
              </a:extLst>
            </p:cNvPr>
            <p:cNvGrpSpPr/>
            <p:nvPr/>
          </p:nvGrpSpPr>
          <p:grpSpPr>
            <a:xfrm>
              <a:off x="7424251" y="2679092"/>
              <a:ext cx="72390" cy="462357"/>
              <a:chOff x="7424251" y="2679092"/>
              <a:chExt cx="72390" cy="462357"/>
            </a:xfrm>
          </p:grpSpPr>
          <p:sp>
            <p:nvSpPr>
              <p:cNvPr id="32" name="object 23">
                <a:extLst>
                  <a:ext uri="{FF2B5EF4-FFF2-40B4-BE49-F238E27FC236}">
                    <a16:creationId xmlns:a16="http://schemas.microsoft.com/office/drawing/2014/main" id="{B57687BB-CBFD-61A3-9E3B-12F006023F45}"/>
                  </a:ext>
                </a:extLst>
              </p:cNvPr>
              <p:cNvSpPr/>
              <p:nvPr/>
            </p:nvSpPr>
            <p:spPr>
              <a:xfrm>
                <a:off x="7460401" y="2679092"/>
                <a:ext cx="0" cy="399415"/>
              </a:xfrm>
              <a:custGeom>
                <a:avLst/>
                <a:gdLst/>
                <a:ahLst/>
                <a:cxnLst/>
                <a:rect l="l" t="t" r="r" b="b"/>
                <a:pathLst>
                  <a:path h="399414">
                    <a:moveTo>
                      <a:pt x="0" y="0"/>
                    </a:moveTo>
                    <a:lnTo>
                      <a:pt x="0" y="399007"/>
                    </a:lnTo>
                  </a:path>
                </a:pathLst>
              </a:custGeom>
              <a:ln w="10269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4">
                <a:extLst>
                  <a:ext uri="{FF2B5EF4-FFF2-40B4-BE49-F238E27FC236}">
                    <a16:creationId xmlns:a16="http://schemas.microsoft.com/office/drawing/2014/main" id="{EFA039C9-E793-B13F-E403-D32A98CA441A}"/>
                  </a:ext>
                </a:extLst>
              </p:cNvPr>
              <p:cNvSpPr/>
              <p:nvPr/>
            </p:nvSpPr>
            <p:spPr>
              <a:xfrm>
                <a:off x="7424251" y="3069059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72300" y="0"/>
                    </a:moveTo>
                    <a:lnTo>
                      <a:pt x="0" y="0"/>
                    </a:lnTo>
                    <a:lnTo>
                      <a:pt x="36150" y="72322"/>
                    </a:lnTo>
                    <a:lnTo>
                      <a:pt x="7230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25">
              <a:extLst>
                <a:ext uri="{FF2B5EF4-FFF2-40B4-BE49-F238E27FC236}">
                  <a16:creationId xmlns:a16="http://schemas.microsoft.com/office/drawing/2014/main" id="{406141C7-6225-79A5-B1CD-6DF3284DA416}"/>
                </a:ext>
              </a:extLst>
            </p:cNvPr>
            <p:cNvGrpSpPr/>
            <p:nvPr/>
          </p:nvGrpSpPr>
          <p:grpSpPr>
            <a:xfrm>
              <a:off x="7424251" y="3696130"/>
              <a:ext cx="683246" cy="1294509"/>
              <a:chOff x="7424251" y="3696130"/>
              <a:chExt cx="683246" cy="1294509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A1589839-5D14-012F-E09A-4E15BD2553D9}"/>
                  </a:ext>
                </a:extLst>
              </p:cNvPr>
              <p:cNvSpPr/>
              <p:nvPr/>
            </p:nvSpPr>
            <p:spPr>
              <a:xfrm>
                <a:off x="7460401" y="3696130"/>
                <a:ext cx="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h="306704">
                    <a:moveTo>
                      <a:pt x="0" y="0"/>
                    </a:moveTo>
                    <a:lnTo>
                      <a:pt x="0" y="306549"/>
                    </a:lnTo>
                  </a:path>
                </a:pathLst>
              </a:custGeom>
              <a:ln w="10269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id="{22765303-A092-678A-0501-35485B9EDD44}"/>
                  </a:ext>
                </a:extLst>
              </p:cNvPr>
              <p:cNvSpPr/>
              <p:nvPr/>
            </p:nvSpPr>
            <p:spPr>
              <a:xfrm>
                <a:off x="7424251" y="3993639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72300" y="0"/>
                    </a:moveTo>
                    <a:lnTo>
                      <a:pt x="0" y="0"/>
                    </a:lnTo>
                    <a:lnTo>
                      <a:pt x="36150" y="72322"/>
                    </a:lnTo>
                    <a:lnTo>
                      <a:pt x="7230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E19CDE1E-D60F-873B-D852-2B793F96A630}"/>
                  </a:ext>
                </a:extLst>
              </p:cNvPr>
              <p:cNvSpPr/>
              <p:nvPr/>
            </p:nvSpPr>
            <p:spPr>
              <a:xfrm>
                <a:off x="7830119" y="4343335"/>
                <a:ext cx="214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4629">
                    <a:moveTo>
                      <a:pt x="0" y="0"/>
                    </a:moveTo>
                    <a:lnTo>
                      <a:pt x="214025" y="0"/>
                    </a:lnTo>
                  </a:path>
                </a:pathLst>
              </a:custGeom>
              <a:ln w="10273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id="{1B636AAA-FEBD-BE8A-FBF7-6FDDDB7B8881}"/>
                  </a:ext>
                </a:extLst>
              </p:cNvPr>
              <p:cNvSpPr/>
              <p:nvPr/>
            </p:nvSpPr>
            <p:spPr>
              <a:xfrm>
                <a:off x="8035107" y="4307174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0" y="0"/>
                    </a:moveTo>
                    <a:lnTo>
                      <a:pt x="0" y="72322"/>
                    </a:lnTo>
                    <a:lnTo>
                      <a:pt x="72300" y="36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>
                <a:extLst>
                  <a:ext uri="{FF2B5EF4-FFF2-40B4-BE49-F238E27FC236}">
                    <a16:creationId xmlns:a16="http://schemas.microsoft.com/office/drawing/2014/main" id="{070C488B-05A2-1B61-EBFE-39FF76E3596F}"/>
                  </a:ext>
                </a:extLst>
              </p:cNvPr>
              <p:cNvSpPr/>
              <p:nvPr/>
            </p:nvSpPr>
            <p:spPr>
              <a:xfrm>
                <a:off x="7460401" y="4620740"/>
                <a:ext cx="0" cy="306705"/>
              </a:xfrm>
              <a:custGeom>
                <a:avLst/>
                <a:gdLst/>
                <a:ahLst/>
                <a:cxnLst/>
                <a:rect l="l" t="t" r="r" b="b"/>
                <a:pathLst>
                  <a:path h="306704">
                    <a:moveTo>
                      <a:pt x="0" y="0"/>
                    </a:moveTo>
                    <a:lnTo>
                      <a:pt x="0" y="306549"/>
                    </a:lnTo>
                  </a:path>
                </a:pathLst>
              </a:custGeom>
              <a:ln w="10269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:a16="http://schemas.microsoft.com/office/drawing/2014/main" id="{D14C2610-2142-1493-2823-350DDAF9BB8E}"/>
                  </a:ext>
                </a:extLst>
              </p:cNvPr>
              <p:cNvSpPr/>
              <p:nvPr/>
            </p:nvSpPr>
            <p:spPr>
              <a:xfrm>
                <a:off x="7424251" y="4918249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72300" y="0"/>
                    </a:moveTo>
                    <a:lnTo>
                      <a:pt x="0" y="0"/>
                    </a:lnTo>
                    <a:lnTo>
                      <a:pt x="36150" y="72322"/>
                    </a:lnTo>
                    <a:lnTo>
                      <a:pt x="7230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32">
              <a:extLst>
                <a:ext uri="{FF2B5EF4-FFF2-40B4-BE49-F238E27FC236}">
                  <a16:creationId xmlns:a16="http://schemas.microsoft.com/office/drawing/2014/main" id="{F17CA7C6-7E4E-0C77-9DBA-C287484031FA}"/>
                </a:ext>
              </a:extLst>
            </p:cNvPr>
            <p:cNvGrpSpPr/>
            <p:nvPr/>
          </p:nvGrpSpPr>
          <p:grpSpPr>
            <a:xfrm>
              <a:off x="7830119" y="4620740"/>
              <a:ext cx="683246" cy="683434"/>
              <a:chOff x="7830119" y="4620740"/>
              <a:chExt cx="683246" cy="683434"/>
            </a:xfrm>
          </p:grpSpPr>
          <p:sp>
            <p:nvSpPr>
              <p:cNvPr id="22" name="object 33">
                <a:extLst>
                  <a:ext uri="{FF2B5EF4-FFF2-40B4-BE49-F238E27FC236}">
                    <a16:creationId xmlns:a16="http://schemas.microsoft.com/office/drawing/2014/main" id="{3603B65D-DCE3-603E-79AA-4671834172B6}"/>
                  </a:ext>
                </a:extLst>
              </p:cNvPr>
              <p:cNvSpPr/>
              <p:nvPr/>
            </p:nvSpPr>
            <p:spPr>
              <a:xfrm>
                <a:off x="7830119" y="5267946"/>
                <a:ext cx="2146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14629">
                    <a:moveTo>
                      <a:pt x="0" y="0"/>
                    </a:moveTo>
                    <a:lnTo>
                      <a:pt x="214025" y="0"/>
                    </a:lnTo>
                  </a:path>
                </a:pathLst>
              </a:custGeom>
              <a:ln w="10273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34">
                <a:extLst>
                  <a:ext uri="{FF2B5EF4-FFF2-40B4-BE49-F238E27FC236}">
                    <a16:creationId xmlns:a16="http://schemas.microsoft.com/office/drawing/2014/main" id="{0CBE8ED7-D0FD-97B5-41DF-8675AD531A36}"/>
                  </a:ext>
                </a:extLst>
              </p:cNvPr>
              <p:cNvSpPr/>
              <p:nvPr/>
            </p:nvSpPr>
            <p:spPr>
              <a:xfrm>
                <a:off x="8035107" y="5231784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0" y="0"/>
                    </a:moveTo>
                    <a:lnTo>
                      <a:pt x="0" y="72322"/>
                    </a:lnTo>
                    <a:lnTo>
                      <a:pt x="72300" y="36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35">
                <a:extLst>
                  <a:ext uri="{FF2B5EF4-FFF2-40B4-BE49-F238E27FC236}">
                    <a16:creationId xmlns:a16="http://schemas.microsoft.com/office/drawing/2014/main" id="{02300759-6C64-519C-2964-FFAC8563C64E}"/>
                  </a:ext>
                </a:extLst>
              </p:cNvPr>
              <p:cNvSpPr/>
              <p:nvPr/>
            </p:nvSpPr>
            <p:spPr>
              <a:xfrm>
                <a:off x="8477125" y="4620740"/>
                <a:ext cx="0" cy="445770"/>
              </a:xfrm>
              <a:custGeom>
                <a:avLst/>
                <a:gdLst/>
                <a:ahLst/>
                <a:cxnLst/>
                <a:rect l="l" t="t" r="r" b="b"/>
                <a:pathLst>
                  <a:path h="445770">
                    <a:moveTo>
                      <a:pt x="0" y="0"/>
                    </a:moveTo>
                    <a:lnTo>
                      <a:pt x="0" y="445236"/>
                    </a:lnTo>
                  </a:path>
                </a:pathLst>
              </a:custGeom>
              <a:ln w="10269">
                <a:solidFill>
                  <a:srgbClr val="4671C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6">
                <a:extLst>
                  <a:ext uri="{FF2B5EF4-FFF2-40B4-BE49-F238E27FC236}">
                    <a16:creationId xmlns:a16="http://schemas.microsoft.com/office/drawing/2014/main" id="{400EFDC4-02AD-4F87-D068-AF80B4241E4C}"/>
                  </a:ext>
                </a:extLst>
              </p:cNvPr>
              <p:cNvSpPr/>
              <p:nvPr/>
            </p:nvSpPr>
            <p:spPr>
              <a:xfrm>
                <a:off x="8440975" y="5056936"/>
                <a:ext cx="72390" cy="7239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72389">
                    <a:moveTo>
                      <a:pt x="72300" y="0"/>
                    </a:moveTo>
                    <a:lnTo>
                      <a:pt x="0" y="0"/>
                    </a:lnTo>
                    <a:lnTo>
                      <a:pt x="36150" y="72322"/>
                    </a:lnTo>
                    <a:lnTo>
                      <a:pt x="72300" y="0"/>
                    </a:lnTo>
                    <a:close/>
                  </a:path>
                </a:pathLst>
              </a:custGeom>
              <a:solidFill>
                <a:srgbClr val="4671C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37">
              <a:extLst>
                <a:ext uri="{FF2B5EF4-FFF2-40B4-BE49-F238E27FC236}">
                  <a16:creationId xmlns:a16="http://schemas.microsoft.com/office/drawing/2014/main" id="{59FC26A4-1587-C95E-FF93-9CE7ABFA4A61}"/>
                </a:ext>
              </a:extLst>
            </p:cNvPr>
            <p:cNvSpPr txBox="1"/>
            <p:nvPr/>
          </p:nvSpPr>
          <p:spPr>
            <a:xfrm>
              <a:off x="7735978" y="3920995"/>
              <a:ext cx="197485" cy="17399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018" defTabSz="1225296">
                <a:spcBef>
                  <a:spcPts val="161"/>
                </a:spcBef>
              </a:pPr>
              <a:r>
                <a:rPr sz="1273" kern="1200" spc="-34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Yes</a:t>
              </a:r>
              <a:endParaRPr sz="950">
                <a:latin typeface="Calibri"/>
                <a:cs typeface="Calibri"/>
              </a:endParaRPr>
            </a:p>
          </p:txBody>
        </p:sp>
        <p:sp>
          <p:nvSpPr>
            <p:cNvPr id="21" name="object 38">
              <a:extLst>
                <a:ext uri="{FF2B5EF4-FFF2-40B4-BE49-F238E27FC236}">
                  <a16:creationId xmlns:a16="http://schemas.microsoft.com/office/drawing/2014/main" id="{BC166D26-20E2-4DCB-9181-FDF424544433}"/>
                </a:ext>
              </a:extLst>
            </p:cNvPr>
            <p:cNvSpPr txBox="1"/>
            <p:nvPr/>
          </p:nvSpPr>
          <p:spPr>
            <a:xfrm>
              <a:off x="7586294" y="4651639"/>
              <a:ext cx="165735" cy="17399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7018" defTabSz="1225296">
                <a:spcBef>
                  <a:spcPts val="161"/>
                </a:spcBef>
              </a:pPr>
              <a:r>
                <a:rPr sz="1273" kern="1200" spc="-34">
                  <a:solidFill>
                    <a:schemeClr val="tx1"/>
                  </a:solidFill>
                  <a:latin typeface="Calibri"/>
                  <a:ea typeface="+mn-ea"/>
                  <a:cs typeface="Calibri"/>
                </a:rPr>
                <a:t>No</a:t>
              </a:r>
              <a:endParaRPr sz="950">
                <a:latin typeface="Calibri"/>
                <a:cs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B33E9A6-6800-9B5C-0957-4A3C822AE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111" y="557034"/>
            <a:ext cx="2686050" cy="1695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2F31F-5959-1CEE-1591-D937746BB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064" y="2813761"/>
            <a:ext cx="2790825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BE86E-F2E6-9C55-3017-6FD3FAD98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139" y="5013338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B294F-3852-A9F0-C85F-17995DF9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6371409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Shapes</a:t>
            </a:r>
            <a:endParaRPr lang="en-US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924CD67-C9C8-477B-90BC-B4147C65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6" y="3303343"/>
            <a:ext cx="6371409" cy="3005381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C06A74-2E5D-E7FB-EB02-B99FF50C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8"/>
          <a:stretch/>
        </p:blipFill>
        <p:spPr>
          <a:xfrm>
            <a:off x="7534126" y="2083435"/>
            <a:ext cx="3711056" cy="4225290"/>
          </a:xfrm>
          <a:custGeom>
            <a:avLst/>
            <a:gdLst/>
            <a:ahLst/>
            <a:cxnLst/>
            <a:rect l="l" t="t" r="r" b="b"/>
            <a:pathLst>
              <a:path w="6922273" h="4225290">
                <a:moveTo>
                  <a:pt x="0" y="0"/>
                </a:moveTo>
                <a:lnTo>
                  <a:pt x="6922273" y="0"/>
                </a:lnTo>
                <a:lnTo>
                  <a:pt x="6922273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4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ae0c306f-bbc2-432b-8032-23dd549593c0"/>
  <p:tag name="SLIDO_EVENT_UUID" val="e231b50f-cdf9-4732-a50e-0ee11a862671"/>
  <p:tag name="SLIDO_EVENT_SECTION_UUID" val="f61b5c5e-bc7f-4d9b-badc-a5b49c427533"/>
</p:tagLst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230e9df3-be65-4c73-a93b-d1236ebd677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{9E403555-9ACA-4728-B4B7-A84192243E18}tf33713516_win32</Template>
  <TotalTime>2259</TotalTime>
  <Words>1236</Words>
  <Application>Microsoft Office PowerPoint</Application>
  <PresentationFormat>Widescreen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Google Sans</vt:lpstr>
      <vt:lpstr>Times New Roman</vt:lpstr>
      <vt:lpstr>Walbaum Display</vt:lpstr>
      <vt:lpstr>Wingdings</vt:lpstr>
      <vt:lpstr>3DFloatVTI</vt:lpstr>
      <vt:lpstr>GRQC  Performance Excellence Forum  Process Mapping</vt:lpstr>
      <vt:lpstr>Speakers</vt:lpstr>
      <vt:lpstr>Agenda</vt:lpstr>
      <vt:lpstr>History</vt:lpstr>
      <vt:lpstr>Pizza</vt:lpstr>
      <vt:lpstr>Why make a process map?</vt:lpstr>
      <vt:lpstr>Where to Start?</vt:lpstr>
      <vt:lpstr>Examples</vt:lpstr>
      <vt:lpstr>Shapes</vt:lpstr>
      <vt:lpstr>Pizza Example</vt:lpstr>
      <vt:lpstr>What Could Go Wrong?</vt:lpstr>
      <vt:lpstr>Questions</vt:lpstr>
      <vt:lpstr>What’s Next?</vt:lpstr>
      <vt:lpstr>Need more information</vt:lpstr>
      <vt:lpstr>Thank you</vt:lpstr>
    </vt:vector>
  </TitlesOfParts>
  <Company>L3Harris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Becker, Jason (US) - CSIHO</dc:creator>
  <cp:lastModifiedBy>Becker, Jason (US) - CSIHO</cp:lastModifiedBy>
  <cp:revision>20</cp:revision>
  <cp:lastPrinted>2025-02-11T22:15:15Z</cp:lastPrinted>
  <dcterms:created xsi:type="dcterms:W3CDTF">2025-01-15T21:30:36Z</dcterms:created>
  <dcterms:modified xsi:type="dcterms:W3CDTF">2025-02-13T13:57:55Z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