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6"/>
  </p:notesMasterIdLst>
  <p:sldIdLst>
    <p:sldId id="273" r:id="rId2"/>
    <p:sldId id="256" r:id="rId3"/>
    <p:sldId id="259" r:id="rId4"/>
    <p:sldId id="258" r:id="rId5"/>
    <p:sldId id="257" r:id="rId6"/>
    <p:sldId id="261" r:id="rId7"/>
    <p:sldId id="260" r:id="rId8"/>
    <p:sldId id="262" r:id="rId9"/>
    <p:sldId id="270" r:id="rId10"/>
    <p:sldId id="268" r:id="rId11"/>
    <p:sldId id="271" r:id="rId12"/>
    <p:sldId id="269" r:id="rId13"/>
    <p:sldId id="26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>
      <p:cViewPr varScale="1">
        <p:scale>
          <a:sx n="77" d="100"/>
          <a:sy n="77" d="100"/>
        </p:scale>
        <p:origin x="8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6D32B-26EF-439E-90CE-91FAD03E88F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29EB-6FEE-49F9-954B-0A71E79B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FF745-68B3-B848-9158-4B6FAE5DCE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FF745-68B3-B848-9158-4B6FAE5DCE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FF745-68B3-B848-9158-4B6FAE5DCE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9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FF745-68B3-B848-9158-4B6FAE5DCE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1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7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9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1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8AE-BD21-CCB7-33EA-5B773AB3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STRESS AND MAINTAINING WELL-BEING IN DISRUPTIVE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AB61-664C-96AE-F28E-EC65D78E6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GRQC Performance Excellence Forum, March 26, 2025.</a:t>
            </a:r>
          </a:p>
          <a:p>
            <a:endParaRPr lang="en-US" dirty="0"/>
          </a:p>
          <a:p>
            <a:r>
              <a:rPr lang="en-US" b="1" dirty="0"/>
              <a:t>Presenters</a:t>
            </a:r>
          </a:p>
          <a:p>
            <a:pPr lvl="1"/>
            <a:r>
              <a:rPr lang="en-US" dirty="0"/>
              <a:t>Jessica C. Shand MD MHS GCTS</a:t>
            </a:r>
          </a:p>
          <a:p>
            <a:pPr lvl="2"/>
            <a:r>
              <a:rPr lang="en-US" dirty="0"/>
              <a:t>Jessica_Shand@urmc.rochester.edu</a:t>
            </a:r>
          </a:p>
          <a:p>
            <a:pPr lvl="1"/>
            <a:r>
              <a:rPr lang="en-US" dirty="0"/>
              <a:t>David Pierce, MD, FACEP, MHCM, MBA</a:t>
            </a:r>
          </a:p>
          <a:p>
            <a:pPr lvl="2"/>
            <a:r>
              <a:rPr lang="en-US" dirty="0"/>
              <a:t>David.Pierce@rochesterregional.org</a:t>
            </a:r>
          </a:p>
          <a:p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Dr. Shand and Dr. Pierce invite you to contact them to continue the 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083E-0683-B848-9049-C3A1DE65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733" y="4561509"/>
            <a:ext cx="6478657" cy="13255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Promises               Wellbeing                 Mission 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CEC011CE-87C0-EF18-4480-37C3AED4AB23}"/>
              </a:ext>
            </a:extLst>
          </p:cNvPr>
          <p:cNvSpPr/>
          <p:nvPr/>
        </p:nvSpPr>
        <p:spPr>
          <a:xfrm>
            <a:off x="2305879" y="147604"/>
            <a:ext cx="6798366" cy="5194851"/>
          </a:xfrm>
          <a:prstGeom prst="triangle">
            <a:avLst/>
          </a:prstGeom>
          <a:solidFill>
            <a:schemeClr val="accent6">
              <a:lumMod val="75000"/>
              <a:alpha val="2196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45801-AC3D-1279-18E7-E286E541C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469" y="2745029"/>
            <a:ext cx="2835966" cy="1815548"/>
          </a:xfrm>
        </p:spPr>
        <p:txBody>
          <a:bodyPr>
            <a:normAutofit/>
          </a:bodyPr>
          <a:lstStyle/>
          <a:p>
            <a:r>
              <a:rPr lang="en-US" dirty="0"/>
              <a:t>Dream Job</a:t>
            </a:r>
          </a:p>
        </p:txBody>
      </p:sp>
    </p:spTree>
    <p:extLst>
      <p:ext uri="{BB962C8B-B14F-4D97-AF65-F5344CB8AC3E}">
        <p14:creationId xmlns:p14="http://schemas.microsoft.com/office/powerpoint/2010/main" val="34981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1D1F-4D9F-1B06-C9FD-BBD63A5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29" y="2471366"/>
            <a:ext cx="11625945" cy="1325563"/>
          </a:xfrm>
        </p:spPr>
        <p:txBody>
          <a:bodyPr>
            <a:normAutofit/>
          </a:bodyPr>
          <a:lstStyle/>
          <a:p>
            <a:r>
              <a:rPr lang="en-US" sz="3200"/>
              <a:t>Depersonalization | Moral Injury | Depression | Frustration | Blame</a:t>
            </a:r>
            <a:endParaRPr lang="en-US" sz="3200" dirty="0"/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1FDF9CAB-C840-90B2-73F8-714E06CD1D5F}"/>
              </a:ext>
            </a:extLst>
          </p:cNvPr>
          <p:cNvSpPr/>
          <p:nvPr/>
        </p:nvSpPr>
        <p:spPr>
          <a:xfrm>
            <a:off x="7382494" y="4738963"/>
            <a:ext cx="1959429" cy="1438000"/>
          </a:xfrm>
          <a:prstGeom prst="cloudCallout">
            <a:avLst>
              <a:gd name="adj1" fmla="val 34154"/>
              <a:gd name="adj2" fmla="val -1388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I’m missing time with my family! 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749EF68C-D387-649E-FB47-7C325CE1565B}"/>
              </a:ext>
            </a:extLst>
          </p:cNvPr>
          <p:cNvSpPr/>
          <p:nvPr/>
        </p:nvSpPr>
        <p:spPr>
          <a:xfrm>
            <a:off x="455714" y="208748"/>
            <a:ext cx="1959429" cy="1779404"/>
          </a:xfrm>
          <a:prstGeom prst="cloudCallout">
            <a:avLst>
              <a:gd name="adj1" fmla="val 13231"/>
              <a:gd name="adj2" fmla="val 9793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is the patient even here?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A4A5B546-D42B-F4B6-0ED7-D622A26B66F2}"/>
              </a:ext>
            </a:extLst>
          </p:cNvPr>
          <p:cNvSpPr/>
          <p:nvPr/>
        </p:nvSpPr>
        <p:spPr>
          <a:xfrm>
            <a:off x="7224157" y="0"/>
            <a:ext cx="2117766" cy="1798698"/>
          </a:xfrm>
          <a:prstGeom prst="cloudCallout">
            <a:avLst>
              <a:gd name="adj1" fmla="val 32461"/>
              <a:gd name="adj2" fmla="val 10192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can’t get my work done…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C35EC7D8-74E0-D2BF-76AB-4E293487813B}"/>
              </a:ext>
            </a:extLst>
          </p:cNvPr>
          <p:cNvSpPr/>
          <p:nvPr/>
        </p:nvSpPr>
        <p:spPr>
          <a:xfrm>
            <a:off x="2717800" y="4576803"/>
            <a:ext cx="2074223" cy="1762319"/>
          </a:xfrm>
          <a:prstGeom prst="cloudCallout">
            <a:avLst>
              <a:gd name="adj1" fmla="val 29268"/>
              <a:gd name="adj2" fmla="val -11094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know what my patient needs but…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741E7FC8-48CA-FC2A-6A60-975462F3A70D}"/>
              </a:ext>
            </a:extLst>
          </p:cNvPr>
          <p:cNvSpPr/>
          <p:nvPr/>
        </p:nvSpPr>
        <p:spPr>
          <a:xfrm>
            <a:off x="4922322" y="5207891"/>
            <a:ext cx="2117766" cy="1438000"/>
          </a:xfrm>
          <a:prstGeom prst="cloudCallout">
            <a:avLst>
              <a:gd name="adj1" fmla="val 47487"/>
              <a:gd name="adj2" fmla="val -171006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I’m mentally exhausted...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7732C9E6-B06C-3F42-C257-2C6C44C3CB0D}"/>
              </a:ext>
            </a:extLst>
          </p:cNvPr>
          <p:cNvSpPr/>
          <p:nvPr/>
        </p:nvSpPr>
        <p:spPr>
          <a:xfrm>
            <a:off x="313708" y="4618186"/>
            <a:ext cx="2273793" cy="2027705"/>
          </a:xfrm>
          <a:prstGeom prst="cloudCallout">
            <a:avLst>
              <a:gd name="adj1" fmla="val 16529"/>
              <a:gd name="adj2" fmla="val -10865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don’t feel connected to my _______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D6060C98-04B2-0501-A354-42CB935417B4}"/>
              </a:ext>
            </a:extLst>
          </p:cNvPr>
          <p:cNvSpPr/>
          <p:nvPr/>
        </p:nvSpPr>
        <p:spPr>
          <a:xfrm>
            <a:off x="4922322" y="341404"/>
            <a:ext cx="2117766" cy="1438000"/>
          </a:xfrm>
          <a:prstGeom prst="cloudCallout">
            <a:avLst>
              <a:gd name="adj1" fmla="val 43851"/>
              <a:gd name="adj2" fmla="val 114729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I’m not making a difference…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1AE64C5C-1C6F-DFBC-4690-60B08828CB5C}"/>
              </a:ext>
            </a:extLst>
          </p:cNvPr>
          <p:cNvSpPr/>
          <p:nvPr/>
        </p:nvSpPr>
        <p:spPr>
          <a:xfrm>
            <a:off x="9876311" y="5059302"/>
            <a:ext cx="2117767" cy="1798698"/>
          </a:xfrm>
          <a:prstGeom prst="cloudCallout">
            <a:avLst>
              <a:gd name="adj1" fmla="val -924"/>
              <a:gd name="adj2" fmla="val -138318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________ doesn’t care about me</a:t>
            </a:r>
            <a:endParaRPr lang="en-US" dirty="0"/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0C7E24AB-BA61-537B-DAD2-3C88864331AE}"/>
              </a:ext>
            </a:extLst>
          </p:cNvPr>
          <p:cNvSpPr/>
          <p:nvPr/>
        </p:nvSpPr>
        <p:spPr>
          <a:xfrm>
            <a:off x="9571513" y="189454"/>
            <a:ext cx="2117767" cy="1798698"/>
          </a:xfrm>
          <a:prstGeom prst="cloudCallout">
            <a:avLst>
              <a:gd name="adj1" fmla="val 11974"/>
              <a:gd name="adj2" fmla="val 100681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patients are _____ and _____...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F1885A12-C960-63A6-1ACC-AE4D7A22999F}"/>
              </a:ext>
            </a:extLst>
          </p:cNvPr>
          <p:cNvSpPr/>
          <p:nvPr/>
        </p:nvSpPr>
        <p:spPr>
          <a:xfrm>
            <a:off x="2620487" y="341404"/>
            <a:ext cx="1959429" cy="2033495"/>
          </a:xfrm>
          <a:prstGeom prst="cloudCallout">
            <a:avLst>
              <a:gd name="adj1" fmla="val 37850"/>
              <a:gd name="adj2" fmla="val 70589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are too many___ and not enough___</a:t>
            </a:r>
          </a:p>
        </p:txBody>
      </p:sp>
    </p:spTree>
    <p:extLst>
      <p:ext uri="{BB962C8B-B14F-4D97-AF65-F5344CB8AC3E}">
        <p14:creationId xmlns:p14="http://schemas.microsoft.com/office/powerpoint/2010/main" val="2905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C5D5A-45A7-3AE9-6FE2-AE5BC6D6B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630" y="688294"/>
            <a:ext cx="5085522" cy="58309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4200" u="sng" dirty="0"/>
          </a:p>
          <a:p>
            <a:r>
              <a:rPr lang="en-US" sz="4200" dirty="0"/>
              <a:t>Mental Health</a:t>
            </a:r>
          </a:p>
          <a:p>
            <a:r>
              <a:rPr lang="en-US" sz="4200" dirty="0"/>
              <a:t>Physical Health </a:t>
            </a:r>
          </a:p>
          <a:p>
            <a:r>
              <a:rPr lang="en-US" sz="4200" dirty="0"/>
              <a:t>Family</a:t>
            </a:r>
          </a:p>
          <a:p>
            <a:r>
              <a:rPr lang="en-US" sz="4200" dirty="0"/>
              <a:t>Learning</a:t>
            </a:r>
          </a:p>
          <a:p>
            <a:r>
              <a:rPr lang="en-US" sz="4200" dirty="0"/>
              <a:t>Growth</a:t>
            </a:r>
          </a:p>
          <a:p>
            <a:r>
              <a:rPr lang="en-US" sz="4200" dirty="0"/>
              <a:t>Mission</a:t>
            </a:r>
          </a:p>
          <a:p>
            <a:r>
              <a:rPr lang="en-US" sz="4200" dirty="0"/>
              <a:t>Spiritual</a:t>
            </a:r>
          </a:p>
          <a:p>
            <a:r>
              <a:rPr lang="en-US" sz="4200" dirty="0"/>
              <a:t>Friends</a:t>
            </a:r>
          </a:p>
          <a:p>
            <a:r>
              <a:rPr lang="en-US" sz="4200" dirty="0"/>
              <a:t>Finances </a:t>
            </a:r>
          </a:p>
          <a:p>
            <a:r>
              <a:rPr lang="en-US" sz="4200" dirty="0"/>
              <a:t>Adventure</a:t>
            </a:r>
          </a:p>
          <a:p>
            <a:endParaRPr lang="en-US" sz="4200" dirty="0"/>
          </a:p>
          <a:p>
            <a:pPr marL="0" indent="0">
              <a:buNone/>
            </a:pPr>
            <a:r>
              <a:rPr lang="en-US" sz="3200" dirty="0"/>
              <a:t>- </a:t>
            </a:r>
          </a:p>
          <a:p>
            <a:pPr marL="0" indent="0">
              <a:buNone/>
            </a:pPr>
            <a:endParaRPr lang="en-US" sz="4200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4D8ABA-3DBE-4024-00CA-D137A3AC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071789"/>
          </a:xfrm>
        </p:spPr>
        <p:txBody>
          <a:bodyPr/>
          <a:lstStyle/>
          <a:p>
            <a:r>
              <a:rPr lang="en-US" dirty="0"/>
              <a:t>Rate 10 Areas of My Life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CEDB0D-E0B0-267C-02C4-CA3D807751C1}"/>
              </a:ext>
            </a:extLst>
          </p:cNvPr>
          <p:cNvSpPr txBox="1">
            <a:spLocks/>
          </p:cNvSpPr>
          <p:nvPr/>
        </p:nvSpPr>
        <p:spPr>
          <a:xfrm>
            <a:off x="2965726" y="688294"/>
            <a:ext cx="5085522" cy="5830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200" u="sng" dirty="0"/>
          </a:p>
          <a:p>
            <a:r>
              <a:rPr lang="en-US" sz="4200" dirty="0"/>
              <a:t>4</a:t>
            </a:r>
          </a:p>
          <a:p>
            <a:r>
              <a:rPr lang="en-US" sz="4200" dirty="0"/>
              <a:t>4</a:t>
            </a:r>
          </a:p>
          <a:p>
            <a:r>
              <a:rPr lang="en-US" sz="4200" dirty="0"/>
              <a:t>3</a:t>
            </a:r>
          </a:p>
          <a:p>
            <a:r>
              <a:rPr lang="en-US" sz="4200" dirty="0"/>
              <a:t>3</a:t>
            </a:r>
          </a:p>
          <a:p>
            <a:r>
              <a:rPr lang="en-US" sz="4200" dirty="0"/>
              <a:t>3</a:t>
            </a:r>
          </a:p>
          <a:p>
            <a:r>
              <a:rPr lang="en-US" sz="4200" dirty="0"/>
              <a:t>2</a:t>
            </a:r>
          </a:p>
          <a:p>
            <a:r>
              <a:rPr lang="en-US" sz="4200" dirty="0"/>
              <a:t>2</a:t>
            </a:r>
          </a:p>
          <a:p>
            <a:r>
              <a:rPr lang="en-US" sz="4200" dirty="0"/>
              <a:t>2</a:t>
            </a:r>
          </a:p>
          <a:p>
            <a:r>
              <a:rPr lang="en-US" sz="4200" dirty="0"/>
              <a:t>1</a:t>
            </a:r>
          </a:p>
          <a:p>
            <a:r>
              <a:rPr lang="en-US" sz="4200" dirty="0"/>
              <a:t>1</a:t>
            </a:r>
          </a:p>
          <a:p>
            <a:endParaRPr lang="en-US" sz="4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-6 Habits of Growth by Brendon Burchard-</a:t>
            </a:r>
            <a:endParaRPr lang="en-US" sz="420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8DAE8-15D5-B807-21DA-C9A016979A80}"/>
              </a:ext>
            </a:extLst>
          </p:cNvPr>
          <p:cNvSpPr txBox="1"/>
          <p:nvPr/>
        </p:nvSpPr>
        <p:spPr>
          <a:xfrm>
            <a:off x="8285527" y="992215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Dreaming Outloud Script Pro" panose="020F0502020204030204" pitchFamily="34" charset="0"/>
              </a:rPr>
              <a:t>25/100</a:t>
            </a:r>
          </a:p>
        </p:txBody>
      </p:sp>
    </p:spTree>
    <p:extLst>
      <p:ext uri="{BB962C8B-B14F-4D97-AF65-F5344CB8AC3E}">
        <p14:creationId xmlns:p14="http://schemas.microsoft.com/office/powerpoint/2010/main" val="18784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BA0D-C26D-0F52-A8BD-FBEB3481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98425"/>
            <a:ext cx="10515600" cy="1325563"/>
          </a:xfrm>
        </p:spPr>
        <p:txBody>
          <a:bodyPr/>
          <a:lstStyle/>
          <a:p>
            <a:r>
              <a:rPr lang="en-US" dirty="0"/>
              <a:t>My Path Back…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4685-4492-2ADC-6615-734BAFB4B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531" y="2337595"/>
            <a:ext cx="3534528" cy="2760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r>
              <a:rPr lang="en-US" b="1" dirty="0"/>
              <a:t>AIDET</a:t>
            </a:r>
          </a:p>
          <a:p>
            <a:endParaRPr lang="en-US" b="1" dirty="0"/>
          </a:p>
          <a:p>
            <a:r>
              <a:rPr lang="en-US" b="1" dirty="0"/>
              <a:t>Sleep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4B40CE-DAC1-38D1-A84C-B35EBBA08DAA}"/>
              </a:ext>
            </a:extLst>
          </p:cNvPr>
          <p:cNvSpPr txBox="1">
            <a:spLocks/>
          </p:cNvSpPr>
          <p:nvPr/>
        </p:nvSpPr>
        <p:spPr>
          <a:xfrm>
            <a:off x="838200" y="1126332"/>
            <a:ext cx="4102100" cy="849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Professional and Personal</a:t>
            </a:r>
          </a:p>
          <a:p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083E-0683-B848-9049-C3A1DE65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588" y="4586909"/>
            <a:ext cx="6632712" cy="13255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Promises               Wellbeing                 Mission 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CEC011CE-87C0-EF18-4480-37C3AED4AB23}"/>
              </a:ext>
            </a:extLst>
          </p:cNvPr>
          <p:cNvSpPr/>
          <p:nvPr/>
        </p:nvSpPr>
        <p:spPr>
          <a:xfrm>
            <a:off x="2305879" y="147604"/>
            <a:ext cx="6798366" cy="5194851"/>
          </a:xfrm>
          <a:prstGeom prst="triangle">
            <a:avLst/>
          </a:prstGeom>
          <a:solidFill>
            <a:schemeClr val="accent6">
              <a:lumMod val="75000"/>
              <a:alpha val="2196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E21CE-C379-DC90-B5AD-E97A5DF3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469" y="2745029"/>
            <a:ext cx="2835966" cy="1815548"/>
          </a:xfrm>
        </p:spPr>
        <p:txBody>
          <a:bodyPr>
            <a:normAutofit/>
          </a:bodyPr>
          <a:lstStyle/>
          <a:p>
            <a:r>
              <a:rPr lang="en-US" dirty="0"/>
              <a:t>Dream Job</a:t>
            </a:r>
          </a:p>
        </p:txBody>
      </p:sp>
    </p:spTree>
    <p:extLst>
      <p:ext uri="{BB962C8B-B14F-4D97-AF65-F5344CB8AC3E}">
        <p14:creationId xmlns:p14="http://schemas.microsoft.com/office/powerpoint/2010/main" val="10700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59C0E-262E-4FBC-C59E-170009CBC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4556" y="454342"/>
            <a:ext cx="4821335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kern="1200" dirty="0">
                <a:solidFill>
                  <a:srgbClr val="0432FF"/>
                </a:solidFill>
                <a:latin typeface="+mj-lt"/>
                <a:ea typeface="+mj-ea"/>
                <a:cs typeface="+mj-cs"/>
              </a:rPr>
              <a:t>Wellbeing by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57965-3343-B5C3-9487-2C0BF14C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38" r="16358" b="1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FA47B2-859D-5F96-1511-7BFB119A5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4556" y="1981390"/>
            <a:ext cx="5329793" cy="409651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b="1" dirty="0"/>
              <a:t>Greater Rochester Quality Council</a:t>
            </a:r>
          </a:p>
          <a:p>
            <a:pPr algn="l"/>
            <a:r>
              <a:rPr lang="en-US" dirty="0"/>
              <a:t>Jessica C. Shand MD MHS GCTS</a:t>
            </a:r>
          </a:p>
          <a:p>
            <a:pPr algn="l"/>
            <a:r>
              <a:rPr lang="en-US" dirty="0"/>
              <a:t>Associate Professor of Pediatrics, Health Humanities, and Bioethics</a:t>
            </a:r>
          </a:p>
          <a:p>
            <a:pPr algn="l"/>
            <a:r>
              <a:rPr lang="en-US" dirty="0"/>
              <a:t>Associate Chief Wellbeing Officer</a:t>
            </a:r>
          </a:p>
          <a:p>
            <a:pPr algn="l"/>
            <a:r>
              <a:rPr lang="en-US" dirty="0"/>
              <a:t>University of Rochester School of Medicine</a:t>
            </a:r>
          </a:p>
          <a:p>
            <a:pPr algn="l"/>
            <a:r>
              <a:rPr lang="en-US" dirty="0"/>
              <a:t>Adjunct Professor, Colgate Rochester Crozer Divinity School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B4472A-332B-71E5-8009-33841E7C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1567F-6766-A43B-E670-1EB68835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39" y="1407226"/>
            <a:ext cx="4418186" cy="22417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0432FF"/>
                </a:solidFill>
              </a:rPr>
              <a:t>Design Thinking: </a:t>
            </a:r>
            <a:br>
              <a:rPr lang="en-US" sz="3100" dirty="0">
                <a:solidFill>
                  <a:srgbClr val="0432FF"/>
                </a:solidFill>
              </a:rPr>
            </a:br>
            <a:r>
              <a:rPr lang="en-US" sz="3100" dirty="0">
                <a:solidFill>
                  <a:srgbClr val="0432FF"/>
                </a:solidFill>
              </a:rPr>
              <a:t>An Approach to Complex Problem Solving</a:t>
            </a:r>
          </a:p>
        </p:txBody>
      </p:sp>
      <p:pic>
        <p:nvPicPr>
          <p:cNvPr id="5" name="Content Placeholder 4" descr="A diagram of a design thinking&#10;&#10;AI-generated content may be incorrect.">
            <a:extLst>
              <a:ext uri="{FF2B5EF4-FFF2-40B4-BE49-F238E27FC236}">
                <a16:creationId xmlns:a16="http://schemas.microsoft.com/office/drawing/2014/main" id="{659DA05C-2BAB-8355-37AD-63E5F11FA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7725" y="119783"/>
            <a:ext cx="6772275" cy="661989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1493806-3A02-73E1-980F-B6A5D5246D7C}"/>
              </a:ext>
            </a:extLst>
          </p:cNvPr>
          <p:cNvGrpSpPr/>
          <p:nvPr/>
        </p:nvGrpSpPr>
        <p:grpSpPr>
          <a:xfrm>
            <a:off x="344101" y="2351314"/>
            <a:ext cx="7220481" cy="3853255"/>
            <a:chOff x="344101" y="2351314"/>
            <a:chExt cx="7220481" cy="38532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BB86CA-6BA2-F936-A396-50CFAB6F528F}"/>
                </a:ext>
              </a:extLst>
            </p:cNvPr>
            <p:cNvSpPr/>
            <p:nvPr/>
          </p:nvSpPr>
          <p:spPr>
            <a:xfrm>
              <a:off x="5058888" y="2351314"/>
              <a:ext cx="2505694" cy="2149434"/>
            </a:xfrm>
            <a:prstGeom prst="rect">
              <a:avLst/>
            </a:prstGeom>
            <a:noFill/>
            <a:ln w="38100">
              <a:solidFill>
                <a:srgbClr val="0432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606E37-D747-46F4-02E9-E5546DAE5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7595" y="4500748"/>
              <a:ext cx="1591293" cy="748146"/>
            </a:xfrm>
            <a:prstGeom prst="straightConnector1">
              <a:avLst/>
            </a:prstGeom>
            <a:ln w="381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54BDC1CD-77D3-4C99-2FAE-7DCCB88B0D76}"/>
                </a:ext>
              </a:extLst>
            </p:cNvPr>
            <p:cNvSpPr txBox="1">
              <a:spLocks/>
            </p:cNvSpPr>
            <p:nvPr/>
          </p:nvSpPr>
          <p:spPr>
            <a:xfrm>
              <a:off x="344101" y="3962814"/>
              <a:ext cx="4418186" cy="224175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/>
                <a:t>Cultivating empathy is </a:t>
              </a:r>
            </a:p>
            <a:p>
              <a:r>
                <a:rPr lang="en-US" sz="2800" i="1" dirty="0"/>
                <a:t>an embodied skill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C40E75C-068B-B6F3-636D-84DBC33F7A79}"/>
              </a:ext>
            </a:extLst>
          </p:cNvPr>
          <p:cNvSpPr txBox="1"/>
          <p:nvPr/>
        </p:nvSpPr>
        <p:spPr>
          <a:xfrm>
            <a:off x="239539" y="225782"/>
            <a:ext cx="2685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Engineers are doing it,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Why not healthcare?</a:t>
            </a:r>
          </a:p>
        </p:txBody>
      </p:sp>
    </p:spTree>
    <p:extLst>
      <p:ext uri="{BB962C8B-B14F-4D97-AF65-F5344CB8AC3E}">
        <p14:creationId xmlns:p14="http://schemas.microsoft.com/office/powerpoint/2010/main" val="15500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86A89-34A5-BABE-700A-2232E14D5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3648-B53B-FFDC-A141-A1EC7F5F7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4555" y="0"/>
            <a:ext cx="5329793" cy="15270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600" b="1" kern="1200" dirty="0">
                <a:solidFill>
                  <a:srgbClr val="0432FF"/>
                </a:solidFill>
                <a:latin typeface="+mj-lt"/>
                <a:ea typeface="+mj-ea"/>
                <a:cs typeface="+mj-cs"/>
              </a:rPr>
              <a:t>My Story: A long, strange trip in medicine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2A127-1137-7865-B7BC-994C6C9EA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38" r="16358" b="1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C703CE-30A7-5BA0-C519-B75380E8C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4555" y="1669923"/>
            <a:ext cx="5329793" cy="409651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u="sng" dirty="0">
                <a:solidFill>
                  <a:srgbClr val="0432FF"/>
                </a:solidFill>
              </a:rPr>
              <a:t>Chapter 1: </a:t>
            </a:r>
            <a:r>
              <a:rPr lang="en-US" dirty="0"/>
              <a:t>You can’t do that.</a:t>
            </a:r>
          </a:p>
          <a:p>
            <a:pPr algn="l"/>
            <a:r>
              <a:rPr lang="en-US" u="sng" dirty="0">
                <a:solidFill>
                  <a:srgbClr val="0432FF"/>
                </a:solidFill>
              </a:rPr>
              <a:t>Chapter 2: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But I can</a:t>
            </a:r>
            <a:r>
              <a:rPr lang="en-US"/>
              <a:t>, though</a:t>
            </a:r>
            <a:endParaRPr lang="en-US" dirty="0"/>
          </a:p>
          <a:p>
            <a:pPr algn="l"/>
            <a:r>
              <a:rPr lang="en-US" u="sng" dirty="0">
                <a:solidFill>
                  <a:srgbClr val="0432FF"/>
                </a:solidFill>
              </a:rPr>
              <a:t>Chapter 3: </a:t>
            </a:r>
            <a:r>
              <a:rPr lang="en-US" dirty="0"/>
              <a:t>The pursuit of all knowledge</a:t>
            </a:r>
          </a:p>
          <a:p>
            <a:pPr algn="l"/>
            <a:r>
              <a:rPr lang="en-US" u="sng" dirty="0">
                <a:solidFill>
                  <a:srgbClr val="0432FF"/>
                </a:solidFill>
              </a:rPr>
              <a:t>Chapter 4: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Hozho: is there only 1 truth?</a:t>
            </a:r>
            <a:endParaRPr lang="en-US" u="sng" dirty="0"/>
          </a:p>
          <a:p>
            <a:pPr algn="l"/>
            <a:r>
              <a:rPr lang="en-US" u="sng" dirty="0">
                <a:solidFill>
                  <a:srgbClr val="0432FF"/>
                </a:solidFill>
              </a:rPr>
              <a:t>Chapter 5: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On science, children, cancer, &amp; grief.</a:t>
            </a:r>
          </a:p>
          <a:p>
            <a:pPr algn="l"/>
            <a:r>
              <a:rPr lang="en-US" u="sng" dirty="0">
                <a:solidFill>
                  <a:srgbClr val="0432FF"/>
                </a:solidFill>
              </a:rPr>
              <a:t>Chapter 6: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The pediatrician goes to seminary.</a:t>
            </a:r>
          </a:p>
          <a:p>
            <a:pPr algn="l"/>
            <a:r>
              <a:rPr lang="en-US" u="sng" dirty="0">
                <a:solidFill>
                  <a:srgbClr val="0432FF"/>
                </a:solidFill>
              </a:rPr>
              <a:t>Chapter 7: </a:t>
            </a:r>
            <a:r>
              <a:rPr lang="en-US" dirty="0"/>
              <a:t>Lessons learned from endurance.</a:t>
            </a:r>
          </a:p>
          <a:p>
            <a:pPr algn="l"/>
            <a:r>
              <a:rPr lang="en-US" u="sng" dirty="0">
                <a:solidFill>
                  <a:srgbClr val="0432FF"/>
                </a:solidFill>
              </a:rPr>
              <a:t>Chapter 8: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Leading fearlessly.</a:t>
            </a:r>
          </a:p>
          <a:p>
            <a:pPr algn="l"/>
            <a:r>
              <a:rPr lang="en-US" i="1" dirty="0"/>
              <a:t>Chapter 9: Still writing, stay tuned</a:t>
            </a:r>
          </a:p>
        </p:txBody>
      </p:sp>
    </p:spTree>
    <p:extLst>
      <p:ext uri="{BB962C8B-B14F-4D97-AF65-F5344CB8AC3E}">
        <p14:creationId xmlns:p14="http://schemas.microsoft.com/office/powerpoint/2010/main" val="37722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65EAC-9CFF-2EF6-B3FE-A0A57F3B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39" y="141257"/>
            <a:ext cx="4704806" cy="1527048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Some of these </a:t>
            </a:r>
            <a:r>
              <a:rPr lang="en-US" i="1" dirty="0">
                <a:solidFill>
                  <a:srgbClr val="0432FF"/>
                </a:solidFill>
              </a:rPr>
              <a:t>may</a:t>
            </a:r>
            <a:r>
              <a:rPr lang="en-US" dirty="0">
                <a:solidFill>
                  <a:srgbClr val="0432FF"/>
                </a:solidFill>
              </a:rPr>
              <a:t> work for you</a:t>
            </a:r>
          </a:p>
        </p:txBody>
      </p:sp>
      <p:pic>
        <p:nvPicPr>
          <p:cNvPr id="4" name="Picture 3" descr="A rainbow colored splatter&#10;&#10;AI-generated content may be incorrect.">
            <a:extLst>
              <a:ext uri="{FF2B5EF4-FFF2-40B4-BE49-F238E27FC236}">
                <a16:creationId xmlns:a16="http://schemas.microsoft.com/office/drawing/2014/main" id="{C12722D3-A457-9A60-004B-97175D399F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37" r="16359" b="1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8A43E-4B83-70B2-C980-A27AF86E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281" y="1809562"/>
            <a:ext cx="4704806" cy="4096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Know your story, tell your story, </a:t>
            </a:r>
            <a:r>
              <a:rPr lang="en-US" sz="1800" b="1" i="1" dirty="0"/>
              <a:t>keep writing your story.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See and honor other people’s stories.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Carry your “words to live by” (and don’t be afraid to change them!)</a:t>
            </a:r>
          </a:p>
          <a:p>
            <a:pPr>
              <a:lnSpc>
                <a:spcPct val="110000"/>
              </a:lnSpc>
            </a:pPr>
            <a:r>
              <a:rPr lang="en-US" sz="1800" b="1" i="1" dirty="0"/>
              <a:t>Commit</a:t>
            </a:r>
            <a:r>
              <a:rPr lang="en-US" sz="1800" dirty="0"/>
              <a:t> to what fills you.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Create a quarterly “absolute yes and absolute no” list.</a:t>
            </a:r>
          </a:p>
          <a:p>
            <a:pPr>
              <a:lnSpc>
                <a:spcPct val="110000"/>
              </a:lnSpc>
            </a:pPr>
            <a:r>
              <a:rPr lang="en-US" sz="1800" b="1" i="1" dirty="0"/>
              <a:t>Be amazed </a:t>
            </a:r>
            <a:r>
              <a:rPr lang="en-US" sz="1800" dirty="0"/>
              <a:t>when different parts of your story come together </a:t>
            </a:r>
            <a:r>
              <a:rPr lang="en-US" sz="1800" i="1" dirty="0">
                <a:solidFill>
                  <a:srgbClr val="0432FF"/>
                </a:solidFill>
              </a:rPr>
              <a:t>(grab a tissue, I have a story for that). </a:t>
            </a:r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80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ign outside of a building&#10;&#10;AI-generated content may be incorrect.">
            <a:extLst>
              <a:ext uri="{FF2B5EF4-FFF2-40B4-BE49-F238E27FC236}">
                <a16:creationId xmlns:a16="http://schemas.microsoft.com/office/drawing/2014/main" id="{C55F66E7-188E-2EEC-5437-507E8E9B1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00" y="0"/>
            <a:ext cx="528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6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DD580-C9FE-5434-F72A-BB575271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3" y="-350673"/>
            <a:ext cx="8253351" cy="1527048"/>
          </a:xfrm>
        </p:spPr>
        <p:txBody>
          <a:bodyPr anchor="b">
            <a:normAutofit/>
          </a:bodyPr>
          <a:lstStyle/>
          <a:p>
            <a:r>
              <a:rPr lang="en-US" sz="3300" dirty="0">
                <a:solidFill>
                  <a:srgbClr val="0432FF"/>
                </a:solidFill>
              </a:rPr>
              <a:t>Healthcare Institutional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9CFAA-9AC8-A015-2DD8-5F19749B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3" y="1698993"/>
            <a:ext cx="11437980" cy="4096512"/>
          </a:xfrm>
        </p:spPr>
        <p:txBody>
          <a:bodyPr>
            <a:noAutofit/>
          </a:bodyPr>
          <a:lstStyle/>
          <a:p>
            <a:pPr marL="0" indent="0" rtl="0" fontAlgn="base">
              <a:lnSpc>
                <a:spcPct val="110000"/>
              </a:lnSpc>
              <a:buNone/>
            </a:pPr>
            <a:r>
              <a:rPr lang="en-US" sz="2200" b="1" dirty="0">
                <a:solidFill>
                  <a:srgbClr val="0432FF"/>
                </a:solidFill>
                <a:latin typeface="Aptos" panose="020B0004020202020204" pitchFamily="34" charset="0"/>
              </a:rPr>
              <a:t>1. IMPROVE OUR RELATIONSHIP WITH DATA: </a:t>
            </a:r>
            <a:r>
              <a:rPr lang="en-US" sz="2200" b="0" i="0" u="none" strike="noStrike" dirty="0">
                <a:effectLst/>
                <a:latin typeface="Aptos" panose="020B0004020202020204" pitchFamily="34" charset="0"/>
              </a:rPr>
              <a:t>EMR functionality optimization, improving user education and usability. </a:t>
            </a:r>
            <a:r>
              <a:rPr lang="en-US" sz="2200" b="0" i="0" dirty="0">
                <a:effectLst/>
                <a:latin typeface="Aptos" panose="020B0004020202020204" pitchFamily="34" charset="0"/>
              </a:rPr>
              <a:t>​</a:t>
            </a: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en-US" sz="2200" b="1" dirty="0">
                <a:solidFill>
                  <a:srgbClr val="0432FF"/>
                </a:solidFill>
                <a:latin typeface="Aptos" panose="020B0004020202020204" pitchFamily="34" charset="0"/>
              </a:rPr>
              <a:t>2. EMPHASIZE TEAM SUPPPORT: </a:t>
            </a:r>
            <a:r>
              <a:rPr lang="en-US" sz="2200" dirty="0">
                <a:latin typeface="Aptos" panose="020B0004020202020204" pitchFamily="34" charset="0"/>
              </a:rPr>
              <a:t>Expand </a:t>
            </a:r>
            <a:r>
              <a:rPr lang="en-US" sz="2200" b="0" i="0" u="none" strike="noStrike" dirty="0">
                <a:effectLst/>
                <a:latin typeface="Aptos" panose="020B0004020202020204" pitchFamily="34" charset="0"/>
              </a:rPr>
              <a:t>access to critical incident debriefs.</a:t>
            </a:r>
            <a:r>
              <a:rPr lang="en-US" sz="2200" b="0" i="0" dirty="0">
                <a:effectLst/>
                <a:latin typeface="Aptos" panose="020B0004020202020204" pitchFamily="34" charset="0"/>
              </a:rPr>
              <a:t>​</a:t>
            </a: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en-US" sz="2200" b="1" dirty="0">
                <a:solidFill>
                  <a:srgbClr val="0432FF"/>
                </a:solidFill>
                <a:latin typeface="Aptos" panose="020B0004020202020204" pitchFamily="34" charset="0"/>
              </a:rPr>
              <a:t>3.</a:t>
            </a:r>
            <a:r>
              <a:rPr lang="en-US" sz="2200" b="1" i="0" u="none" strike="noStrike" dirty="0">
                <a:solidFill>
                  <a:srgbClr val="0432FF"/>
                </a:solidFill>
                <a:effectLst/>
                <a:latin typeface="Aptos" panose="020B0004020202020204" pitchFamily="34" charset="0"/>
              </a:rPr>
              <a:t> ASK WHAT WE CAN TAKE AWAY- THEN TAKE IT AWAY: </a:t>
            </a:r>
            <a:r>
              <a:rPr lang="en-US" sz="2200" b="0" i="0" u="none" strike="noStrike" dirty="0">
                <a:effectLst/>
                <a:latin typeface="Aptos" panose="020B0004020202020204" pitchFamily="34" charset="0"/>
              </a:rPr>
              <a:t>Reduce administrative and regulatory burdens that are "non-value add" (American Medical Association’s "Getting Rid of Stupid Stuff”)</a:t>
            </a:r>
            <a:endParaRPr lang="en-US" sz="2200" b="0" i="0" dirty="0">
              <a:effectLst/>
              <a:latin typeface="Aptos" panose="020B0004020202020204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en-US" sz="2200" b="1" dirty="0">
                <a:solidFill>
                  <a:srgbClr val="0432FF"/>
                </a:solidFill>
                <a:latin typeface="Aptos" panose="020B0004020202020204" pitchFamily="34" charset="0"/>
              </a:rPr>
              <a:t>4. COMMUNICATE THE WHY: </a:t>
            </a:r>
            <a:r>
              <a:rPr lang="en-US" sz="2200" dirty="0">
                <a:latin typeface="Aptos" panose="020B0004020202020204" pitchFamily="34" charset="0"/>
              </a:rPr>
              <a:t>Re-imagine institutional </a:t>
            </a:r>
            <a:r>
              <a:rPr lang="en-US" sz="2200" b="0" i="0" u="none" strike="noStrike" dirty="0">
                <a:effectLst/>
                <a:latin typeface="Aptos" panose="020B0004020202020204" pitchFamily="34" charset="0"/>
              </a:rPr>
              <a:t>communication about wellbeing efforts and progress.</a:t>
            </a:r>
            <a:r>
              <a:rPr lang="en-US" sz="2200" b="0" i="0" dirty="0">
                <a:effectLst/>
                <a:latin typeface="Aptos" panose="020B0004020202020204" pitchFamily="34" charset="0"/>
              </a:rPr>
              <a:t> Reduce publication bias!</a:t>
            </a: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en-US" sz="2200" b="1" i="0" u="none" strike="noStrike" dirty="0">
                <a:solidFill>
                  <a:srgbClr val="0432FF"/>
                </a:solidFill>
                <a:effectLst/>
                <a:latin typeface="Aptos" panose="020B0004020202020204" pitchFamily="34" charset="0"/>
              </a:rPr>
              <a:t>5. VALUE INDIVIDUAL COPING SKILLS: </a:t>
            </a:r>
            <a:r>
              <a:rPr lang="en-US" sz="2200" b="0" i="0" u="none" strike="noStrike" dirty="0">
                <a:effectLst/>
                <a:latin typeface="Aptos" panose="020B0004020202020204" pitchFamily="34" charset="0"/>
              </a:rPr>
              <a:t>improve access to individual wellbeing tools including mindful practice, time management, boundary-setting, lifestyle management, conflict resolution, etc.</a:t>
            </a:r>
            <a:endParaRPr lang="en-US" sz="2200" b="0" i="0" dirty="0">
              <a:effectLst/>
              <a:latin typeface="Aptos" panose="020B0004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F85C5-3A60-F488-9DE1-1F0C4D2D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38" t="3025" r="16358" b="5418"/>
          <a:stretch/>
        </p:blipFill>
        <p:spPr>
          <a:xfrm>
            <a:off x="10525989" y="0"/>
            <a:ext cx="1579419" cy="1556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F1AC04-7409-E5CF-CD96-5B528FDE3E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38" t="3025" r="16358" b="5418"/>
          <a:stretch/>
        </p:blipFill>
        <p:spPr>
          <a:xfrm>
            <a:off x="8967842" y="1434"/>
            <a:ext cx="1579419" cy="1556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94F37-99AF-0477-B2F9-7A94C89FCE58}"/>
              </a:ext>
            </a:extLst>
          </p:cNvPr>
          <p:cNvSpPr txBox="1"/>
          <p:nvPr/>
        </p:nvSpPr>
        <p:spPr>
          <a:xfrm>
            <a:off x="7756492" y="6313374"/>
            <a:ext cx="400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THE RIGHT DISRUPTION IS GOOD</a:t>
            </a:r>
          </a:p>
        </p:txBody>
      </p:sp>
    </p:spTree>
    <p:extLst>
      <p:ext uri="{BB962C8B-B14F-4D97-AF65-F5344CB8AC3E}">
        <p14:creationId xmlns:p14="http://schemas.microsoft.com/office/powerpoint/2010/main" val="9569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D0DB-3A2C-7EC1-79E8-EB3353E88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826" y="1696898"/>
            <a:ext cx="9682348" cy="794905"/>
          </a:xfrm>
        </p:spPr>
        <p:txBody>
          <a:bodyPr>
            <a:normAutofit/>
          </a:bodyPr>
          <a:lstStyle/>
          <a:p>
            <a:r>
              <a:rPr lang="en-US" sz="4400" dirty="0"/>
              <a:t>Thriving (Not Just Surviving)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27931-C21D-2845-A232-B81AB9C0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3100"/>
            <a:ext cx="9144000" cy="48006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David Pierce, MD, FACEP, MHCM, MBA</a:t>
            </a:r>
            <a:endParaRPr lang="en-US" sz="1600" b="1" dirty="0"/>
          </a:p>
          <a:p>
            <a:r>
              <a:rPr lang="en-US" sz="1600" b="1" dirty="0"/>
              <a:t>Chief Medical Officer</a:t>
            </a:r>
          </a:p>
          <a:p>
            <a:r>
              <a:rPr lang="en-US" sz="1600" b="1" dirty="0"/>
              <a:t>Emergency Medicine Physician</a:t>
            </a:r>
          </a:p>
          <a:p>
            <a:endParaRPr lang="en-US" sz="1600" dirty="0"/>
          </a:p>
          <a:p>
            <a:r>
              <a:rPr lang="en-US" sz="1600" dirty="0"/>
              <a:t>Rochester Regional Health</a:t>
            </a:r>
          </a:p>
          <a:p>
            <a:r>
              <a:rPr lang="en-US" sz="1600" dirty="0"/>
              <a:t>Rochester General Hospital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008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DEE1-BBF5-C4E0-90F0-C5CD251C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843" y="2430324"/>
            <a:ext cx="6105939" cy="1325563"/>
          </a:xfrm>
        </p:spPr>
        <p:txBody>
          <a:bodyPr/>
          <a:lstStyle/>
          <a:p>
            <a:r>
              <a:rPr lang="en-US" dirty="0"/>
              <a:t>Do I Have My Dream Job?</a:t>
            </a:r>
          </a:p>
        </p:txBody>
      </p:sp>
    </p:spTree>
    <p:extLst>
      <p:ext uri="{BB962C8B-B14F-4D97-AF65-F5344CB8AC3E}">
        <p14:creationId xmlns:p14="http://schemas.microsoft.com/office/powerpoint/2010/main" val="628138444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607</Words>
  <Application>Microsoft Office PowerPoint</Application>
  <PresentationFormat>Widescreen</PresentationFormat>
  <Paragraphs>127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Dreaming Outloud Script Pro</vt:lpstr>
      <vt:lpstr>Neue Haas Grotesk Text Pro</vt:lpstr>
      <vt:lpstr>VanillaVTI</vt:lpstr>
      <vt:lpstr>MANAGING STRESS AND MAINTAINING WELL-BEING IN DISRUPTIVE TIMES</vt:lpstr>
      <vt:lpstr>Wellbeing by Design</vt:lpstr>
      <vt:lpstr>Design Thinking:  An Approach to Complex Problem Solving</vt:lpstr>
      <vt:lpstr>My Story: A long, strange trip in medicine</vt:lpstr>
      <vt:lpstr>Some of these may work for you</vt:lpstr>
      <vt:lpstr>PowerPoint Presentation</vt:lpstr>
      <vt:lpstr>Healthcare Institutional Approaches</vt:lpstr>
      <vt:lpstr>Thriving (Not Just Surviving)</vt:lpstr>
      <vt:lpstr>Do I Have My Dream Job?</vt:lpstr>
      <vt:lpstr>Dream Job</vt:lpstr>
      <vt:lpstr>Depersonalization | Moral Injury | Depression | Frustration | Blame</vt:lpstr>
      <vt:lpstr>Rate 10 Areas of My Life </vt:lpstr>
      <vt:lpstr>My Path Back…</vt:lpstr>
      <vt:lpstr>Dream Job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Shand, Jessica C</dc:creator>
  <cp:lastModifiedBy>Richard Shroyer</cp:lastModifiedBy>
  <cp:revision>7</cp:revision>
  <dcterms:created xsi:type="dcterms:W3CDTF">2025-03-26T13:52:19Z</dcterms:created>
  <dcterms:modified xsi:type="dcterms:W3CDTF">2025-03-27T15:33:35Z</dcterms:modified>
</cp:coreProperties>
</file>