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7"/>
  </p:notesMasterIdLst>
  <p:sldIdLst>
    <p:sldId id="260" r:id="rId4"/>
    <p:sldId id="257" r:id="rId5"/>
    <p:sldId id="270" r:id="rId6"/>
    <p:sldId id="259" r:id="rId7"/>
    <p:sldId id="256" r:id="rId8"/>
    <p:sldId id="261" r:id="rId9"/>
    <p:sldId id="262" r:id="rId10"/>
    <p:sldId id="258" r:id="rId11"/>
    <p:sldId id="268" r:id="rId12"/>
    <p:sldId id="269" r:id="rId13"/>
    <p:sldId id="271" r:id="rId14"/>
    <p:sldId id="272" r:id="rId15"/>
    <p:sldId id="273" r:id="rId16"/>
    <p:sldId id="274" r:id="rId17"/>
    <p:sldId id="275" r:id="rId18"/>
    <p:sldId id="267" r:id="rId19"/>
    <p:sldId id="276" r:id="rId20"/>
    <p:sldId id="277" r:id="rId21"/>
    <p:sldId id="278" r:id="rId22"/>
    <p:sldId id="279" r:id="rId23"/>
    <p:sldId id="280" r:id="rId24"/>
    <p:sldId id="281"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7D12D0-0DB2-47CC-8343-DB8491B496A3}"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061181AE-83C6-4936-8813-FB5310E959B3}">
      <dgm:prSet custT="1"/>
      <dgm:spPr/>
      <dgm:t>
        <a:bodyPr/>
        <a:lstStyle/>
        <a:p>
          <a:r>
            <a:rPr lang="en-US" sz="1600" dirty="0"/>
            <a:t>1. The Candidate is in demand and in control.</a:t>
          </a:r>
        </a:p>
      </dgm:t>
    </dgm:pt>
    <dgm:pt modelId="{F15B10E1-5D3D-4011-B057-B82583B0ADDC}" type="parTrans" cxnId="{2550D25A-8DB2-4D19-BA06-CCC700A64A24}">
      <dgm:prSet/>
      <dgm:spPr/>
      <dgm:t>
        <a:bodyPr/>
        <a:lstStyle/>
        <a:p>
          <a:endParaRPr lang="en-US"/>
        </a:p>
      </dgm:t>
    </dgm:pt>
    <dgm:pt modelId="{13C9CBDE-EA4C-433D-9FC3-0ECD6ACD4FAD}" type="sibTrans" cxnId="{2550D25A-8DB2-4D19-BA06-CCC700A64A24}">
      <dgm:prSet/>
      <dgm:spPr/>
      <dgm:t>
        <a:bodyPr/>
        <a:lstStyle/>
        <a:p>
          <a:endParaRPr lang="en-US"/>
        </a:p>
      </dgm:t>
    </dgm:pt>
    <dgm:pt modelId="{2A5251C3-F488-48B9-B839-DFE7D64FCD59}">
      <dgm:prSet custT="1"/>
      <dgm:spPr/>
      <dgm:t>
        <a:bodyPr/>
        <a:lstStyle/>
        <a:p>
          <a:r>
            <a:rPr lang="en-US" sz="1400" dirty="0"/>
            <a:t>2. Diversity, Equity and Inclusion</a:t>
          </a:r>
        </a:p>
      </dgm:t>
    </dgm:pt>
    <dgm:pt modelId="{B00EAFA3-BC65-4E20-8CEA-6215D4FA8258}" type="parTrans" cxnId="{09D3CBCF-3577-466D-9961-BA400563793B}">
      <dgm:prSet/>
      <dgm:spPr/>
      <dgm:t>
        <a:bodyPr/>
        <a:lstStyle/>
        <a:p>
          <a:endParaRPr lang="en-US"/>
        </a:p>
      </dgm:t>
    </dgm:pt>
    <dgm:pt modelId="{A112F17A-0313-4E16-95DF-9A87EC1A6AF9}" type="sibTrans" cxnId="{09D3CBCF-3577-466D-9961-BA400563793B}">
      <dgm:prSet/>
      <dgm:spPr/>
      <dgm:t>
        <a:bodyPr/>
        <a:lstStyle/>
        <a:p>
          <a:endParaRPr lang="en-US"/>
        </a:p>
      </dgm:t>
    </dgm:pt>
    <dgm:pt modelId="{A1A29B39-20EE-4A8C-8ABF-C3FEC44011E0}">
      <dgm:prSet custT="1"/>
      <dgm:spPr/>
      <dgm:t>
        <a:bodyPr/>
        <a:lstStyle/>
        <a:p>
          <a:r>
            <a:rPr lang="en-US" sz="1000" dirty="0"/>
            <a:t>4.  Four Generations at Work who may have very different attitudes/values about work.</a:t>
          </a:r>
        </a:p>
      </dgm:t>
    </dgm:pt>
    <dgm:pt modelId="{ABF1C9DC-FC53-4309-A634-69F84D0A3B8A}" type="sibTrans" cxnId="{406EE42E-6EFF-4C38-874E-BD43671F8BB7}">
      <dgm:prSet/>
      <dgm:spPr/>
      <dgm:t>
        <a:bodyPr/>
        <a:lstStyle/>
        <a:p>
          <a:endParaRPr lang="en-US"/>
        </a:p>
      </dgm:t>
    </dgm:pt>
    <dgm:pt modelId="{FE15989B-8705-4DC9-A016-4BD2A2F110B8}" type="parTrans" cxnId="{406EE42E-6EFF-4C38-874E-BD43671F8BB7}">
      <dgm:prSet/>
      <dgm:spPr/>
      <dgm:t>
        <a:bodyPr/>
        <a:lstStyle/>
        <a:p>
          <a:endParaRPr lang="en-US"/>
        </a:p>
      </dgm:t>
    </dgm:pt>
    <dgm:pt modelId="{B2FFB38A-233D-4AAB-A309-873D11E22223}">
      <dgm:prSet custT="1"/>
      <dgm:spPr/>
      <dgm:t>
        <a:bodyPr/>
        <a:lstStyle/>
        <a:p>
          <a:r>
            <a:rPr lang="en-US" sz="1000" dirty="0"/>
            <a:t>Baby Boomer (57 to 75 years old)</a:t>
          </a:r>
        </a:p>
      </dgm:t>
    </dgm:pt>
    <dgm:pt modelId="{B632D9E1-8DFD-49D1-B9A9-59819686692A}" type="sibTrans" cxnId="{6E2D9A0F-658E-46AE-8106-CE12F103B04C}">
      <dgm:prSet/>
      <dgm:spPr/>
      <dgm:t>
        <a:bodyPr/>
        <a:lstStyle/>
        <a:p>
          <a:endParaRPr lang="en-US"/>
        </a:p>
      </dgm:t>
    </dgm:pt>
    <dgm:pt modelId="{AAB7E9E2-DCE4-4611-AE0D-575FDD1F7478}" type="parTrans" cxnId="{6E2D9A0F-658E-46AE-8106-CE12F103B04C}">
      <dgm:prSet/>
      <dgm:spPr/>
      <dgm:t>
        <a:bodyPr/>
        <a:lstStyle/>
        <a:p>
          <a:endParaRPr lang="en-US"/>
        </a:p>
      </dgm:t>
    </dgm:pt>
    <dgm:pt modelId="{6A8F73C5-C1C2-4F57-83B4-21CD693F5F51}">
      <dgm:prSet custT="1"/>
      <dgm:spPr/>
      <dgm:t>
        <a:bodyPr/>
        <a:lstStyle/>
        <a:p>
          <a:r>
            <a:rPr lang="en-US" sz="1000" dirty="0"/>
            <a:t>Generation X (41 to 56 years old)</a:t>
          </a:r>
        </a:p>
      </dgm:t>
    </dgm:pt>
    <dgm:pt modelId="{4E283101-F053-4B56-82F0-79A30048ED15}" type="sibTrans" cxnId="{75D309E1-9B05-4BAC-92AB-894ABAA7AC3B}">
      <dgm:prSet/>
      <dgm:spPr/>
      <dgm:t>
        <a:bodyPr/>
        <a:lstStyle/>
        <a:p>
          <a:endParaRPr lang="en-US"/>
        </a:p>
      </dgm:t>
    </dgm:pt>
    <dgm:pt modelId="{DCD57FCD-3995-4C01-A032-8DC874DA0BA4}" type="parTrans" cxnId="{75D309E1-9B05-4BAC-92AB-894ABAA7AC3B}">
      <dgm:prSet/>
      <dgm:spPr/>
      <dgm:t>
        <a:bodyPr/>
        <a:lstStyle/>
        <a:p>
          <a:endParaRPr lang="en-US"/>
        </a:p>
      </dgm:t>
    </dgm:pt>
    <dgm:pt modelId="{609302C6-E19D-48D5-9FB9-B20D57C337D1}">
      <dgm:prSet custT="1"/>
      <dgm:spPr/>
      <dgm:t>
        <a:bodyPr/>
        <a:lstStyle/>
        <a:p>
          <a:r>
            <a:rPr lang="en-US" sz="1000" dirty="0"/>
            <a:t>Millennial (26 to 40 years old)</a:t>
          </a:r>
        </a:p>
      </dgm:t>
    </dgm:pt>
    <dgm:pt modelId="{BC0EDAD9-A94A-490B-AB8A-AF854AACC385}" type="sibTrans" cxnId="{3E19FC19-B19C-451E-95E5-41D985DAE200}">
      <dgm:prSet/>
      <dgm:spPr/>
      <dgm:t>
        <a:bodyPr/>
        <a:lstStyle/>
        <a:p>
          <a:endParaRPr lang="en-US"/>
        </a:p>
      </dgm:t>
    </dgm:pt>
    <dgm:pt modelId="{447F25AE-2A0B-476C-84A1-7F6BDD31E9AA}" type="parTrans" cxnId="{3E19FC19-B19C-451E-95E5-41D985DAE200}">
      <dgm:prSet/>
      <dgm:spPr/>
      <dgm:t>
        <a:bodyPr/>
        <a:lstStyle/>
        <a:p>
          <a:endParaRPr lang="en-US"/>
        </a:p>
      </dgm:t>
    </dgm:pt>
    <dgm:pt modelId="{5BC87521-8DA3-4493-88FB-63D09F27B8D0}">
      <dgm:prSet custT="1"/>
      <dgm:spPr/>
      <dgm:t>
        <a:bodyPr/>
        <a:lstStyle/>
        <a:p>
          <a:r>
            <a:rPr lang="en-US" sz="1000" dirty="0"/>
            <a:t>Generation Z (25 years old and younger</a:t>
          </a:r>
          <a:r>
            <a:rPr lang="en-US" sz="900" dirty="0"/>
            <a:t>)</a:t>
          </a:r>
        </a:p>
      </dgm:t>
    </dgm:pt>
    <dgm:pt modelId="{3FE192CF-DD6F-404E-8E12-FB495D7FA08C}" type="sibTrans" cxnId="{F5AF299C-D87C-44D7-A201-BCEA792742D7}">
      <dgm:prSet/>
      <dgm:spPr/>
      <dgm:t>
        <a:bodyPr/>
        <a:lstStyle/>
        <a:p>
          <a:endParaRPr lang="en-US"/>
        </a:p>
      </dgm:t>
    </dgm:pt>
    <dgm:pt modelId="{B47B7BDC-AF32-4746-A95D-C7E7572FE655}" type="parTrans" cxnId="{F5AF299C-D87C-44D7-A201-BCEA792742D7}">
      <dgm:prSet/>
      <dgm:spPr/>
      <dgm:t>
        <a:bodyPr/>
        <a:lstStyle/>
        <a:p>
          <a:endParaRPr lang="en-US"/>
        </a:p>
      </dgm:t>
    </dgm:pt>
    <dgm:pt modelId="{A349E2A1-2D3E-4847-8782-98C34E6B940F}">
      <dgm:prSet custT="1"/>
      <dgm:spPr/>
      <dgm:t>
        <a:bodyPr/>
        <a:lstStyle/>
        <a:p>
          <a:r>
            <a:rPr lang="en-US" sz="1600" dirty="0"/>
            <a:t>5. Building Trust with our candidates and employees is  necessary.</a:t>
          </a:r>
        </a:p>
      </dgm:t>
    </dgm:pt>
    <dgm:pt modelId="{9310F059-9041-41A7-96ED-AD9595947EED}" type="parTrans" cxnId="{837BC917-4B0E-46D1-96C6-5FCEE366BF80}">
      <dgm:prSet/>
      <dgm:spPr/>
      <dgm:t>
        <a:bodyPr/>
        <a:lstStyle/>
        <a:p>
          <a:endParaRPr lang="en-US"/>
        </a:p>
      </dgm:t>
    </dgm:pt>
    <dgm:pt modelId="{4AB255CD-EC5B-4D40-8326-277C4A59C00B}" type="sibTrans" cxnId="{837BC917-4B0E-46D1-96C6-5FCEE366BF80}">
      <dgm:prSet/>
      <dgm:spPr/>
      <dgm:t>
        <a:bodyPr/>
        <a:lstStyle/>
        <a:p>
          <a:endParaRPr lang="en-US"/>
        </a:p>
      </dgm:t>
    </dgm:pt>
    <dgm:pt modelId="{7548A25B-15FE-44E3-947B-B262499B779D}">
      <dgm:prSet custT="1"/>
      <dgm:spPr/>
      <dgm:t>
        <a:bodyPr/>
        <a:lstStyle/>
        <a:p>
          <a:r>
            <a:rPr lang="en-US" sz="1600" dirty="0"/>
            <a:t>3. Employer Branding is more important than ever. </a:t>
          </a:r>
        </a:p>
      </dgm:t>
    </dgm:pt>
    <dgm:pt modelId="{4ED45D89-BF64-4A53-A88F-EC3602C23218}" type="parTrans" cxnId="{C59C4D6A-2A0F-45DE-AAE1-F537CB106F30}">
      <dgm:prSet/>
      <dgm:spPr/>
      <dgm:t>
        <a:bodyPr/>
        <a:lstStyle/>
        <a:p>
          <a:endParaRPr lang="en-US"/>
        </a:p>
      </dgm:t>
    </dgm:pt>
    <dgm:pt modelId="{59B5ED13-0F89-4100-8E3C-9D59800C87C2}" type="sibTrans" cxnId="{C59C4D6A-2A0F-45DE-AAE1-F537CB106F30}">
      <dgm:prSet/>
      <dgm:spPr/>
      <dgm:t>
        <a:bodyPr/>
        <a:lstStyle/>
        <a:p>
          <a:endParaRPr lang="en-US"/>
        </a:p>
      </dgm:t>
    </dgm:pt>
    <dgm:pt modelId="{AF2DD0B3-9244-4CC7-8516-FC8DBB73320D}" type="pres">
      <dgm:prSet presAssocID="{807D12D0-0DB2-47CC-8343-DB8491B496A3}" presName="diagram" presStyleCnt="0">
        <dgm:presLayoutVars>
          <dgm:dir/>
          <dgm:resizeHandles val="exact"/>
        </dgm:presLayoutVars>
      </dgm:prSet>
      <dgm:spPr/>
    </dgm:pt>
    <dgm:pt modelId="{83DDE276-602F-4377-8239-81816E654859}" type="pres">
      <dgm:prSet presAssocID="{061181AE-83C6-4936-8813-FB5310E959B3}" presName="node" presStyleLbl="node1" presStyleIdx="0" presStyleCnt="5">
        <dgm:presLayoutVars>
          <dgm:bulletEnabled val="1"/>
        </dgm:presLayoutVars>
      </dgm:prSet>
      <dgm:spPr/>
    </dgm:pt>
    <dgm:pt modelId="{D12AF207-992F-4DF9-B168-805FE821380E}" type="pres">
      <dgm:prSet presAssocID="{13C9CBDE-EA4C-433D-9FC3-0ECD6ACD4FAD}" presName="sibTrans" presStyleCnt="0"/>
      <dgm:spPr/>
    </dgm:pt>
    <dgm:pt modelId="{EF28AE3D-F2A0-4E5B-8449-227499D06644}" type="pres">
      <dgm:prSet presAssocID="{2A5251C3-F488-48B9-B839-DFE7D64FCD59}" presName="node" presStyleLbl="node1" presStyleIdx="1" presStyleCnt="5">
        <dgm:presLayoutVars>
          <dgm:bulletEnabled val="1"/>
        </dgm:presLayoutVars>
      </dgm:prSet>
      <dgm:spPr/>
    </dgm:pt>
    <dgm:pt modelId="{85CADF7B-170F-4618-A8FC-FB0BE34513B3}" type="pres">
      <dgm:prSet presAssocID="{A112F17A-0313-4E16-95DF-9A87EC1A6AF9}" presName="sibTrans" presStyleCnt="0"/>
      <dgm:spPr/>
    </dgm:pt>
    <dgm:pt modelId="{23DE402D-507D-4188-ABE2-A0F51D3F0D9E}" type="pres">
      <dgm:prSet presAssocID="{7548A25B-15FE-44E3-947B-B262499B779D}" presName="node" presStyleLbl="node1" presStyleIdx="2" presStyleCnt="5">
        <dgm:presLayoutVars>
          <dgm:bulletEnabled val="1"/>
        </dgm:presLayoutVars>
      </dgm:prSet>
      <dgm:spPr/>
    </dgm:pt>
    <dgm:pt modelId="{421C1502-782D-4053-B597-12AAD3B00E15}" type="pres">
      <dgm:prSet presAssocID="{59B5ED13-0F89-4100-8E3C-9D59800C87C2}" presName="sibTrans" presStyleCnt="0"/>
      <dgm:spPr/>
    </dgm:pt>
    <dgm:pt modelId="{B8C7C52F-1F47-4562-97BF-46B6286567A1}" type="pres">
      <dgm:prSet presAssocID="{A1A29B39-20EE-4A8C-8ABF-C3FEC44011E0}" presName="node" presStyleLbl="node1" presStyleIdx="3" presStyleCnt="5">
        <dgm:presLayoutVars>
          <dgm:bulletEnabled val="1"/>
        </dgm:presLayoutVars>
      </dgm:prSet>
      <dgm:spPr/>
    </dgm:pt>
    <dgm:pt modelId="{FBE5ECB6-1AC9-4E9A-9595-DEB86AE110EA}" type="pres">
      <dgm:prSet presAssocID="{ABF1C9DC-FC53-4309-A634-69F84D0A3B8A}" presName="sibTrans" presStyleCnt="0"/>
      <dgm:spPr/>
    </dgm:pt>
    <dgm:pt modelId="{B86ADA67-CAF2-478A-907A-50979B991248}" type="pres">
      <dgm:prSet presAssocID="{A349E2A1-2D3E-4847-8782-98C34E6B940F}" presName="node" presStyleLbl="node1" presStyleIdx="4" presStyleCnt="5">
        <dgm:presLayoutVars>
          <dgm:bulletEnabled val="1"/>
        </dgm:presLayoutVars>
      </dgm:prSet>
      <dgm:spPr/>
    </dgm:pt>
  </dgm:ptLst>
  <dgm:cxnLst>
    <dgm:cxn modelId="{391FD20C-3D06-4E9D-A289-E273EC0F291B}" type="presOf" srcId="{B2FFB38A-233D-4AAB-A309-873D11E22223}" destId="{B8C7C52F-1F47-4562-97BF-46B6286567A1}" srcOrd="0" destOrd="1" presId="urn:microsoft.com/office/officeart/2005/8/layout/default"/>
    <dgm:cxn modelId="{7005250D-D22F-4065-A7D6-8A87A8C22924}" type="presOf" srcId="{061181AE-83C6-4936-8813-FB5310E959B3}" destId="{83DDE276-602F-4377-8239-81816E654859}" srcOrd="0" destOrd="0" presId="urn:microsoft.com/office/officeart/2005/8/layout/default"/>
    <dgm:cxn modelId="{6E2D9A0F-658E-46AE-8106-CE12F103B04C}" srcId="{A1A29B39-20EE-4A8C-8ABF-C3FEC44011E0}" destId="{B2FFB38A-233D-4AAB-A309-873D11E22223}" srcOrd="0" destOrd="0" parTransId="{AAB7E9E2-DCE4-4611-AE0D-575FDD1F7478}" sibTransId="{B632D9E1-8DFD-49D1-B9A9-59819686692A}"/>
    <dgm:cxn modelId="{837BC917-4B0E-46D1-96C6-5FCEE366BF80}" srcId="{807D12D0-0DB2-47CC-8343-DB8491B496A3}" destId="{A349E2A1-2D3E-4847-8782-98C34E6B940F}" srcOrd="4" destOrd="0" parTransId="{9310F059-9041-41A7-96ED-AD9595947EED}" sibTransId="{4AB255CD-EC5B-4D40-8326-277C4A59C00B}"/>
    <dgm:cxn modelId="{3E19FC19-B19C-451E-95E5-41D985DAE200}" srcId="{A1A29B39-20EE-4A8C-8ABF-C3FEC44011E0}" destId="{609302C6-E19D-48D5-9FB9-B20D57C337D1}" srcOrd="2" destOrd="0" parTransId="{447F25AE-2A0B-476C-84A1-7F6BDD31E9AA}" sibTransId="{BC0EDAD9-A94A-490B-AB8A-AF854AACC385}"/>
    <dgm:cxn modelId="{2E7E451A-0D8E-4670-8286-47D0FCA10FFF}" type="presOf" srcId="{6A8F73C5-C1C2-4F57-83B4-21CD693F5F51}" destId="{B8C7C52F-1F47-4562-97BF-46B6286567A1}" srcOrd="0" destOrd="2" presId="urn:microsoft.com/office/officeart/2005/8/layout/default"/>
    <dgm:cxn modelId="{1EBADA24-5348-4ECD-B842-8DDC7C0D0DA3}" type="presOf" srcId="{A1A29B39-20EE-4A8C-8ABF-C3FEC44011E0}" destId="{B8C7C52F-1F47-4562-97BF-46B6286567A1}" srcOrd="0" destOrd="0" presId="urn:microsoft.com/office/officeart/2005/8/layout/default"/>
    <dgm:cxn modelId="{799B8629-FD55-44C4-B223-782EB19ECA95}" type="presOf" srcId="{807D12D0-0DB2-47CC-8343-DB8491B496A3}" destId="{AF2DD0B3-9244-4CC7-8516-FC8DBB73320D}" srcOrd="0" destOrd="0" presId="urn:microsoft.com/office/officeart/2005/8/layout/default"/>
    <dgm:cxn modelId="{406EE42E-6EFF-4C38-874E-BD43671F8BB7}" srcId="{807D12D0-0DB2-47CC-8343-DB8491B496A3}" destId="{A1A29B39-20EE-4A8C-8ABF-C3FEC44011E0}" srcOrd="3" destOrd="0" parTransId="{FE15989B-8705-4DC9-A016-4BD2A2F110B8}" sibTransId="{ABF1C9DC-FC53-4309-A634-69F84D0A3B8A}"/>
    <dgm:cxn modelId="{5A53033B-7865-460E-9D3F-CC06601FB81D}" type="presOf" srcId="{7548A25B-15FE-44E3-947B-B262499B779D}" destId="{23DE402D-507D-4188-ABE2-A0F51D3F0D9E}" srcOrd="0" destOrd="0" presId="urn:microsoft.com/office/officeart/2005/8/layout/default"/>
    <dgm:cxn modelId="{7475B844-6D02-432A-BC24-8E748283B13F}" type="presOf" srcId="{A349E2A1-2D3E-4847-8782-98C34E6B940F}" destId="{B86ADA67-CAF2-478A-907A-50979B991248}" srcOrd="0" destOrd="0" presId="urn:microsoft.com/office/officeart/2005/8/layout/default"/>
    <dgm:cxn modelId="{C59C4D6A-2A0F-45DE-AAE1-F537CB106F30}" srcId="{807D12D0-0DB2-47CC-8343-DB8491B496A3}" destId="{7548A25B-15FE-44E3-947B-B262499B779D}" srcOrd="2" destOrd="0" parTransId="{4ED45D89-BF64-4A53-A88F-EC3602C23218}" sibTransId="{59B5ED13-0F89-4100-8E3C-9D59800C87C2}"/>
    <dgm:cxn modelId="{0A6DC158-D1C9-429B-9B98-4CF46B33B1C5}" type="presOf" srcId="{609302C6-E19D-48D5-9FB9-B20D57C337D1}" destId="{B8C7C52F-1F47-4562-97BF-46B6286567A1}" srcOrd="0" destOrd="3" presId="urn:microsoft.com/office/officeart/2005/8/layout/default"/>
    <dgm:cxn modelId="{2550D25A-8DB2-4D19-BA06-CCC700A64A24}" srcId="{807D12D0-0DB2-47CC-8343-DB8491B496A3}" destId="{061181AE-83C6-4936-8813-FB5310E959B3}" srcOrd="0" destOrd="0" parTransId="{F15B10E1-5D3D-4011-B057-B82583B0ADDC}" sibTransId="{13C9CBDE-EA4C-433D-9FC3-0ECD6ACD4FAD}"/>
    <dgm:cxn modelId="{2F72889A-0BE9-4DEA-9A3E-6EEF5A0D1432}" type="presOf" srcId="{2A5251C3-F488-48B9-B839-DFE7D64FCD59}" destId="{EF28AE3D-F2A0-4E5B-8449-227499D06644}" srcOrd="0" destOrd="0" presId="urn:microsoft.com/office/officeart/2005/8/layout/default"/>
    <dgm:cxn modelId="{F5AF299C-D87C-44D7-A201-BCEA792742D7}" srcId="{A1A29B39-20EE-4A8C-8ABF-C3FEC44011E0}" destId="{5BC87521-8DA3-4493-88FB-63D09F27B8D0}" srcOrd="3" destOrd="0" parTransId="{B47B7BDC-AF32-4746-A95D-C7E7572FE655}" sibTransId="{3FE192CF-DD6F-404E-8E12-FB495D7FA08C}"/>
    <dgm:cxn modelId="{3F5AF3BF-8E28-4DE7-9524-705673DB8389}" type="presOf" srcId="{5BC87521-8DA3-4493-88FB-63D09F27B8D0}" destId="{B8C7C52F-1F47-4562-97BF-46B6286567A1}" srcOrd="0" destOrd="4" presId="urn:microsoft.com/office/officeart/2005/8/layout/default"/>
    <dgm:cxn modelId="{09D3CBCF-3577-466D-9961-BA400563793B}" srcId="{807D12D0-0DB2-47CC-8343-DB8491B496A3}" destId="{2A5251C3-F488-48B9-B839-DFE7D64FCD59}" srcOrd="1" destOrd="0" parTransId="{B00EAFA3-BC65-4E20-8CEA-6215D4FA8258}" sibTransId="{A112F17A-0313-4E16-95DF-9A87EC1A6AF9}"/>
    <dgm:cxn modelId="{75D309E1-9B05-4BAC-92AB-894ABAA7AC3B}" srcId="{A1A29B39-20EE-4A8C-8ABF-C3FEC44011E0}" destId="{6A8F73C5-C1C2-4F57-83B4-21CD693F5F51}" srcOrd="1" destOrd="0" parTransId="{DCD57FCD-3995-4C01-A032-8DC874DA0BA4}" sibTransId="{4E283101-F053-4B56-82F0-79A30048ED15}"/>
    <dgm:cxn modelId="{0F8D51FA-A24D-4CCB-92EE-DB9CFA9B24DC}" type="presParOf" srcId="{AF2DD0B3-9244-4CC7-8516-FC8DBB73320D}" destId="{83DDE276-602F-4377-8239-81816E654859}" srcOrd="0" destOrd="0" presId="urn:microsoft.com/office/officeart/2005/8/layout/default"/>
    <dgm:cxn modelId="{E6EA7159-615D-4759-961F-2A266F410892}" type="presParOf" srcId="{AF2DD0B3-9244-4CC7-8516-FC8DBB73320D}" destId="{D12AF207-992F-4DF9-B168-805FE821380E}" srcOrd="1" destOrd="0" presId="urn:microsoft.com/office/officeart/2005/8/layout/default"/>
    <dgm:cxn modelId="{CB8CC5A5-4A4E-4CF6-8ACC-FEE65E102E11}" type="presParOf" srcId="{AF2DD0B3-9244-4CC7-8516-FC8DBB73320D}" destId="{EF28AE3D-F2A0-4E5B-8449-227499D06644}" srcOrd="2" destOrd="0" presId="urn:microsoft.com/office/officeart/2005/8/layout/default"/>
    <dgm:cxn modelId="{FD9260BB-B468-4205-AAC2-26BEC2CFCF9E}" type="presParOf" srcId="{AF2DD0B3-9244-4CC7-8516-FC8DBB73320D}" destId="{85CADF7B-170F-4618-A8FC-FB0BE34513B3}" srcOrd="3" destOrd="0" presId="urn:microsoft.com/office/officeart/2005/8/layout/default"/>
    <dgm:cxn modelId="{663ECADC-E1C9-4876-8679-46CAD2B19180}" type="presParOf" srcId="{AF2DD0B3-9244-4CC7-8516-FC8DBB73320D}" destId="{23DE402D-507D-4188-ABE2-A0F51D3F0D9E}" srcOrd="4" destOrd="0" presId="urn:microsoft.com/office/officeart/2005/8/layout/default"/>
    <dgm:cxn modelId="{F0B22EA1-EB6B-474D-8CC3-F3A548EEC7A5}" type="presParOf" srcId="{AF2DD0B3-9244-4CC7-8516-FC8DBB73320D}" destId="{421C1502-782D-4053-B597-12AAD3B00E15}" srcOrd="5" destOrd="0" presId="urn:microsoft.com/office/officeart/2005/8/layout/default"/>
    <dgm:cxn modelId="{E4A9852A-7CE7-4363-A03D-7F7BA1E791D8}" type="presParOf" srcId="{AF2DD0B3-9244-4CC7-8516-FC8DBB73320D}" destId="{B8C7C52F-1F47-4562-97BF-46B6286567A1}" srcOrd="6" destOrd="0" presId="urn:microsoft.com/office/officeart/2005/8/layout/default"/>
    <dgm:cxn modelId="{C7BE134B-F318-43ED-8048-04CD59A6D62F}" type="presParOf" srcId="{AF2DD0B3-9244-4CC7-8516-FC8DBB73320D}" destId="{FBE5ECB6-1AC9-4E9A-9595-DEB86AE110EA}" srcOrd="7" destOrd="0" presId="urn:microsoft.com/office/officeart/2005/8/layout/default"/>
    <dgm:cxn modelId="{168DFC9D-CBA2-41C7-9E74-9E89696FA493}" type="presParOf" srcId="{AF2DD0B3-9244-4CC7-8516-FC8DBB73320D}" destId="{B86ADA67-CAF2-478A-907A-50979B99124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B8FE0C-8915-4CB8-BE24-DA1C49A1427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027234C-A881-4D74-8A9A-FDF0A223905D}">
      <dgm:prSet/>
      <dgm:spPr/>
      <dgm:t>
        <a:bodyPr/>
        <a:lstStyle/>
        <a:p>
          <a:r>
            <a:rPr lang="en-US" dirty="0"/>
            <a:t>Belief that DEI is important:</a:t>
          </a:r>
        </a:p>
      </dgm:t>
    </dgm:pt>
    <dgm:pt modelId="{EA7A1350-ADC6-4285-8B78-A3072A9092CA}" type="parTrans" cxnId="{371F83C6-E8C7-4EC6-A373-41A403260CB2}">
      <dgm:prSet/>
      <dgm:spPr/>
      <dgm:t>
        <a:bodyPr/>
        <a:lstStyle/>
        <a:p>
          <a:endParaRPr lang="en-US"/>
        </a:p>
      </dgm:t>
    </dgm:pt>
    <dgm:pt modelId="{0B99004E-BB84-40D1-9262-6E1C1EE35760}" type="sibTrans" cxnId="{371F83C6-E8C7-4EC6-A373-41A403260CB2}">
      <dgm:prSet/>
      <dgm:spPr/>
      <dgm:t>
        <a:bodyPr/>
        <a:lstStyle/>
        <a:p>
          <a:endParaRPr lang="en-US"/>
        </a:p>
      </dgm:t>
    </dgm:pt>
    <dgm:pt modelId="{437A6EF7-42E3-4866-BA91-3F9074F0C2BA}">
      <dgm:prSet/>
      <dgm:spPr/>
      <dgm:t>
        <a:bodyPr/>
        <a:lstStyle/>
        <a:p>
          <a:r>
            <a:rPr lang="en-US" dirty="0"/>
            <a:t>76% of Gen Z  	      (25 years old &amp; younger)</a:t>
          </a:r>
        </a:p>
      </dgm:t>
    </dgm:pt>
    <dgm:pt modelId="{3F2F1B9A-8D76-42BE-B112-5AC7A2F1FCF9}" type="parTrans" cxnId="{9C6B57B7-45E7-4C57-AEBF-B3F22315A292}">
      <dgm:prSet/>
      <dgm:spPr/>
      <dgm:t>
        <a:bodyPr/>
        <a:lstStyle/>
        <a:p>
          <a:endParaRPr lang="en-US"/>
        </a:p>
      </dgm:t>
    </dgm:pt>
    <dgm:pt modelId="{AC4AFBE5-51B6-44E0-8839-9FDC1BD517DD}" type="sibTrans" cxnId="{9C6B57B7-45E7-4C57-AEBF-B3F22315A292}">
      <dgm:prSet/>
      <dgm:spPr/>
      <dgm:t>
        <a:bodyPr/>
        <a:lstStyle/>
        <a:p>
          <a:endParaRPr lang="en-US"/>
        </a:p>
      </dgm:t>
    </dgm:pt>
    <dgm:pt modelId="{66EE1DAD-09B2-4BF9-A868-713A3B0FDEF7}">
      <dgm:prSet/>
      <dgm:spPr/>
      <dgm:t>
        <a:bodyPr/>
        <a:lstStyle/>
        <a:p>
          <a:r>
            <a:rPr lang="en-US"/>
            <a:t>72% of Millennials      (26 to 40 years old)</a:t>
          </a:r>
        </a:p>
      </dgm:t>
    </dgm:pt>
    <dgm:pt modelId="{EF662054-4D6F-4C6B-B2B4-96202F180FD0}" type="parTrans" cxnId="{AD45B0E6-8107-4A7B-869A-791932E6F2A0}">
      <dgm:prSet/>
      <dgm:spPr/>
      <dgm:t>
        <a:bodyPr/>
        <a:lstStyle/>
        <a:p>
          <a:endParaRPr lang="en-US"/>
        </a:p>
      </dgm:t>
    </dgm:pt>
    <dgm:pt modelId="{FBFAB692-36E5-4F80-8D21-93E857A0B100}" type="sibTrans" cxnId="{AD45B0E6-8107-4A7B-869A-791932E6F2A0}">
      <dgm:prSet/>
      <dgm:spPr/>
      <dgm:t>
        <a:bodyPr/>
        <a:lstStyle/>
        <a:p>
          <a:endParaRPr lang="en-US"/>
        </a:p>
      </dgm:t>
    </dgm:pt>
    <dgm:pt modelId="{CF91A35D-2CFE-4FB3-81C7-2B2CC6960868}">
      <dgm:prSet/>
      <dgm:spPr/>
      <dgm:t>
        <a:bodyPr/>
        <a:lstStyle/>
        <a:p>
          <a:r>
            <a:rPr lang="en-US"/>
            <a:t>63% of Gen X 	        (41 to 56 years old)</a:t>
          </a:r>
        </a:p>
      </dgm:t>
    </dgm:pt>
    <dgm:pt modelId="{A049D551-CF8F-4BB7-B7AC-847B10433281}" type="parTrans" cxnId="{329BC917-5AA4-47D1-B4CA-80C07E32E68D}">
      <dgm:prSet/>
      <dgm:spPr/>
      <dgm:t>
        <a:bodyPr/>
        <a:lstStyle/>
        <a:p>
          <a:endParaRPr lang="en-US"/>
        </a:p>
      </dgm:t>
    </dgm:pt>
    <dgm:pt modelId="{3DE28451-14EE-405D-AC20-1092476FCBDA}" type="sibTrans" cxnId="{329BC917-5AA4-47D1-B4CA-80C07E32E68D}">
      <dgm:prSet/>
      <dgm:spPr/>
      <dgm:t>
        <a:bodyPr/>
        <a:lstStyle/>
        <a:p>
          <a:endParaRPr lang="en-US"/>
        </a:p>
      </dgm:t>
    </dgm:pt>
    <dgm:pt modelId="{D6033FEB-D89C-40EC-8E7D-27113E707A37}">
      <dgm:prSet/>
      <dgm:spPr/>
      <dgm:t>
        <a:bodyPr/>
        <a:lstStyle/>
        <a:p>
          <a:r>
            <a:rPr lang="en-US"/>
            <a:t>46% of Baby Boomers (57 to 75 years old)</a:t>
          </a:r>
        </a:p>
      </dgm:t>
    </dgm:pt>
    <dgm:pt modelId="{B9CF7505-9683-408B-BE47-F980D6C6765D}" type="parTrans" cxnId="{3F97BAFE-0004-4424-8A9B-945FFA95EF49}">
      <dgm:prSet/>
      <dgm:spPr/>
      <dgm:t>
        <a:bodyPr/>
        <a:lstStyle/>
        <a:p>
          <a:endParaRPr lang="en-US"/>
        </a:p>
      </dgm:t>
    </dgm:pt>
    <dgm:pt modelId="{3201C6FA-415B-480D-8D11-BF6521AA1DFD}" type="sibTrans" cxnId="{3F97BAFE-0004-4424-8A9B-945FFA95EF49}">
      <dgm:prSet/>
      <dgm:spPr/>
      <dgm:t>
        <a:bodyPr/>
        <a:lstStyle/>
        <a:p>
          <a:endParaRPr lang="en-US"/>
        </a:p>
      </dgm:t>
    </dgm:pt>
    <dgm:pt modelId="{5CF27F5B-7AFB-4D8F-A860-00A23CACF419}">
      <dgm:prSet/>
      <dgm:spPr/>
      <dgm:t>
        <a:bodyPr/>
        <a:lstStyle/>
        <a:p>
          <a:r>
            <a:rPr lang="en-US" dirty="0"/>
            <a:t>*Estimated that Gen Z will be 30% of workforce in 4 years</a:t>
          </a:r>
        </a:p>
      </dgm:t>
    </dgm:pt>
    <dgm:pt modelId="{5E3F2D71-F83A-4AFE-94CF-99F445373162}" type="parTrans" cxnId="{9A009B7F-A1AC-4A2A-B6AA-771EC4D013A5}">
      <dgm:prSet/>
      <dgm:spPr/>
      <dgm:t>
        <a:bodyPr/>
        <a:lstStyle/>
        <a:p>
          <a:endParaRPr lang="en-US"/>
        </a:p>
      </dgm:t>
    </dgm:pt>
    <dgm:pt modelId="{BDD145D4-AA3D-4429-87D2-B8D61FBB5148}" type="sibTrans" cxnId="{9A009B7F-A1AC-4A2A-B6AA-771EC4D013A5}">
      <dgm:prSet/>
      <dgm:spPr/>
      <dgm:t>
        <a:bodyPr/>
        <a:lstStyle/>
        <a:p>
          <a:endParaRPr lang="en-US"/>
        </a:p>
      </dgm:t>
    </dgm:pt>
    <dgm:pt modelId="{B128DF20-A05C-42C3-A793-4FC1A5A12FDC}">
      <dgm:prSet/>
      <dgm:spPr/>
      <dgm:t>
        <a:bodyPr/>
        <a:lstStyle/>
        <a:p>
          <a:r>
            <a:rPr lang="en-US" dirty="0"/>
            <a:t>Candidates and employees want to belong, feel supported and valued. </a:t>
          </a:r>
        </a:p>
      </dgm:t>
    </dgm:pt>
    <dgm:pt modelId="{48BE2592-7193-4CAA-AE4A-8DFA07D384DA}" type="parTrans" cxnId="{E47D0258-9F68-4517-BBDE-395230018B86}">
      <dgm:prSet/>
      <dgm:spPr/>
      <dgm:t>
        <a:bodyPr/>
        <a:lstStyle/>
        <a:p>
          <a:endParaRPr lang="en-US"/>
        </a:p>
      </dgm:t>
    </dgm:pt>
    <dgm:pt modelId="{D76CD120-04AB-49A8-8D45-C38101E048B3}" type="sibTrans" cxnId="{E47D0258-9F68-4517-BBDE-395230018B86}">
      <dgm:prSet/>
      <dgm:spPr/>
      <dgm:t>
        <a:bodyPr/>
        <a:lstStyle/>
        <a:p>
          <a:endParaRPr lang="en-US"/>
        </a:p>
      </dgm:t>
    </dgm:pt>
    <dgm:pt modelId="{F6B8B548-1ED8-4787-8490-6085BFE886B7}" type="pres">
      <dgm:prSet presAssocID="{B5B8FE0C-8915-4CB8-BE24-DA1C49A14279}" presName="linear" presStyleCnt="0">
        <dgm:presLayoutVars>
          <dgm:animLvl val="lvl"/>
          <dgm:resizeHandles val="exact"/>
        </dgm:presLayoutVars>
      </dgm:prSet>
      <dgm:spPr/>
    </dgm:pt>
    <dgm:pt modelId="{CADA8C04-B6CA-4479-AEC7-D8FEBA9E8E28}" type="pres">
      <dgm:prSet presAssocID="{8027234C-A881-4D74-8A9A-FDF0A223905D}" presName="parentText" presStyleLbl="node1" presStyleIdx="0" presStyleCnt="7" custScaleY="171076">
        <dgm:presLayoutVars>
          <dgm:chMax val="0"/>
          <dgm:bulletEnabled val="1"/>
        </dgm:presLayoutVars>
      </dgm:prSet>
      <dgm:spPr/>
    </dgm:pt>
    <dgm:pt modelId="{CB32E601-8B98-4F85-A935-77F6E36CC272}" type="pres">
      <dgm:prSet presAssocID="{0B99004E-BB84-40D1-9262-6E1C1EE35760}" presName="spacer" presStyleCnt="0"/>
      <dgm:spPr/>
    </dgm:pt>
    <dgm:pt modelId="{19C76CF4-1211-4314-9B27-4AF92C19A9A9}" type="pres">
      <dgm:prSet presAssocID="{437A6EF7-42E3-4866-BA91-3F9074F0C2BA}" presName="parentText" presStyleLbl="node1" presStyleIdx="1" presStyleCnt="7">
        <dgm:presLayoutVars>
          <dgm:chMax val="0"/>
          <dgm:bulletEnabled val="1"/>
        </dgm:presLayoutVars>
      </dgm:prSet>
      <dgm:spPr/>
    </dgm:pt>
    <dgm:pt modelId="{C1634129-F0F5-4D86-BA12-F558F6E1CD6C}" type="pres">
      <dgm:prSet presAssocID="{AC4AFBE5-51B6-44E0-8839-9FDC1BD517DD}" presName="spacer" presStyleCnt="0"/>
      <dgm:spPr/>
    </dgm:pt>
    <dgm:pt modelId="{38158DA6-3B4D-403F-8463-93DCD048E2FB}" type="pres">
      <dgm:prSet presAssocID="{66EE1DAD-09B2-4BF9-A868-713A3B0FDEF7}" presName="parentText" presStyleLbl="node1" presStyleIdx="2" presStyleCnt="7">
        <dgm:presLayoutVars>
          <dgm:chMax val="0"/>
          <dgm:bulletEnabled val="1"/>
        </dgm:presLayoutVars>
      </dgm:prSet>
      <dgm:spPr/>
    </dgm:pt>
    <dgm:pt modelId="{E4BB2208-D711-47EE-B822-9752F1B21BBF}" type="pres">
      <dgm:prSet presAssocID="{FBFAB692-36E5-4F80-8D21-93E857A0B100}" presName="spacer" presStyleCnt="0"/>
      <dgm:spPr/>
    </dgm:pt>
    <dgm:pt modelId="{11EF02D8-A272-4F4C-9A2D-6C266F35C051}" type="pres">
      <dgm:prSet presAssocID="{CF91A35D-2CFE-4FB3-81C7-2B2CC6960868}" presName="parentText" presStyleLbl="node1" presStyleIdx="3" presStyleCnt="7">
        <dgm:presLayoutVars>
          <dgm:chMax val="0"/>
          <dgm:bulletEnabled val="1"/>
        </dgm:presLayoutVars>
      </dgm:prSet>
      <dgm:spPr/>
    </dgm:pt>
    <dgm:pt modelId="{D861577B-E6E0-417E-96DE-7D50DEB86E22}" type="pres">
      <dgm:prSet presAssocID="{3DE28451-14EE-405D-AC20-1092476FCBDA}" presName="spacer" presStyleCnt="0"/>
      <dgm:spPr/>
    </dgm:pt>
    <dgm:pt modelId="{0B817EE5-D660-441F-86AF-28BBAEAAE7DB}" type="pres">
      <dgm:prSet presAssocID="{D6033FEB-D89C-40EC-8E7D-27113E707A37}" presName="parentText" presStyleLbl="node1" presStyleIdx="4" presStyleCnt="7">
        <dgm:presLayoutVars>
          <dgm:chMax val="0"/>
          <dgm:bulletEnabled val="1"/>
        </dgm:presLayoutVars>
      </dgm:prSet>
      <dgm:spPr/>
    </dgm:pt>
    <dgm:pt modelId="{F1003015-AD8F-49C5-8816-3C488C1B715B}" type="pres">
      <dgm:prSet presAssocID="{3201C6FA-415B-480D-8D11-BF6521AA1DFD}" presName="spacer" presStyleCnt="0"/>
      <dgm:spPr/>
    </dgm:pt>
    <dgm:pt modelId="{2EEF4B02-E05B-42F5-B43F-36CE9756FBDF}" type="pres">
      <dgm:prSet presAssocID="{5CF27F5B-7AFB-4D8F-A860-00A23CACF419}" presName="parentText" presStyleLbl="node1" presStyleIdx="5" presStyleCnt="7">
        <dgm:presLayoutVars>
          <dgm:chMax val="0"/>
          <dgm:bulletEnabled val="1"/>
        </dgm:presLayoutVars>
      </dgm:prSet>
      <dgm:spPr/>
    </dgm:pt>
    <dgm:pt modelId="{DD21A5C3-B6D2-498A-AED3-7584094F014B}" type="pres">
      <dgm:prSet presAssocID="{BDD145D4-AA3D-4429-87D2-B8D61FBB5148}" presName="spacer" presStyleCnt="0"/>
      <dgm:spPr/>
    </dgm:pt>
    <dgm:pt modelId="{FED13374-7C7F-4458-828D-2A3AFF32B70F}" type="pres">
      <dgm:prSet presAssocID="{B128DF20-A05C-42C3-A793-4FC1A5A12FDC}" presName="parentText" presStyleLbl="node1" presStyleIdx="6" presStyleCnt="7">
        <dgm:presLayoutVars>
          <dgm:chMax val="0"/>
          <dgm:bulletEnabled val="1"/>
        </dgm:presLayoutVars>
      </dgm:prSet>
      <dgm:spPr/>
    </dgm:pt>
  </dgm:ptLst>
  <dgm:cxnLst>
    <dgm:cxn modelId="{E3957512-CC93-4546-A81C-B50E696A5818}" type="presOf" srcId="{5CF27F5B-7AFB-4D8F-A860-00A23CACF419}" destId="{2EEF4B02-E05B-42F5-B43F-36CE9756FBDF}" srcOrd="0" destOrd="0" presId="urn:microsoft.com/office/officeart/2005/8/layout/vList2"/>
    <dgm:cxn modelId="{329BC917-5AA4-47D1-B4CA-80C07E32E68D}" srcId="{B5B8FE0C-8915-4CB8-BE24-DA1C49A14279}" destId="{CF91A35D-2CFE-4FB3-81C7-2B2CC6960868}" srcOrd="3" destOrd="0" parTransId="{A049D551-CF8F-4BB7-B7AC-847B10433281}" sibTransId="{3DE28451-14EE-405D-AC20-1092476FCBDA}"/>
    <dgm:cxn modelId="{4D540236-D644-44BB-BE9A-D016B4D64112}" type="presOf" srcId="{8027234C-A881-4D74-8A9A-FDF0A223905D}" destId="{CADA8C04-B6CA-4479-AEC7-D8FEBA9E8E28}" srcOrd="0" destOrd="0" presId="urn:microsoft.com/office/officeart/2005/8/layout/vList2"/>
    <dgm:cxn modelId="{C606325B-02C6-4197-9C53-3B96F571412C}" type="presOf" srcId="{CF91A35D-2CFE-4FB3-81C7-2B2CC6960868}" destId="{11EF02D8-A272-4F4C-9A2D-6C266F35C051}" srcOrd="0" destOrd="0" presId="urn:microsoft.com/office/officeart/2005/8/layout/vList2"/>
    <dgm:cxn modelId="{855CCD63-965C-4FEC-8A48-CD121B95C4E5}" type="presOf" srcId="{437A6EF7-42E3-4866-BA91-3F9074F0C2BA}" destId="{19C76CF4-1211-4314-9B27-4AF92C19A9A9}" srcOrd="0" destOrd="0" presId="urn:microsoft.com/office/officeart/2005/8/layout/vList2"/>
    <dgm:cxn modelId="{E47D0258-9F68-4517-BBDE-395230018B86}" srcId="{B5B8FE0C-8915-4CB8-BE24-DA1C49A14279}" destId="{B128DF20-A05C-42C3-A793-4FC1A5A12FDC}" srcOrd="6" destOrd="0" parTransId="{48BE2592-7193-4CAA-AE4A-8DFA07D384DA}" sibTransId="{D76CD120-04AB-49A8-8D45-C38101E048B3}"/>
    <dgm:cxn modelId="{9A009B7F-A1AC-4A2A-B6AA-771EC4D013A5}" srcId="{B5B8FE0C-8915-4CB8-BE24-DA1C49A14279}" destId="{5CF27F5B-7AFB-4D8F-A860-00A23CACF419}" srcOrd="5" destOrd="0" parTransId="{5E3F2D71-F83A-4AFE-94CF-99F445373162}" sibTransId="{BDD145D4-AA3D-4429-87D2-B8D61FBB5148}"/>
    <dgm:cxn modelId="{9DBA1C87-941F-4D71-9040-76C4529A23FD}" type="presOf" srcId="{B5B8FE0C-8915-4CB8-BE24-DA1C49A14279}" destId="{F6B8B548-1ED8-4787-8490-6085BFE886B7}" srcOrd="0" destOrd="0" presId="urn:microsoft.com/office/officeart/2005/8/layout/vList2"/>
    <dgm:cxn modelId="{EDF0899B-AAFB-4BD5-B764-70F50AAD689A}" type="presOf" srcId="{B128DF20-A05C-42C3-A793-4FC1A5A12FDC}" destId="{FED13374-7C7F-4458-828D-2A3AFF32B70F}" srcOrd="0" destOrd="0" presId="urn:microsoft.com/office/officeart/2005/8/layout/vList2"/>
    <dgm:cxn modelId="{9C6B57B7-45E7-4C57-AEBF-B3F22315A292}" srcId="{B5B8FE0C-8915-4CB8-BE24-DA1C49A14279}" destId="{437A6EF7-42E3-4866-BA91-3F9074F0C2BA}" srcOrd="1" destOrd="0" parTransId="{3F2F1B9A-8D76-42BE-B112-5AC7A2F1FCF9}" sibTransId="{AC4AFBE5-51B6-44E0-8839-9FDC1BD517DD}"/>
    <dgm:cxn modelId="{371F83C6-E8C7-4EC6-A373-41A403260CB2}" srcId="{B5B8FE0C-8915-4CB8-BE24-DA1C49A14279}" destId="{8027234C-A881-4D74-8A9A-FDF0A223905D}" srcOrd="0" destOrd="0" parTransId="{EA7A1350-ADC6-4285-8B78-A3072A9092CA}" sibTransId="{0B99004E-BB84-40D1-9262-6E1C1EE35760}"/>
    <dgm:cxn modelId="{D17043C8-98BB-46EB-8791-8A376AA5BBA8}" type="presOf" srcId="{66EE1DAD-09B2-4BF9-A868-713A3B0FDEF7}" destId="{38158DA6-3B4D-403F-8463-93DCD048E2FB}" srcOrd="0" destOrd="0" presId="urn:microsoft.com/office/officeart/2005/8/layout/vList2"/>
    <dgm:cxn modelId="{CC3948E1-3C97-4DD4-8AF4-ECA8AF91E111}" type="presOf" srcId="{D6033FEB-D89C-40EC-8E7D-27113E707A37}" destId="{0B817EE5-D660-441F-86AF-28BBAEAAE7DB}" srcOrd="0" destOrd="0" presId="urn:microsoft.com/office/officeart/2005/8/layout/vList2"/>
    <dgm:cxn modelId="{AD45B0E6-8107-4A7B-869A-791932E6F2A0}" srcId="{B5B8FE0C-8915-4CB8-BE24-DA1C49A14279}" destId="{66EE1DAD-09B2-4BF9-A868-713A3B0FDEF7}" srcOrd="2" destOrd="0" parTransId="{EF662054-4D6F-4C6B-B2B4-96202F180FD0}" sibTransId="{FBFAB692-36E5-4F80-8D21-93E857A0B100}"/>
    <dgm:cxn modelId="{3F97BAFE-0004-4424-8A9B-945FFA95EF49}" srcId="{B5B8FE0C-8915-4CB8-BE24-DA1C49A14279}" destId="{D6033FEB-D89C-40EC-8E7D-27113E707A37}" srcOrd="4" destOrd="0" parTransId="{B9CF7505-9683-408B-BE47-F980D6C6765D}" sibTransId="{3201C6FA-415B-480D-8D11-BF6521AA1DFD}"/>
    <dgm:cxn modelId="{0BFEE0CD-6DEC-47F6-8D93-A0601ADF930A}" type="presParOf" srcId="{F6B8B548-1ED8-4787-8490-6085BFE886B7}" destId="{CADA8C04-B6CA-4479-AEC7-D8FEBA9E8E28}" srcOrd="0" destOrd="0" presId="urn:microsoft.com/office/officeart/2005/8/layout/vList2"/>
    <dgm:cxn modelId="{9C02C971-E550-4EEA-8CE2-0A29D1B6EBE8}" type="presParOf" srcId="{F6B8B548-1ED8-4787-8490-6085BFE886B7}" destId="{CB32E601-8B98-4F85-A935-77F6E36CC272}" srcOrd="1" destOrd="0" presId="urn:microsoft.com/office/officeart/2005/8/layout/vList2"/>
    <dgm:cxn modelId="{3B67FBA1-11B6-4E7F-9D14-82A82C55CB42}" type="presParOf" srcId="{F6B8B548-1ED8-4787-8490-6085BFE886B7}" destId="{19C76CF4-1211-4314-9B27-4AF92C19A9A9}" srcOrd="2" destOrd="0" presId="urn:microsoft.com/office/officeart/2005/8/layout/vList2"/>
    <dgm:cxn modelId="{4935CB1B-D571-4D57-B5F4-10ABF87939AA}" type="presParOf" srcId="{F6B8B548-1ED8-4787-8490-6085BFE886B7}" destId="{C1634129-F0F5-4D86-BA12-F558F6E1CD6C}" srcOrd="3" destOrd="0" presId="urn:microsoft.com/office/officeart/2005/8/layout/vList2"/>
    <dgm:cxn modelId="{690BB07A-E3BD-467F-8A85-E2AAF7D4CC67}" type="presParOf" srcId="{F6B8B548-1ED8-4787-8490-6085BFE886B7}" destId="{38158DA6-3B4D-403F-8463-93DCD048E2FB}" srcOrd="4" destOrd="0" presId="urn:microsoft.com/office/officeart/2005/8/layout/vList2"/>
    <dgm:cxn modelId="{9CF5C7FE-2A45-48DD-A6B7-D0C459C170DE}" type="presParOf" srcId="{F6B8B548-1ED8-4787-8490-6085BFE886B7}" destId="{E4BB2208-D711-47EE-B822-9752F1B21BBF}" srcOrd="5" destOrd="0" presId="urn:microsoft.com/office/officeart/2005/8/layout/vList2"/>
    <dgm:cxn modelId="{AE7FEDEF-8662-4DB1-8337-BBADE276FB5E}" type="presParOf" srcId="{F6B8B548-1ED8-4787-8490-6085BFE886B7}" destId="{11EF02D8-A272-4F4C-9A2D-6C266F35C051}" srcOrd="6" destOrd="0" presId="urn:microsoft.com/office/officeart/2005/8/layout/vList2"/>
    <dgm:cxn modelId="{DECE6424-729C-45A0-A4FB-E831036BFCA5}" type="presParOf" srcId="{F6B8B548-1ED8-4787-8490-6085BFE886B7}" destId="{D861577B-E6E0-417E-96DE-7D50DEB86E22}" srcOrd="7" destOrd="0" presId="urn:microsoft.com/office/officeart/2005/8/layout/vList2"/>
    <dgm:cxn modelId="{32B81C02-7EE9-4533-B544-C203424365E8}" type="presParOf" srcId="{F6B8B548-1ED8-4787-8490-6085BFE886B7}" destId="{0B817EE5-D660-441F-86AF-28BBAEAAE7DB}" srcOrd="8" destOrd="0" presId="urn:microsoft.com/office/officeart/2005/8/layout/vList2"/>
    <dgm:cxn modelId="{9C68CD64-FA69-41BF-A790-BC0D8F4C3C65}" type="presParOf" srcId="{F6B8B548-1ED8-4787-8490-6085BFE886B7}" destId="{F1003015-AD8F-49C5-8816-3C488C1B715B}" srcOrd="9" destOrd="0" presId="urn:microsoft.com/office/officeart/2005/8/layout/vList2"/>
    <dgm:cxn modelId="{92E4A4CA-A815-4249-9C5D-59488F05676D}" type="presParOf" srcId="{F6B8B548-1ED8-4787-8490-6085BFE886B7}" destId="{2EEF4B02-E05B-42F5-B43F-36CE9756FBDF}" srcOrd="10" destOrd="0" presId="urn:microsoft.com/office/officeart/2005/8/layout/vList2"/>
    <dgm:cxn modelId="{0625E88F-6C6F-4984-870E-CD39107A9037}" type="presParOf" srcId="{F6B8B548-1ED8-4787-8490-6085BFE886B7}" destId="{DD21A5C3-B6D2-498A-AED3-7584094F014B}" srcOrd="11" destOrd="0" presId="urn:microsoft.com/office/officeart/2005/8/layout/vList2"/>
    <dgm:cxn modelId="{0626BE92-4C15-4A51-AAFF-D7D2A48653C3}" type="presParOf" srcId="{F6B8B548-1ED8-4787-8490-6085BFE886B7}" destId="{FED13374-7C7F-4458-828D-2A3AFF32B70F}"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DE276-602F-4377-8239-81816E654859}">
      <dsp:nvSpPr>
        <dsp:cNvPr id="0" name=""/>
        <dsp:cNvSpPr/>
      </dsp:nvSpPr>
      <dsp:spPr>
        <a:xfrm>
          <a:off x="0" y="559490"/>
          <a:ext cx="2120080" cy="127204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1. The Candidate is in demand and in control.</a:t>
          </a:r>
        </a:p>
      </dsp:txBody>
      <dsp:txXfrm>
        <a:off x="0" y="559490"/>
        <a:ext cx="2120080" cy="1272048"/>
      </dsp:txXfrm>
    </dsp:sp>
    <dsp:sp modelId="{EF28AE3D-F2A0-4E5B-8449-227499D06644}">
      <dsp:nvSpPr>
        <dsp:cNvPr id="0" name=""/>
        <dsp:cNvSpPr/>
      </dsp:nvSpPr>
      <dsp:spPr>
        <a:xfrm>
          <a:off x="2332089" y="559490"/>
          <a:ext cx="2120080" cy="1272048"/>
        </a:xfrm>
        <a:prstGeom prst="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2. Diversity, Equity and Inclusion</a:t>
          </a:r>
        </a:p>
      </dsp:txBody>
      <dsp:txXfrm>
        <a:off x="2332089" y="559490"/>
        <a:ext cx="2120080" cy="1272048"/>
      </dsp:txXfrm>
    </dsp:sp>
    <dsp:sp modelId="{23DE402D-507D-4188-ABE2-A0F51D3F0D9E}">
      <dsp:nvSpPr>
        <dsp:cNvPr id="0" name=""/>
        <dsp:cNvSpPr/>
      </dsp:nvSpPr>
      <dsp:spPr>
        <a:xfrm>
          <a:off x="4664178" y="559490"/>
          <a:ext cx="2120080" cy="1272048"/>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3. Employer Branding is more important than ever. </a:t>
          </a:r>
        </a:p>
      </dsp:txBody>
      <dsp:txXfrm>
        <a:off x="4664178" y="559490"/>
        <a:ext cx="2120080" cy="1272048"/>
      </dsp:txXfrm>
    </dsp:sp>
    <dsp:sp modelId="{B8C7C52F-1F47-4562-97BF-46B6286567A1}">
      <dsp:nvSpPr>
        <dsp:cNvPr id="0" name=""/>
        <dsp:cNvSpPr/>
      </dsp:nvSpPr>
      <dsp:spPr>
        <a:xfrm>
          <a:off x="1166044" y="2043547"/>
          <a:ext cx="2120080" cy="1272048"/>
        </a:xfrm>
        <a:prstGeom prst="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4.  Four Generations at Work who may have very different attitudes/values about work.</a:t>
          </a:r>
        </a:p>
        <a:p>
          <a:pPr marL="57150" lvl="1" indent="-57150" algn="l" defTabSz="444500">
            <a:lnSpc>
              <a:spcPct val="90000"/>
            </a:lnSpc>
            <a:spcBef>
              <a:spcPct val="0"/>
            </a:spcBef>
            <a:spcAft>
              <a:spcPct val="15000"/>
            </a:spcAft>
            <a:buChar char="•"/>
          </a:pPr>
          <a:r>
            <a:rPr lang="en-US" sz="1000" kern="1200" dirty="0"/>
            <a:t>Baby Boomer (57 to 75 years old)</a:t>
          </a:r>
        </a:p>
        <a:p>
          <a:pPr marL="57150" lvl="1" indent="-57150" algn="l" defTabSz="444500">
            <a:lnSpc>
              <a:spcPct val="90000"/>
            </a:lnSpc>
            <a:spcBef>
              <a:spcPct val="0"/>
            </a:spcBef>
            <a:spcAft>
              <a:spcPct val="15000"/>
            </a:spcAft>
            <a:buChar char="•"/>
          </a:pPr>
          <a:r>
            <a:rPr lang="en-US" sz="1000" kern="1200" dirty="0"/>
            <a:t>Generation X (41 to 56 years old)</a:t>
          </a:r>
        </a:p>
        <a:p>
          <a:pPr marL="57150" lvl="1" indent="-57150" algn="l" defTabSz="444500">
            <a:lnSpc>
              <a:spcPct val="90000"/>
            </a:lnSpc>
            <a:spcBef>
              <a:spcPct val="0"/>
            </a:spcBef>
            <a:spcAft>
              <a:spcPct val="15000"/>
            </a:spcAft>
            <a:buChar char="•"/>
          </a:pPr>
          <a:r>
            <a:rPr lang="en-US" sz="1000" kern="1200" dirty="0"/>
            <a:t>Millennial (26 to 40 years old)</a:t>
          </a:r>
        </a:p>
        <a:p>
          <a:pPr marL="57150" lvl="1" indent="-57150" algn="l" defTabSz="444500">
            <a:lnSpc>
              <a:spcPct val="90000"/>
            </a:lnSpc>
            <a:spcBef>
              <a:spcPct val="0"/>
            </a:spcBef>
            <a:spcAft>
              <a:spcPct val="15000"/>
            </a:spcAft>
            <a:buChar char="•"/>
          </a:pPr>
          <a:r>
            <a:rPr lang="en-US" sz="1000" kern="1200" dirty="0"/>
            <a:t>Generation Z (25 years old and younger</a:t>
          </a:r>
          <a:r>
            <a:rPr lang="en-US" sz="900" kern="1200" dirty="0"/>
            <a:t>)</a:t>
          </a:r>
        </a:p>
      </dsp:txBody>
      <dsp:txXfrm>
        <a:off x="1166044" y="2043547"/>
        <a:ext cx="2120080" cy="1272048"/>
      </dsp:txXfrm>
    </dsp:sp>
    <dsp:sp modelId="{B86ADA67-CAF2-478A-907A-50979B991248}">
      <dsp:nvSpPr>
        <dsp:cNvPr id="0" name=""/>
        <dsp:cNvSpPr/>
      </dsp:nvSpPr>
      <dsp:spPr>
        <a:xfrm>
          <a:off x="3498133" y="2043547"/>
          <a:ext cx="2120080" cy="1272048"/>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5. Building Trust with our candidates and employees is  necessary.</a:t>
          </a:r>
        </a:p>
      </dsp:txBody>
      <dsp:txXfrm>
        <a:off x="3498133" y="2043547"/>
        <a:ext cx="2120080" cy="1272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A8C04-B6CA-4479-AEC7-D8FEBA9E8E28}">
      <dsp:nvSpPr>
        <dsp:cNvPr id="0" name=""/>
        <dsp:cNvSpPr/>
      </dsp:nvSpPr>
      <dsp:spPr>
        <a:xfrm>
          <a:off x="0" y="117540"/>
          <a:ext cx="6784259" cy="73858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Belief that DEI is important:</a:t>
          </a:r>
        </a:p>
      </dsp:txBody>
      <dsp:txXfrm>
        <a:off x="36055" y="153595"/>
        <a:ext cx="6712149" cy="666476"/>
      </dsp:txXfrm>
    </dsp:sp>
    <dsp:sp modelId="{19C76CF4-1211-4314-9B27-4AF92C19A9A9}">
      <dsp:nvSpPr>
        <dsp:cNvPr id="0" name=""/>
        <dsp:cNvSpPr/>
      </dsp:nvSpPr>
      <dsp:spPr>
        <a:xfrm>
          <a:off x="0" y="907966"/>
          <a:ext cx="6784259" cy="431730"/>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76% of Gen Z  	      (25 years old &amp; younger)</a:t>
          </a:r>
        </a:p>
      </dsp:txBody>
      <dsp:txXfrm>
        <a:off x="21075" y="929041"/>
        <a:ext cx="6742109" cy="389580"/>
      </dsp:txXfrm>
    </dsp:sp>
    <dsp:sp modelId="{38158DA6-3B4D-403F-8463-93DCD048E2FB}">
      <dsp:nvSpPr>
        <dsp:cNvPr id="0" name=""/>
        <dsp:cNvSpPr/>
      </dsp:nvSpPr>
      <dsp:spPr>
        <a:xfrm>
          <a:off x="0" y="1391536"/>
          <a:ext cx="6784259" cy="43173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72% of Millennials      (26 to 40 years old)</a:t>
          </a:r>
        </a:p>
      </dsp:txBody>
      <dsp:txXfrm>
        <a:off x="21075" y="1412611"/>
        <a:ext cx="6742109" cy="389580"/>
      </dsp:txXfrm>
    </dsp:sp>
    <dsp:sp modelId="{11EF02D8-A272-4F4C-9A2D-6C266F35C051}">
      <dsp:nvSpPr>
        <dsp:cNvPr id="0" name=""/>
        <dsp:cNvSpPr/>
      </dsp:nvSpPr>
      <dsp:spPr>
        <a:xfrm>
          <a:off x="0" y="1875106"/>
          <a:ext cx="6784259" cy="43173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63% of Gen X 	        (41 to 56 years old)</a:t>
          </a:r>
        </a:p>
      </dsp:txBody>
      <dsp:txXfrm>
        <a:off x="21075" y="1896181"/>
        <a:ext cx="6742109" cy="389580"/>
      </dsp:txXfrm>
    </dsp:sp>
    <dsp:sp modelId="{0B817EE5-D660-441F-86AF-28BBAEAAE7DB}">
      <dsp:nvSpPr>
        <dsp:cNvPr id="0" name=""/>
        <dsp:cNvSpPr/>
      </dsp:nvSpPr>
      <dsp:spPr>
        <a:xfrm>
          <a:off x="0" y="2358676"/>
          <a:ext cx="6784259" cy="43173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46% of Baby Boomers (57 to 75 years old)</a:t>
          </a:r>
        </a:p>
      </dsp:txBody>
      <dsp:txXfrm>
        <a:off x="21075" y="2379751"/>
        <a:ext cx="6742109" cy="389580"/>
      </dsp:txXfrm>
    </dsp:sp>
    <dsp:sp modelId="{2EEF4B02-E05B-42F5-B43F-36CE9756FBDF}">
      <dsp:nvSpPr>
        <dsp:cNvPr id="0" name=""/>
        <dsp:cNvSpPr/>
      </dsp:nvSpPr>
      <dsp:spPr>
        <a:xfrm>
          <a:off x="0" y="2842246"/>
          <a:ext cx="6784259" cy="431730"/>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*Estimated that Gen Z will be 30% of workforce in 4 years</a:t>
          </a:r>
        </a:p>
      </dsp:txBody>
      <dsp:txXfrm>
        <a:off x="21075" y="2863321"/>
        <a:ext cx="6742109" cy="389580"/>
      </dsp:txXfrm>
    </dsp:sp>
    <dsp:sp modelId="{FED13374-7C7F-4458-828D-2A3AFF32B70F}">
      <dsp:nvSpPr>
        <dsp:cNvPr id="0" name=""/>
        <dsp:cNvSpPr/>
      </dsp:nvSpPr>
      <dsp:spPr>
        <a:xfrm>
          <a:off x="0" y="3325816"/>
          <a:ext cx="6784259" cy="4317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Candidates and employees want to belong, feel supported and valued. </a:t>
          </a:r>
        </a:p>
      </dsp:txBody>
      <dsp:txXfrm>
        <a:off x="21075" y="3346891"/>
        <a:ext cx="6742109"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14166-A940-48ED-AFB3-F8B329B117BC}" type="datetimeFigureOut">
              <a:rPr lang="en-US" smtClean="0"/>
              <a:t>6/24/2022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39477-2E1D-42B3-BB8C-234F4AD36B71}" type="slidenum">
              <a:rPr lang="en-US" smtClean="0"/>
              <a:t>‹#›</a:t>
            </a:fld>
            <a:endParaRPr lang="en-US"/>
          </a:p>
        </p:txBody>
      </p:sp>
    </p:spTree>
    <p:extLst>
      <p:ext uri="{BB962C8B-B14F-4D97-AF65-F5344CB8AC3E}">
        <p14:creationId xmlns:p14="http://schemas.microsoft.com/office/powerpoint/2010/main" val="1406508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just going to run through this really quickly because I know a lot of you are familiar with the CCSI Overview PPT that we’ve used in the past and a lot of this content is similar to that, but we have made some important updates.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25C77-D600-4122-A958-D3D7594EF1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407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84662-6184-301D-4EA9-3E7D17C0CC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D9CEF4-07B4-6F78-CBE2-0A46531835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FBAD6E-D1BA-8882-C6D2-1F300B6A1BCA}"/>
              </a:ext>
            </a:extLst>
          </p:cNvPr>
          <p:cNvSpPr>
            <a:spLocks noGrp="1"/>
          </p:cNvSpPr>
          <p:nvPr>
            <p:ph type="dt" sz="half" idx="10"/>
          </p:nvPr>
        </p:nvSpPr>
        <p:spPr/>
        <p:txBody>
          <a:bodyPr/>
          <a:lstStyle/>
          <a:p>
            <a:fld id="{2503109F-1B0E-4688-9DB1-C584FCE3087E}" type="datetimeFigureOut">
              <a:rPr lang="en-US" smtClean="0"/>
              <a:t>6/24/2022</a:t>
            </a:fld>
            <a:endParaRPr lang="en-US"/>
          </a:p>
        </p:txBody>
      </p:sp>
      <p:sp>
        <p:nvSpPr>
          <p:cNvPr id="5" name="Footer Placeholder 4">
            <a:extLst>
              <a:ext uri="{FF2B5EF4-FFF2-40B4-BE49-F238E27FC236}">
                <a16:creationId xmlns:a16="http://schemas.microsoft.com/office/drawing/2014/main" id="{B2E09821-E888-8305-6AA3-6E5DD5469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DE7919-D5D2-28F8-8D8E-6AFED4FE67C4}"/>
              </a:ext>
            </a:extLst>
          </p:cNvPr>
          <p:cNvSpPr>
            <a:spLocks noGrp="1"/>
          </p:cNvSpPr>
          <p:nvPr>
            <p:ph type="sldNum" sz="quarter" idx="12"/>
          </p:nvPr>
        </p:nvSpPr>
        <p:spPr/>
        <p:txBody>
          <a:bodyPr/>
          <a:lstStyle/>
          <a:p>
            <a:fld id="{E9DCCCD6-D7FA-4AF9-A199-FA995299D57C}" type="slidenum">
              <a:rPr lang="en-US" smtClean="0"/>
              <a:t>‹#›</a:t>
            </a:fld>
            <a:endParaRPr lang="en-US"/>
          </a:p>
        </p:txBody>
      </p:sp>
    </p:spTree>
    <p:extLst>
      <p:ext uri="{BB962C8B-B14F-4D97-AF65-F5344CB8AC3E}">
        <p14:creationId xmlns:p14="http://schemas.microsoft.com/office/powerpoint/2010/main" val="3570895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BFDF3-7AD6-D364-C826-5587222915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DCF3EB-AE21-7B39-A29E-E723F4A413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D31F76-DE77-E6FD-9F54-7A0186792D14}"/>
              </a:ext>
            </a:extLst>
          </p:cNvPr>
          <p:cNvSpPr>
            <a:spLocks noGrp="1"/>
          </p:cNvSpPr>
          <p:nvPr>
            <p:ph type="dt" sz="half" idx="10"/>
          </p:nvPr>
        </p:nvSpPr>
        <p:spPr/>
        <p:txBody>
          <a:bodyPr/>
          <a:lstStyle/>
          <a:p>
            <a:fld id="{2503109F-1B0E-4688-9DB1-C584FCE3087E}" type="datetimeFigureOut">
              <a:rPr lang="en-US" smtClean="0"/>
              <a:t>6/24/2022</a:t>
            </a:fld>
            <a:endParaRPr lang="en-US"/>
          </a:p>
        </p:txBody>
      </p:sp>
      <p:sp>
        <p:nvSpPr>
          <p:cNvPr id="5" name="Footer Placeholder 4">
            <a:extLst>
              <a:ext uri="{FF2B5EF4-FFF2-40B4-BE49-F238E27FC236}">
                <a16:creationId xmlns:a16="http://schemas.microsoft.com/office/drawing/2014/main" id="{CCF5D36E-410A-FF39-723F-E3AE86C7D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2ED18-0E27-440A-4DBE-202B1626FE2D}"/>
              </a:ext>
            </a:extLst>
          </p:cNvPr>
          <p:cNvSpPr>
            <a:spLocks noGrp="1"/>
          </p:cNvSpPr>
          <p:nvPr>
            <p:ph type="sldNum" sz="quarter" idx="12"/>
          </p:nvPr>
        </p:nvSpPr>
        <p:spPr/>
        <p:txBody>
          <a:bodyPr/>
          <a:lstStyle/>
          <a:p>
            <a:fld id="{E9DCCCD6-D7FA-4AF9-A199-FA995299D57C}" type="slidenum">
              <a:rPr lang="en-US" smtClean="0"/>
              <a:t>‹#›</a:t>
            </a:fld>
            <a:endParaRPr lang="en-US"/>
          </a:p>
        </p:txBody>
      </p:sp>
    </p:spTree>
    <p:extLst>
      <p:ext uri="{BB962C8B-B14F-4D97-AF65-F5344CB8AC3E}">
        <p14:creationId xmlns:p14="http://schemas.microsoft.com/office/powerpoint/2010/main" val="2217324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DDFACB-93D2-05A0-DD50-D00CBB622A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6C81A8-C31D-38E0-E1C1-3C43E9DFB9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6CE68-C367-2433-7F51-7BF6B245EBCB}"/>
              </a:ext>
            </a:extLst>
          </p:cNvPr>
          <p:cNvSpPr>
            <a:spLocks noGrp="1"/>
          </p:cNvSpPr>
          <p:nvPr>
            <p:ph type="dt" sz="half" idx="10"/>
          </p:nvPr>
        </p:nvSpPr>
        <p:spPr/>
        <p:txBody>
          <a:bodyPr/>
          <a:lstStyle/>
          <a:p>
            <a:fld id="{2503109F-1B0E-4688-9DB1-C584FCE3087E}" type="datetimeFigureOut">
              <a:rPr lang="en-US" smtClean="0"/>
              <a:t>6/24/2022</a:t>
            </a:fld>
            <a:endParaRPr lang="en-US"/>
          </a:p>
        </p:txBody>
      </p:sp>
      <p:sp>
        <p:nvSpPr>
          <p:cNvPr id="5" name="Footer Placeholder 4">
            <a:extLst>
              <a:ext uri="{FF2B5EF4-FFF2-40B4-BE49-F238E27FC236}">
                <a16:creationId xmlns:a16="http://schemas.microsoft.com/office/drawing/2014/main" id="{CA2EAA95-60CE-AE5F-D779-AE2DFF75F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BA813-6DB3-5F45-F37A-5D67C3C5EA40}"/>
              </a:ext>
            </a:extLst>
          </p:cNvPr>
          <p:cNvSpPr>
            <a:spLocks noGrp="1"/>
          </p:cNvSpPr>
          <p:nvPr>
            <p:ph type="sldNum" sz="quarter" idx="12"/>
          </p:nvPr>
        </p:nvSpPr>
        <p:spPr/>
        <p:txBody>
          <a:bodyPr/>
          <a:lstStyle/>
          <a:p>
            <a:fld id="{E9DCCCD6-D7FA-4AF9-A199-FA995299D57C}" type="slidenum">
              <a:rPr lang="en-US" smtClean="0"/>
              <a:t>‹#›</a:t>
            </a:fld>
            <a:endParaRPr lang="en-US"/>
          </a:p>
        </p:txBody>
      </p:sp>
    </p:spTree>
    <p:extLst>
      <p:ext uri="{BB962C8B-B14F-4D97-AF65-F5344CB8AC3E}">
        <p14:creationId xmlns:p14="http://schemas.microsoft.com/office/powerpoint/2010/main" val="2051986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BF3DD-0CAB-4F44-8360-DBDE2224D1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6840D7-2615-4E7F-99C1-7BA9879C50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BB703A-8822-478F-99C8-670AED3DB957}"/>
              </a:ext>
            </a:extLst>
          </p:cNvPr>
          <p:cNvSpPr>
            <a:spLocks noGrp="1"/>
          </p:cNvSpPr>
          <p:nvPr>
            <p:ph type="dt" sz="half" idx="10"/>
          </p:nvPr>
        </p:nvSpPr>
        <p:spPr/>
        <p:txBody>
          <a:bodyPr/>
          <a:lstStyle/>
          <a:p>
            <a:fld id="{08C0C7C1-4FE2-4A20-984E-ED22D329EFFE}" type="datetimeFigureOut">
              <a:rPr lang="en-US" smtClean="0"/>
              <a:t>6/24/2022</a:t>
            </a:fld>
            <a:endParaRPr lang="en-US"/>
          </a:p>
        </p:txBody>
      </p:sp>
      <p:sp>
        <p:nvSpPr>
          <p:cNvPr id="5" name="Footer Placeholder 4">
            <a:extLst>
              <a:ext uri="{FF2B5EF4-FFF2-40B4-BE49-F238E27FC236}">
                <a16:creationId xmlns:a16="http://schemas.microsoft.com/office/drawing/2014/main" id="{030D119A-E9B4-4482-A13D-60FACB487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F473D7-A9CC-4C1C-9319-447DBF363BE6}"/>
              </a:ext>
            </a:extLst>
          </p:cNvPr>
          <p:cNvSpPr>
            <a:spLocks noGrp="1"/>
          </p:cNvSpPr>
          <p:nvPr>
            <p:ph type="sldNum" sz="quarter" idx="12"/>
          </p:nvPr>
        </p:nvSpPr>
        <p:spPr/>
        <p:txBody>
          <a:bodyPr/>
          <a:lstStyle/>
          <a:p>
            <a:fld id="{035D4DF5-119B-4EC5-8BC5-DBE8D8CE40F3}" type="slidenum">
              <a:rPr lang="en-US" smtClean="0"/>
              <a:t>‹#›</a:t>
            </a:fld>
            <a:endParaRPr lang="en-US"/>
          </a:p>
        </p:txBody>
      </p:sp>
    </p:spTree>
    <p:extLst>
      <p:ext uri="{BB962C8B-B14F-4D97-AF65-F5344CB8AC3E}">
        <p14:creationId xmlns:p14="http://schemas.microsoft.com/office/powerpoint/2010/main" val="1301238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7E3FC-E0E7-4F90-8111-A7133A8779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581011-AA1C-411D-870F-D673988BD4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AF29F-2E4C-494E-8145-D50FE36D7A37}"/>
              </a:ext>
            </a:extLst>
          </p:cNvPr>
          <p:cNvSpPr>
            <a:spLocks noGrp="1"/>
          </p:cNvSpPr>
          <p:nvPr>
            <p:ph type="dt" sz="half" idx="10"/>
          </p:nvPr>
        </p:nvSpPr>
        <p:spPr/>
        <p:txBody>
          <a:bodyPr/>
          <a:lstStyle/>
          <a:p>
            <a:fld id="{08C0C7C1-4FE2-4A20-984E-ED22D329EFFE}" type="datetimeFigureOut">
              <a:rPr lang="en-US" smtClean="0"/>
              <a:t>6/24/2022</a:t>
            </a:fld>
            <a:endParaRPr lang="en-US"/>
          </a:p>
        </p:txBody>
      </p:sp>
      <p:sp>
        <p:nvSpPr>
          <p:cNvPr id="5" name="Footer Placeholder 4">
            <a:extLst>
              <a:ext uri="{FF2B5EF4-FFF2-40B4-BE49-F238E27FC236}">
                <a16:creationId xmlns:a16="http://schemas.microsoft.com/office/drawing/2014/main" id="{EB57D4B2-BDBF-4C43-A99C-A522B0F1C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17CBE-F871-4BBC-8FFD-521C8764D27E}"/>
              </a:ext>
            </a:extLst>
          </p:cNvPr>
          <p:cNvSpPr>
            <a:spLocks noGrp="1"/>
          </p:cNvSpPr>
          <p:nvPr>
            <p:ph type="sldNum" sz="quarter" idx="12"/>
          </p:nvPr>
        </p:nvSpPr>
        <p:spPr/>
        <p:txBody>
          <a:bodyPr/>
          <a:lstStyle/>
          <a:p>
            <a:fld id="{035D4DF5-119B-4EC5-8BC5-DBE8D8CE40F3}" type="slidenum">
              <a:rPr lang="en-US" smtClean="0"/>
              <a:t>‹#›</a:t>
            </a:fld>
            <a:endParaRPr lang="en-US"/>
          </a:p>
        </p:txBody>
      </p:sp>
    </p:spTree>
    <p:extLst>
      <p:ext uri="{BB962C8B-B14F-4D97-AF65-F5344CB8AC3E}">
        <p14:creationId xmlns:p14="http://schemas.microsoft.com/office/powerpoint/2010/main" val="4185500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E0219-1E4F-49E0-9915-CC9B452EE2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0F6D73-DF32-435D-BB00-6F73860629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B5BF9B-52DF-40A9-AC18-A2BA59433266}"/>
              </a:ext>
            </a:extLst>
          </p:cNvPr>
          <p:cNvSpPr>
            <a:spLocks noGrp="1"/>
          </p:cNvSpPr>
          <p:nvPr>
            <p:ph type="dt" sz="half" idx="10"/>
          </p:nvPr>
        </p:nvSpPr>
        <p:spPr/>
        <p:txBody>
          <a:bodyPr/>
          <a:lstStyle/>
          <a:p>
            <a:fld id="{08C0C7C1-4FE2-4A20-984E-ED22D329EFFE}" type="datetimeFigureOut">
              <a:rPr lang="en-US" smtClean="0"/>
              <a:t>6/24/2022</a:t>
            </a:fld>
            <a:endParaRPr lang="en-US"/>
          </a:p>
        </p:txBody>
      </p:sp>
      <p:sp>
        <p:nvSpPr>
          <p:cNvPr id="5" name="Footer Placeholder 4">
            <a:extLst>
              <a:ext uri="{FF2B5EF4-FFF2-40B4-BE49-F238E27FC236}">
                <a16:creationId xmlns:a16="http://schemas.microsoft.com/office/drawing/2014/main" id="{971BD6ED-C36E-4137-AABC-5BBD62E13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42480-7537-4DE8-A2EB-D27C257FA456}"/>
              </a:ext>
            </a:extLst>
          </p:cNvPr>
          <p:cNvSpPr>
            <a:spLocks noGrp="1"/>
          </p:cNvSpPr>
          <p:nvPr>
            <p:ph type="sldNum" sz="quarter" idx="12"/>
          </p:nvPr>
        </p:nvSpPr>
        <p:spPr/>
        <p:txBody>
          <a:bodyPr/>
          <a:lstStyle/>
          <a:p>
            <a:fld id="{035D4DF5-119B-4EC5-8BC5-DBE8D8CE40F3}" type="slidenum">
              <a:rPr lang="en-US" smtClean="0"/>
              <a:t>‹#›</a:t>
            </a:fld>
            <a:endParaRPr lang="en-US"/>
          </a:p>
        </p:txBody>
      </p:sp>
    </p:spTree>
    <p:extLst>
      <p:ext uri="{BB962C8B-B14F-4D97-AF65-F5344CB8AC3E}">
        <p14:creationId xmlns:p14="http://schemas.microsoft.com/office/powerpoint/2010/main" val="466463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754EB-9003-4CF5-87C2-64C1E5FCBC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F55E25-A655-4732-8ED2-8AE139A903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3B1B73-7B4A-4F07-BADF-3456760FDB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CC82CC-71BC-45C6-A357-8452FD535475}"/>
              </a:ext>
            </a:extLst>
          </p:cNvPr>
          <p:cNvSpPr>
            <a:spLocks noGrp="1"/>
          </p:cNvSpPr>
          <p:nvPr>
            <p:ph type="dt" sz="half" idx="10"/>
          </p:nvPr>
        </p:nvSpPr>
        <p:spPr/>
        <p:txBody>
          <a:bodyPr/>
          <a:lstStyle/>
          <a:p>
            <a:fld id="{08C0C7C1-4FE2-4A20-984E-ED22D329EFFE}" type="datetimeFigureOut">
              <a:rPr lang="en-US" smtClean="0"/>
              <a:t>6/24/2022</a:t>
            </a:fld>
            <a:endParaRPr lang="en-US"/>
          </a:p>
        </p:txBody>
      </p:sp>
      <p:sp>
        <p:nvSpPr>
          <p:cNvPr id="6" name="Footer Placeholder 5">
            <a:extLst>
              <a:ext uri="{FF2B5EF4-FFF2-40B4-BE49-F238E27FC236}">
                <a16:creationId xmlns:a16="http://schemas.microsoft.com/office/drawing/2014/main" id="{EB8DE9BB-86B8-4F7B-82D9-99B1ACA94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37F575-DF9E-4AD2-8915-5B2FDD7F2614}"/>
              </a:ext>
            </a:extLst>
          </p:cNvPr>
          <p:cNvSpPr>
            <a:spLocks noGrp="1"/>
          </p:cNvSpPr>
          <p:nvPr>
            <p:ph type="sldNum" sz="quarter" idx="12"/>
          </p:nvPr>
        </p:nvSpPr>
        <p:spPr/>
        <p:txBody>
          <a:bodyPr/>
          <a:lstStyle/>
          <a:p>
            <a:fld id="{035D4DF5-119B-4EC5-8BC5-DBE8D8CE40F3}" type="slidenum">
              <a:rPr lang="en-US" smtClean="0"/>
              <a:t>‹#›</a:t>
            </a:fld>
            <a:endParaRPr lang="en-US"/>
          </a:p>
        </p:txBody>
      </p:sp>
    </p:spTree>
    <p:extLst>
      <p:ext uri="{BB962C8B-B14F-4D97-AF65-F5344CB8AC3E}">
        <p14:creationId xmlns:p14="http://schemas.microsoft.com/office/powerpoint/2010/main" val="945493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7C0E-8093-464A-A2EE-0C4F5EEE46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BB290C-E7D4-44E4-B49C-6161E40560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1BBDF9-DD83-4FFF-B358-5D62D56103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150EE7-E563-4961-8F9B-83E41D76A8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0DD3FC-A3C9-422D-A1AC-BD14D6CB4A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DC4355-4B07-42F1-A849-2034704EC39F}"/>
              </a:ext>
            </a:extLst>
          </p:cNvPr>
          <p:cNvSpPr>
            <a:spLocks noGrp="1"/>
          </p:cNvSpPr>
          <p:nvPr>
            <p:ph type="dt" sz="half" idx="10"/>
          </p:nvPr>
        </p:nvSpPr>
        <p:spPr/>
        <p:txBody>
          <a:bodyPr/>
          <a:lstStyle/>
          <a:p>
            <a:fld id="{08C0C7C1-4FE2-4A20-984E-ED22D329EFFE}" type="datetimeFigureOut">
              <a:rPr lang="en-US" smtClean="0"/>
              <a:t>6/24/2022</a:t>
            </a:fld>
            <a:endParaRPr lang="en-US"/>
          </a:p>
        </p:txBody>
      </p:sp>
      <p:sp>
        <p:nvSpPr>
          <p:cNvPr id="8" name="Footer Placeholder 7">
            <a:extLst>
              <a:ext uri="{FF2B5EF4-FFF2-40B4-BE49-F238E27FC236}">
                <a16:creationId xmlns:a16="http://schemas.microsoft.com/office/drawing/2014/main" id="{904A069D-1F43-42C1-AFB8-F7C8782699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D63C1F-56B8-47D0-9BF0-3FE6B19929E7}"/>
              </a:ext>
            </a:extLst>
          </p:cNvPr>
          <p:cNvSpPr>
            <a:spLocks noGrp="1"/>
          </p:cNvSpPr>
          <p:nvPr>
            <p:ph type="sldNum" sz="quarter" idx="12"/>
          </p:nvPr>
        </p:nvSpPr>
        <p:spPr/>
        <p:txBody>
          <a:bodyPr/>
          <a:lstStyle/>
          <a:p>
            <a:fld id="{035D4DF5-119B-4EC5-8BC5-DBE8D8CE40F3}" type="slidenum">
              <a:rPr lang="en-US" smtClean="0"/>
              <a:t>‹#›</a:t>
            </a:fld>
            <a:endParaRPr lang="en-US"/>
          </a:p>
        </p:txBody>
      </p:sp>
    </p:spTree>
    <p:extLst>
      <p:ext uri="{BB962C8B-B14F-4D97-AF65-F5344CB8AC3E}">
        <p14:creationId xmlns:p14="http://schemas.microsoft.com/office/powerpoint/2010/main" val="2420601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3D8A8-26FD-446A-8540-A1FD9E53A2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43FF95-8A93-4CFE-8504-89B1CDE7A206}"/>
              </a:ext>
            </a:extLst>
          </p:cNvPr>
          <p:cNvSpPr>
            <a:spLocks noGrp="1"/>
          </p:cNvSpPr>
          <p:nvPr>
            <p:ph type="dt" sz="half" idx="10"/>
          </p:nvPr>
        </p:nvSpPr>
        <p:spPr/>
        <p:txBody>
          <a:bodyPr/>
          <a:lstStyle/>
          <a:p>
            <a:fld id="{08C0C7C1-4FE2-4A20-984E-ED22D329EFFE}" type="datetimeFigureOut">
              <a:rPr lang="en-US" smtClean="0"/>
              <a:t>6/24/2022</a:t>
            </a:fld>
            <a:endParaRPr lang="en-US"/>
          </a:p>
        </p:txBody>
      </p:sp>
      <p:sp>
        <p:nvSpPr>
          <p:cNvPr id="4" name="Footer Placeholder 3">
            <a:extLst>
              <a:ext uri="{FF2B5EF4-FFF2-40B4-BE49-F238E27FC236}">
                <a16:creationId xmlns:a16="http://schemas.microsoft.com/office/drawing/2014/main" id="{BFEC55CE-509B-4DDF-A989-83A5C59F20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F5AF46-E1D1-4135-BAF3-8964C8887306}"/>
              </a:ext>
            </a:extLst>
          </p:cNvPr>
          <p:cNvSpPr>
            <a:spLocks noGrp="1"/>
          </p:cNvSpPr>
          <p:nvPr>
            <p:ph type="sldNum" sz="quarter" idx="12"/>
          </p:nvPr>
        </p:nvSpPr>
        <p:spPr/>
        <p:txBody>
          <a:bodyPr/>
          <a:lstStyle/>
          <a:p>
            <a:fld id="{035D4DF5-119B-4EC5-8BC5-DBE8D8CE40F3}" type="slidenum">
              <a:rPr lang="en-US" smtClean="0"/>
              <a:t>‹#›</a:t>
            </a:fld>
            <a:endParaRPr lang="en-US"/>
          </a:p>
        </p:txBody>
      </p:sp>
    </p:spTree>
    <p:extLst>
      <p:ext uri="{BB962C8B-B14F-4D97-AF65-F5344CB8AC3E}">
        <p14:creationId xmlns:p14="http://schemas.microsoft.com/office/powerpoint/2010/main" val="192068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F35A4C-3590-4AE1-9907-A3508438CFB5}"/>
              </a:ext>
            </a:extLst>
          </p:cNvPr>
          <p:cNvSpPr>
            <a:spLocks noGrp="1"/>
          </p:cNvSpPr>
          <p:nvPr>
            <p:ph type="dt" sz="half" idx="10"/>
          </p:nvPr>
        </p:nvSpPr>
        <p:spPr/>
        <p:txBody>
          <a:bodyPr/>
          <a:lstStyle/>
          <a:p>
            <a:fld id="{08C0C7C1-4FE2-4A20-984E-ED22D329EFFE}" type="datetimeFigureOut">
              <a:rPr lang="en-US" smtClean="0"/>
              <a:t>6/24/2022</a:t>
            </a:fld>
            <a:endParaRPr lang="en-US"/>
          </a:p>
        </p:txBody>
      </p:sp>
      <p:sp>
        <p:nvSpPr>
          <p:cNvPr id="3" name="Footer Placeholder 2">
            <a:extLst>
              <a:ext uri="{FF2B5EF4-FFF2-40B4-BE49-F238E27FC236}">
                <a16:creationId xmlns:a16="http://schemas.microsoft.com/office/drawing/2014/main" id="{FF605AB3-00E0-40BE-8C55-4F0B49B422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88D71B-AD5C-489A-A0EA-1B6D5C33F441}"/>
              </a:ext>
            </a:extLst>
          </p:cNvPr>
          <p:cNvSpPr>
            <a:spLocks noGrp="1"/>
          </p:cNvSpPr>
          <p:nvPr>
            <p:ph type="sldNum" sz="quarter" idx="12"/>
          </p:nvPr>
        </p:nvSpPr>
        <p:spPr/>
        <p:txBody>
          <a:bodyPr/>
          <a:lstStyle/>
          <a:p>
            <a:fld id="{035D4DF5-119B-4EC5-8BC5-DBE8D8CE40F3}" type="slidenum">
              <a:rPr lang="en-US" smtClean="0"/>
              <a:t>‹#›</a:t>
            </a:fld>
            <a:endParaRPr lang="en-US"/>
          </a:p>
        </p:txBody>
      </p:sp>
    </p:spTree>
    <p:extLst>
      <p:ext uri="{BB962C8B-B14F-4D97-AF65-F5344CB8AC3E}">
        <p14:creationId xmlns:p14="http://schemas.microsoft.com/office/powerpoint/2010/main" val="1171710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5B30A-4ED2-4436-94F7-6E52D89CFD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411603-B5F6-4BE6-AF06-C6C8ED8619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27A2BF-363D-4F6E-8789-952A351981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32B655-31AB-476D-B394-A62EE71E7944}"/>
              </a:ext>
            </a:extLst>
          </p:cNvPr>
          <p:cNvSpPr>
            <a:spLocks noGrp="1"/>
          </p:cNvSpPr>
          <p:nvPr>
            <p:ph type="dt" sz="half" idx="10"/>
          </p:nvPr>
        </p:nvSpPr>
        <p:spPr/>
        <p:txBody>
          <a:bodyPr/>
          <a:lstStyle/>
          <a:p>
            <a:fld id="{08C0C7C1-4FE2-4A20-984E-ED22D329EFFE}" type="datetimeFigureOut">
              <a:rPr lang="en-US" smtClean="0"/>
              <a:t>6/24/2022</a:t>
            </a:fld>
            <a:endParaRPr lang="en-US"/>
          </a:p>
        </p:txBody>
      </p:sp>
      <p:sp>
        <p:nvSpPr>
          <p:cNvPr id="6" name="Footer Placeholder 5">
            <a:extLst>
              <a:ext uri="{FF2B5EF4-FFF2-40B4-BE49-F238E27FC236}">
                <a16:creationId xmlns:a16="http://schemas.microsoft.com/office/drawing/2014/main" id="{AF13746A-73CB-428A-A098-9243ACAF76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B6569-9648-438F-A31F-13B90C1ADF14}"/>
              </a:ext>
            </a:extLst>
          </p:cNvPr>
          <p:cNvSpPr>
            <a:spLocks noGrp="1"/>
          </p:cNvSpPr>
          <p:nvPr>
            <p:ph type="sldNum" sz="quarter" idx="12"/>
          </p:nvPr>
        </p:nvSpPr>
        <p:spPr/>
        <p:txBody>
          <a:bodyPr/>
          <a:lstStyle/>
          <a:p>
            <a:fld id="{035D4DF5-119B-4EC5-8BC5-DBE8D8CE40F3}" type="slidenum">
              <a:rPr lang="en-US" smtClean="0"/>
              <a:t>‹#›</a:t>
            </a:fld>
            <a:endParaRPr lang="en-US"/>
          </a:p>
        </p:txBody>
      </p:sp>
    </p:spTree>
    <p:extLst>
      <p:ext uri="{BB962C8B-B14F-4D97-AF65-F5344CB8AC3E}">
        <p14:creationId xmlns:p14="http://schemas.microsoft.com/office/powerpoint/2010/main" val="798176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FC46-E311-E62C-7CCF-277FBE5D9A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356E6-2617-C015-35D1-98E5D829FC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771CA-5FF6-E549-FE95-4883D3D2A52B}"/>
              </a:ext>
            </a:extLst>
          </p:cNvPr>
          <p:cNvSpPr>
            <a:spLocks noGrp="1"/>
          </p:cNvSpPr>
          <p:nvPr>
            <p:ph type="dt" sz="half" idx="10"/>
          </p:nvPr>
        </p:nvSpPr>
        <p:spPr/>
        <p:txBody>
          <a:bodyPr/>
          <a:lstStyle/>
          <a:p>
            <a:fld id="{2503109F-1B0E-4688-9DB1-C584FCE3087E}" type="datetimeFigureOut">
              <a:rPr lang="en-US" smtClean="0"/>
              <a:t>6/24/2022</a:t>
            </a:fld>
            <a:endParaRPr lang="en-US"/>
          </a:p>
        </p:txBody>
      </p:sp>
      <p:sp>
        <p:nvSpPr>
          <p:cNvPr id="5" name="Footer Placeholder 4">
            <a:extLst>
              <a:ext uri="{FF2B5EF4-FFF2-40B4-BE49-F238E27FC236}">
                <a16:creationId xmlns:a16="http://schemas.microsoft.com/office/drawing/2014/main" id="{2908266D-BDEF-C5CA-9716-50B1D003C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8CE4BE-0E93-582F-7C41-40FCBF27B21D}"/>
              </a:ext>
            </a:extLst>
          </p:cNvPr>
          <p:cNvSpPr>
            <a:spLocks noGrp="1"/>
          </p:cNvSpPr>
          <p:nvPr>
            <p:ph type="sldNum" sz="quarter" idx="12"/>
          </p:nvPr>
        </p:nvSpPr>
        <p:spPr/>
        <p:txBody>
          <a:bodyPr/>
          <a:lstStyle/>
          <a:p>
            <a:fld id="{E9DCCCD6-D7FA-4AF9-A199-FA995299D57C}" type="slidenum">
              <a:rPr lang="en-US" smtClean="0"/>
              <a:t>‹#›</a:t>
            </a:fld>
            <a:endParaRPr lang="en-US"/>
          </a:p>
        </p:txBody>
      </p:sp>
    </p:spTree>
    <p:extLst>
      <p:ext uri="{BB962C8B-B14F-4D97-AF65-F5344CB8AC3E}">
        <p14:creationId xmlns:p14="http://schemas.microsoft.com/office/powerpoint/2010/main" val="2914765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A95F-C04D-489F-B2C5-75EF62C130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495A5A-14D3-4CA7-99E0-24E73790B9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FD6793-AD13-47F0-9D7D-1B6905604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33C1C1-C138-4088-BF51-F68EF9EF8D48}"/>
              </a:ext>
            </a:extLst>
          </p:cNvPr>
          <p:cNvSpPr>
            <a:spLocks noGrp="1"/>
          </p:cNvSpPr>
          <p:nvPr>
            <p:ph type="dt" sz="half" idx="10"/>
          </p:nvPr>
        </p:nvSpPr>
        <p:spPr/>
        <p:txBody>
          <a:bodyPr/>
          <a:lstStyle/>
          <a:p>
            <a:fld id="{08C0C7C1-4FE2-4A20-984E-ED22D329EFFE}" type="datetimeFigureOut">
              <a:rPr lang="en-US" smtClean="0"/>
              <a:t>6/24/2022</a:t>
            </a:fld>
            <a:endParaRPr lang="en-US"/>
          </a:p>
        </p:txBody>
      </p:sp>
      <p:sp>
        <p:nvSpPr>
          <p:cNvPr id="6" name="Footer Placeholder 5">
            <a:extLst>
              <a:ext uri="{FF2B5EF4-FFF2-40B4-BE49-F238E27FC236}">
                <a16:creationId xmlns:a16="http://schemas.microsoft.com/office/drawing/2014/main" id="{7CE5CF39-8564-4D3E-914B-438D8482C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646449-6E6D-4AF1-BFAA-EA1588FE2B17}"/>
              </a:ext>
            </a:extLst>
          </p:cNvPr>
          <p:cNvSpPr>
            <a:spLocks noGrp="1"/>
          </p:cNvSpPr>
          <p:nvPr>
            <p:ph type="sldNum" sz="quarter" idx="12"/>
          </p:nvPr>
        </p:nvSpPr>
        <p:spPr/>
        <p:txBody>
          <a:bodyPr/>
          <a:lstStyle/>
          <a:p>
            <a:fld id="{035D4DF5-119B-4EC5-8BC5-DBE8D8CE40F3}" type="slidenum">
              <a:rPr lang="en-US" smtClean="0"/>
              <a:t>‹#›</a:t>
            </a:fld>
            <a:endParaRPr lang="en-US"/>
          </a:p>
        </p:txBody>
      </p:sp>
    </p:spTree>
    <p:extLst>
      <p:ext uri="{BB962C8B-B14F-4D97-AF65-F5344CB8AC3E}">
        <p14:creationId xmlns:p14="http://schemas.microsoft.com/office/powerpoint/2010/main" val="1301625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38EF4-290F-4568-A69D-32E790BB5E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3096E0-C04B-4BE3-A74F-28818F1020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B81D8-3175-4668-964F-CC16BB8B6132}"/>
              </a:ext>
            </a:extLst>
          </p:cNvPr>
          <p:cNvSpPr>
            <a:spLocks noGrp="1"/>
          </p:cNvSpPr>
          <p:nvPr>
            <p:ph type="dt" sz="half" idx="10"/>
          </p:nvPr>
        </p:nvSpPr>
        <p:spPr/>
        <p:txBody>
          <a:bodyPr/>
          <a:lstStyle/>
          <a:p>
            <a:fld id="{08C0C7C1-4FE2-4A20-984E-ED22D329EFFE}" type="datetimeFigureOut">
              <a:rPr lang="en-US" smtClean="0"/>
              <a:t>6/24/2022</a:t>
            </a:fld>
            <a:endParaRPr lang="en-US"/>
          </a:p>
        </p:txBody>
      </p:sp>
      <p:sp>
        <p:nvSpPr>
          <p:cNvPr id="5" name="Footer Placeholder 4">
            <a:extLst>
              <a:ext uri="{FF2B5EF4-FFF2-40B4-BE49-F238E27FC236}">
                <a16:creationId xmlns:a16="http://schemas.microsoft.com/office/drawing/2014/main" id="{946805AC-C3C0-491C-BF3A-5FCB813F11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D34D-E3BE-4790-A0FD-6489E9530929}"/>
              </a:ext>
            </a:extLst>
          </p:cNvPr>
          <p:cNvSpPr>
            <a:spLocks noGrp="1"/>
          </p:cNvSpPr>
          <p:nvPr>
            <p:ph type="sldNum" sz="quarter" idx="12"/>
          </p:nvPr>
        </p:nvSpPr>
        <p:spPr/>
        <p:txBody>
          <a:bodyPr/>
          <a:lstStyle/>
          <a:p>
            <a:fld id="{035D4DF5-119B-4EC5-8BC5-DBE8D8CE40F3}" type="slidenum">
              <a:rPr lang="en-US" smtClean="0"/>
              <a:t>‹#›</a:t>
            </a:fld>
            <a:endParaRPr lang="en-US"/>
          </a:p>
        </p:txBody>
      </p:sp>
    </p:spTree>
    <p:extLst>
      <p:ext uri="{BB962C8B-B14F-4D97-AF65-F5344CB8AC3E}">
        <p14:creationId xmlns:p14="http://schemas.microsoft.com/office/powerpoint/2010/main" val="243037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F5B1CE-0909-4C21-A6D2-1A88C13DC9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C30B49-02F5-4ADA-A0DF-5CFEFFAC32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3BD49-C31C-441B-AA2B-B53119577A11}"/>
              </a:ext>
            </a:extLst>
          </p:cNvPr>
          <p:cNvSpPr>
            <a:spLocks noGrp="1"/>
          </p:cNvSpPr>
          <p:nvPr>
            <p:ph type="dt" sz="half" idx="10"/>
          </p:nvPr>
        </p:nvSpPr>
        <p:spPr/>
        <p:txBody>
          <a:bodyPr/>
          <a:lstStyle/>
          <a:p>
            <a:fld id="{08C0C7C1-4FE2-4A20-984E-ED22D329EFFE}" type="datetimeFigureOut">
              <a:rPr lang="en-US" smtClean="0"/>
              <a:t>6/24/2022</a:t>
            </a:fld>
            <a:endParaRPr lang="en-US"/>
          </a:p>
        </p:txBody>
      </p:sp>
      <p:sp>
        <p:nvSpPr>
          <p:cNvPr id="5" name="Footer Placeholder 4">
            <a:extLst>
              <a:ext uri="{FF2B5EF4-FFF2-40B4-BE49-F238E27FC236}">
                <a16:creationId xmlns:a16="http://schemas.microsoft.com/office/drawing/2014/main" id="{242AF889-9EAB-4A7E-A1A0-42FDCB13E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EA65AF-2AD6-4F2E-B4E1-2A8BAB784481}"/>
              </a:ext>
            </a:extLst>
          </p:cNvPr>
          <p:cNvSpPr>
            <a:spLocks noGrp="1"/>
          </p:cNvSpPr>
          <p:nvPr>
            <p:ph type="sldNum" sz="quarter" idx="12"/>
          </p:nvPr>
        </p:nvSpPr>
        <p:spPr/>
        <p:txBody>
          <a:bodyPr/>
          <a:lstStyle/>
          <a:p>
            <a:fld id="{035D4DF5-119B-4EC5-8BC5-DBE8D8CE40F3}" type="slidenum">
              <a:rPr lang="en-US" smtClean="0"/>
              <a:t>‹#›</a:t>
            </a:fld>
            <a:endParaRPr lang="en-US"/>
          </a:p>
        </p:txBody>
      </p:sp>
    </p:spTree>
    <p:extLst>
      <p:ext uri="{BB962C8B-B14F-4D97-AF65-F5344CB8AC3E}">
        <p14:creationId xmlns:p14="http://schemas.microsoft.com/office/powerpoint/2010/main" val="770366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6822D0-768B-45AB-87C0-F67B4DF8E0EF}"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64351-6000-4B5B-8AFB-578C1032124B}" type="slidenum">
              <a:rPr lang="en-US" smtClean="0"/>
              <a:t>‹#›</a:t>
            </a:fld>
            <a:endParaRPr lang="en-US"/>
          </a:p>
        </p:txBody>
      </p:sp>
    </p:spTree>
    <p:extLst>
      <p:ext uri="{BB962C8B-B14F-4D97-AF65-F5344CB8AC3E}">
        <p14:creationId xmlns:p14="http://schemas.microsoft.com/office/powerpoint/2010/main" val="107905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6822D0-768B-45AB-87C0-F67B4DF8E0EF}"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64351-6000-4B5B-8AFB-578C1032124B}" type="slidenum">
              <a:rPr lang="en-US" smtClean="0"/>
              <a:t>‹#›</a:t>
            </a:fld>
            <a:endParaRPr lang="en-US"/>
          </a:p>
        </p:txBody>
      </p:sp>
    </p:spTree>
    <p:extLst>
      <p:ext uri="{BB962C8B-B14F-4D97-AF65-F5344CB8AC3E}">
        <p14:creationId xmlns:p14="http://schemas.microsoft.com/office/powerpoint/2010/main" val="2501928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6822D0-768B-45AB-87C0-F67B4DF8E0EF}"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64351-6000-4B5B-8AFB-578C1032124B}" type="slidenum">
              <a:rPr lang="en-US" smtClean="0"/>
              <a:t>‹#›</a:t>
            </a:fld>
            <a:endParaRPr lang="en-US"/>
          </a:p>
        </p:txBody>
      </p:sp>
    </p:spTree>
    <p:extLst>
      <p:ext uri="{BB962C8B-B14F-4D97-AF65-F5344CB8AC3E}">
        <p14:creationId xmlns:p14="http://schemas.microsoft.com/office/powerpoint/2010/main" val="3211199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6822D0-768B-45AB-87C0-F67B4DF8E0EF}"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64351-6000-4B5B-8AFB-578C1032124B}" type="slidenum">
              <a:rPr lang="en-US" smtClean="0"/>
              <a:t>‹#›</a:t>
            </a:fld>
            <a:endParaRPr lang="en-US"/>
          </a:p>
        </p:txBody>
      </p:sp>
    </p:spTree>
    <p:extLst>
      <p:ext uri="{BB962C8B-B14F-4D97-AF65-F5344CB8AC3E}">
        <p14:creationId xmlns:p14="http://schemas.microsoft.com/office/powerpoint/2010/main" val="4080417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6822D0-768B-45AB-87C0-F67B4DF8E0EF}" type="datetimeFigureOut">
              <a:rPr lang="en-US" smtClean="0"/>
              <a:t>6/24/2022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464351-6000-4B5B-8AFB-578C1032124B}" type="slidenum">
              <a:rPr lang="en-US" smtClean="0"/>
              <a:t>‹#›</a:t>
            </a:fld>
            <a:endParaRPr lang="en-US"/>
          </a:p>
        </p:txBody>
      </p:sp>
    </p:spTree>
    <p:extLst>
      <p:ext uri="{BB962C8B-B14F-4D97-AF65-F5344CB8AC3E}">
        <p14:creationId xmlns:p14="http://schemas.microsoft.com/office/powerpoint/2010/main" val="1462715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6822D0-768B-45AB-87C0-F67B4DF8E0EF}" type="datetimeFigureOut">
              <a:rPr lang="en-US" smtClean="0"/>
              <a:t>6/24/2022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464351-6000-4B5B-8AFB-578C1032124B}" type="slidenum">
              <a:rPr lang="en-US" smtClean="0"/>
              <a:t>‹#›</a:t>
            </a:fld>
            <a:endParaRPr lang="en-US"/>
          </a:p>
        </p:txBody>
      </p:sp>
    </p:spTree>
    <p:extLst>
      <p:ext uri="{BB962C8B-B14F-4D97-AF65-F5344CB8AC3E}">
        <p14:creationId xmlns:p14="http://schemas.microsoft.com/office/powerpoint/2010/main" val="2240421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822D0-768B-45AB-87C0-F67B4DF8E0EF}" type="datetimeFigureOut">
              <a:rPr lang="en-US" smtClean="0"/>
              <a:t>6/24/2022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464351-6000-4B5B-8AFB-578C1032124B}" type="slidenum">
              <a:rPr lang="en-US" smtClean="0"/>
              <a:t>‹#›</a:t>
            </a:fld>
            <a:endParaRPr lang="en-US"/>
          </a:p>
        </p:txBody>
      </p:sp>
    </p:spTree>
    <p:extLst>
      <p:ext uri="{BB962C8B-B14F-4D97-AF65-F5344CB8AC3E}">
        <p14:creationId xmlns:p14="http://schemas.microsoft.com/office/powerpoint/2010/main" val="65060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AD70F-1592-F9EB-3543-81F2769EE2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021F6B-DCF2-8E80-B496-84C4AA03B6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BCFF1A-C2D0-4832-0AB7-38D9282DD01B}"/>
              </a:ext>
            </a:extLst>
          </p:cNvPr>
          <p:cNvSpPr>
            <a:spLocks noGrp="1"/>
          </p:cNvSpPr>
          <p:nvPr>
            <p:ph type="dt" sz="half" idx="10"/>
          </p:nvPr>
        </p:nvSpPr>
        <p:spPr/>
        <p:txBody>
          <a:bodyPr/>
          <a:lstStyle/>
          <a:p>
            <a:fld id="{2503109F-1B0E-4688-9DB1-C584FCE3087E}" type="datetimeFigureOut">
              <a:rPr lang="en-US" smtClean="0"/>
              <a:t>6/24/2022</a:t>
            </a:fld>
            <a:endParaRPr lang="en-US"/>
          </a:p>
        </p:txBody>
      </p:sp>
      <p:sp>
        <p:nvSpPr>
          <p:cNvPr id="5" name="Footer Placeholder 4">
            <a:extLst>
              <a:ext uri="{FF2B5EF4-FFF2-40B4-BE49-F238E27FC236}">
                <a16:creationId xmlns:a16="http://schemas.microsoft.com/office/drawing/2014/main" id="{E770680B-35E3-6C3A-0755-D10A143764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CDC6D-28C9-58FB-416E-DCEB15B50257}"/>
              </a:ext>
            </a:extLst>
          </p:cNvPr>
          <p:cNvSpPr>
            <a:spLocks noGrp="1"/>
          </p:cNvSpPr>
          <p:nvPr>
            <p:ph type="sldNum" sz="quarter" idx="12"/>
          </p:nvPr>
        </p:nvSpPr>
        <p:spPr/>
        <p:txBody>
          <a:bodyPr/>
          <a:lstStyle/>
          <a:p>
            <a:fld id="{E9DCCCD6-D7FA-4AF9-A199-FA995299D57C}" type="slidenum">
              <a:rPr lang="en-US" smtClean="0"/>
              <a:t>‹#›</a:t>
            </a:fld>
            <a:endParaRPr lang="en-US"/>
          </a:p>
        </p:txBody>
      </p:sp>
    </p:spTree>
    <p:extLst>
      <p:ext uri="{BB962C8B-B14F-4D97-AF65-F5344CB8AC3E}">
        <p14:creationId xmlns:p14="http://schemas.microsoft.com/office/powerpoint/2010/main" val="606697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6822D0-768B-45AB-87C0-F67B4DF8E0EF}"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64351-6000-4B5B-8AFB-578C1032124B}" type="slidenum">
              <a:rPr lang="en-US" smtClean="0"/>
              <a:t>‹#›</a:t>
            </a:fld>
            <a:endParaRPr lang="en-US"/>
          </a:p>
        </p:txBody>
      </p:sp>
    </p:spTree>
    <p:extLst>
      <p:ext uri="{BB962C8B-B14F-4D97-AF65-F5344CB8AC3E}">
        <p14:creationId xmlns:p14="http://schemas.microsoft.com/office/powerpoint/2010/main" val="29302764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6822D0-768B-45AB-87C0-F67B4DF8E0EF}"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64351-6000-4B5B-8AFB-578C1032124B}" type="slidenum">
              <a:rPr lang="en-US" smtClean="0"/>
              <a:t>‹#›</a:t>
            </a:fld>
            <a:endParaRPr lang="en-US"/>
          </a:p>
        </p:txBody>
      </p:sp>
    </p:spTree>
    <p:extLst>
      <p:ext uri="{BB962C8B-B14F-4D97-AF65-F5344CB8AC3E}">
        <p14:creationId xmlns:p14="http://schemas.microsoft.com/office/powerpoint/2010/main" val="2249988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6822D0-768B-45AB-87C0-F67B4DF8E0EF}"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64351-6000-4B5B-8AFB-578C1032124B}" type="slidenum">
              <a:rPr lang="en-US" smtClean="0"/>
              <a:t>‹#›</a:t>
            </a:fld>
            <a:endParaRPr lang="en-US"/>
          </a:p>
        </p:txBody>
      </p:sp>
    </p:spTree>
    <p:extLst>
      <p:ext uri="{BB962C8B-B14F-4D97-AF65-F5344CB8AC3E}">
        <p14:creationId xmlns:p14="http://schemas.microsoft.com/office/powerpoint/2010/main" val="1878784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6822D0-768B-45AB-87C0-F67B4DF8E0EF}"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64351-6000-4B5B-8AFB-578C1032124B}" type="slidenum">
              <a:rPr lang="en-US" smtClean="0"/>
              <a:t>‹#›</a:t>
            </a:fld>
            <a:endParaRPr lang="en-US"/>
          </a:p>
        </p:txBody>
      </p:sp>
    </p:spTree>
    <p:extLst>
      <p:ext uri="{BB962C8B-B14F-4D97-AF65-F5344CB8AC3E}">
        <p14:creationId xmlns:p14="http://schemas.microsoft.com/office/powerpoint/2010/main" val="56716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F82F0-63E5-220A-A7AA-BDC1296406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C0C9C1-DF2F-B1A8-421A-4A434D1BF1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4CCA41-0BAE-790C-F85A-F1CCE74C30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AC7E58-57E3-5F02-2784-3C58C0EF4B2E}"/>
              </a:ext>
            </a:extLst>
          </p:cNvPr>
          <p:cNvSpPr>
            <a:spLocks noGrp="1"/>
          </p:cNvSpPr>
          <p:nvPr>
            <p:ph type="dt" sz="half" idx="10"/>
          </p:nvPr>
        </p:nvSpPr>
        <p:spPr/>
        <p:txBody>
          <a:bodyPr/>
          <a:lstStyle/>
          <a:p>
            <a:fld id="{2503109F-1B0E-4688-9DB1-C584FCE3087E}" type="datetimeFigureOut">
              <a:rPr lang="en-US" smtClean="0"/>
              <a:t>6/24/2022</a:t>
            </a:fld>
            <a:endParaRPr lang="en-US"/>
          </a:p>
        </p:txBody>
      </p:sp>
      <p:sp>
        <p:nvSpPr>
          <p:cNvPr id="6" name="Footer Placeholder 5">
            <a:extLst>
              <a:ext uri="{FF2B5EF4-FFF2-40B4-BE49-F238E27FC236}">
                <a16:creationId xmlns:a16="http://schemas.microsoft.com/office/drawing/2014/main" id="{1B39FF7C-8E77-BDC6-4BBB-C82E656A11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4AD07-91CE-705B-35E4-504F888D862B}"/>
              </a:ext>
            </a:extLst>
          </p:cNvPr>
          <p:cNvSpPr>
            <a:spLocks noGrp="1"/>
          </p:cNvSpPr>
          <p:nvPr>
            <p:ph type="sldNum" sz="quarter" idx="12"/>
          </p:nvPr>
        </p:nvSpPr>
        <p:spPr/>
        <p:txBody>
          <a:bodyPr/>
          <a:lstStyle/>
          <a:p>
            <a:fld id="{E9DCCCD6-D7FA-4AF9-A199-FA995299D57C}" type="slidenum">
              <a:rPr lang="en-US" smtClean="0"/>
              <a:t>‹#›</a:t>
            </a:fld>
            <a:endParaRPr lang="en-US"/>
          </a:p>
        </p:txBody>
      </p:sp>
    </p:spTree>
    <p:extLst>
      <p:ext uri="{BB962C8B-B14F-4D97-AF65-F5344CB8AC3E}">
        <p14:creationId xmlns:p14="http://schemas.microsoft.com/office/powerpoint/2010/main" val="22170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BFDD-DE7D-CC8C-8846-E6C94ED397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14C801-1A49-B82D-2E2F-7D34C61F03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4E6643-A59A-BC50-BE3F-5779E62396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6F6725-84B3-72D3-98CA-1242ECC5BF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A890D5-2724-CD74-F7F9-178746F01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B2A229-013E-80B0-6893-1995AB52585A}"/>
              </a:ext>
            </a:extLst>
          </p:cNvPr>
          <p:cNvSpPr>
            <a:spLocks noGrp="1"/>
          </p:cNvSpPr>
          <p:nvPr>
            <p:ph type="dt" sz="half" idx="10"/>
          </p:nvPr>
        </p:nvSpPr>
        <p:spPr/>
        <p:txBody>
          <a:bodyPr/>
          <a:lstStyle/>
          <a:p>
            <a:fld id="{2503109F-1B0E-4688-9DB1-C584FCE3087E}" type="datetimeFigureOut">
              <a:rPr lang="en-US" smtClean="0"/>
              <a:t>6/24/2022</a:t>
            </a:fld>
            <a:endParaRPr lang="en-US"/>
          </a:p>
        </p:txBody>
      </p:sp>
      <p:sp>
        <p:nvSpPr>
          <p:cNvPr id="8" name="Footer Placeholder 7">
            <a:extLst>
              <a:ext uri="{FF2B5EF4-FFF2-40B4-BE49-F238E27FC236}">
                <a16:creationId xmlns:a16="http://schemas.microsoft.com/office/drawing/2014/main" id="{8627B907-EBC6-DCC5-9693-595F51D7A1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064A7C-23E2-4A92-1DA9-BAB22958DCCE}"/>
              </a:ext>
            </a:extLst>
          </p:cNvPr>
          <p:cNvSpPr>
            <a:spLocks noGrp="1"/>
          </p:cNvSpPr>
          <p:nvPr>
            <p:ph type="sldNum" sz="quarter" idx="12"/>
          </p:nvPr>
        </p:nvSpPr>
        <p:spPr/>
        <p:txBody>
          <a:bodyPr/>
          <a:lstStyle/>
          <a:p>
            <a:fld id="{E9DCCCD6-D7FA-4AF9-A199-FA995299D57C}" type="slidenum">
              <a:rPr lang="en-US" smtClean="0"/>
              <a:t>‹#›</a:t>
            </a:fld>
            <a:endParaRPr lang="en-US"/>
          </a:p>
        </p:txBody>
      </p:sp>
    </p:spTree>
    <p:extLst>
      <p:ext uri="{BB962C8B-B14F-4D97-AF65-F5344CB8AC3E}">
        <p14:creationId xmlns:p14="http://schemas.microsoft.com/office/powerpoint/2010/main" val="328436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B9120-DB93-EF5D-CEED-C02A501DA5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E649AC-2843-9ADB-72A6-6C19786B58AC}"/>
              </a:ext>
            </a:extLst>
          </p:cNvPr>
          <p:cNvSpPr>
            <a:spLocks noGrp="1"/>
          </p:cNvSpPr>
          <p:nvPr>
            <p:ph type="dt" sz="half" idx="10"/>
          </p:nvPr>
        </p:nvSpPr>
        <p:spPr/>
        <p:txBody>
          <a:bodyPr/>
          <a:lstStyle/>
          <a:p>
            <a:fld id="{2503109F-1B0E-4688-9DB1-C584FCE3087E}" type="datetimeFigureOut">
              <a:rPr lang="en-US" smtClean="0"/>
              <a:t>6/24/2022</a:t>
            </a:fld>
            <a:endParaRPr lang="en-US"/>
          </a:p>
        </p:txBody>
      </p:sp>
      <p:sp>
        <p:nvSpPr>
          <p:cNvPr id="4" name="Footer Placeholder 3">
            <a:extLst>
              <a:ext uri="{FF2B5EF4-FFF2-40B4-BE49-F238E27FC236}">
                <a16:creationId xmlns:a16="http://schemas.microsoft.com/office/drawing/2014/main" id="{B206170C-DCAD-E03A-0B1E-9B4B226A2D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4BCC85-EE81-0C98-A5AA-89D37DE3FE05}"/>
              </a:ext>
            </a:extLst>
          </p:cNvPr>
          <p:cNvSpPr>
            <a:spLocks noGrp="1"/>
          </p:cNvSpPr>
          <p:nvPr>
            <p:ph type="sldNum" sz="quarter" idx="12"/>
          </p:nvPr>
        </p:nvSpPr>
        <p:spPr/>
        <p:txBody>
          <a:bodyPr/>
          <a:lstStyle/>
          <a:p>
            <a:fld id="{E9DCCCD6-D7FA-4AF9-A199-FA995299D57C}" type="slidenum">
              <a:rPr lang="en-US" smtClean="0"/>
              <a:t>‹#›</a:t>
            </a:fld>
            <a:endParaRPr lang="en-US"/>
          </a:p>
        </p:txBody>
      </p:sp>
    </p:spTree>
    <p:extLst>
      <p:ext uri="{BB962C8B-B14F-4D97-AF65-F5344CB8AC3E}">
        <p14:creationId xmlns:p14="http://schemas.microsoft.com/office/powerpoint/2010/main" val="2956084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8B9CAE-E6A7-5758-8FB3-F06D9033ED54}"/>
              </a:ext>
            </a:extLst>
          </p:cNvPr>
          <p:cNvSpPr>
            <a:spLocks noGrp="1"/>
          </p:cNvSpPr>
          <p:nvPr>
            <p:ph type="dt" sz="half" idx="10"/>
          </p:nvPr>
        </p:nvSpPr>
        <p:spPr/>
        <p:txBody>
          <a:bodyPr/>
          <a:lstStyle/>
          <a:p>
            <a:fld id="{2503109F-1B0E-4688-9DB1-C584FCE3087E}" type="datetimeFigureOut">
              <a:rPr lang="en-US" smtClean="0"/>
              <a:t>6/24/2022</a:t>
            </a:fld>
            <a:endParaRPr lang="en-US"/>
          </a:p>
        </p:txBody>
      </p:sp>
      <p:sp>
        <p:nvSpPr>
          <p:cNvPr id="3" name="Footer Placeholder 2">
            <a:extLst>
              <a:ext uri="{FF2B5EF4-FFF2-40B4-BE49-F238E27FC236}">
                <a16:creationId xmlns:a16="http://schemas.microsoft.com/office/drawing/2014/main" id="{26ADC630-69DA-030E-884F-4EC71DA324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D1639F-A264-D4C9-0445-095911BC0AAA}"/>
              </a:ext>
            </a:extLst>
          </p:cNvPr>
          <p:cNvSpPr>
            <a:spLocks noGrp="1"/>
          </p:cNvSpPr>
          <p:nvPr>
            <p:ph type="sldNum" sz="quarter" idx="12"/>
          </p:nvPr>
        </p:nvSpPr>
        <p:spPr/>
        <p:txBody>
          <a:bodyPr/>
          <a:lstStyle/>
          <a:p>
            <a:fld id="{E9DCCCD6-D7FA-4AF9-A199-FA995299D57C}" type="slidenum">
              <a:rPr lang="en-US" smtClean="0"/>
              <a:t>‹#›</a:t>
            </a:fld>
            <a:endParaRPr lang="en-US"/>
          </a:p>
        </p:txBody>
      </p:sp>
    </p:spTree>
    <p:extLst>
      <p:ext uri="{BB962C8B-B14F-4D97-AF65-F5344CB8AC3E}">
        <p14:creationId xmlns:p14="http://schemas.microsoft.com/office/powerpoint/2010/main" val="3745979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CC31-5ED5-D9BB-5014-4DFA16C35D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0F0FD6-4785-2857-16E2-34F8F60B68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DF3971-7E5C-CDDA-5C6F-21FE0EDCCB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83A9D1-BFAF-B840-9D5E-3C0EDAD9CB6F}"/>
              </a:ext>
            </a:extLst>
          </p:cNvPr>
          <p:cNvSpPr>
            <a:spLocks noGrp="1"/>
          </p:cNvSpPr>
          <p:nvPr>
            <p:ph type="dt" sz="half" idx="10"/>
          </p:nvPr>
        </p:nvSpPr>
        <p:spPr/>
        <p:txBody>
          <a:bodyPr/>
          <a:lstStyle/>
          <a:p>
            <a:fld id="{2503109F-1B0E-4688-9DB1-C584FCE3087E}" type="datetimeFigureOut">
              <a:rPr lang="en-US" smtClean="0"/>
              <a:t>6/24/2022</a:t>
            </a:fld>
            <a:endParaRPr lang="en-US"/>
          </a:p>
        </p:txBody>
      </p:sp>
      <p:sp>
        <p:nvSpPr>
          <p:cNvPr id="6" name="Footer Placeholder 5">
            <a:extLst>
              <a:ext uri="{FF2B5EF4-FFF2-40B4-BE49-F238E27FC236}">
                <a16:creationId xmlns:a16="http://schemas.microsoft.com/office/drawing/2014/main" id="{23727DD9-D09E-F6DD-8B78-FFF7BE7ECB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8BE5BB-064E-AE77-708D-94FB31A0CC05}"/>
              </a:ext>
            </a:extLst>
          </p:cNvPr>
          <p:cNvSpPr>
            <a:spLocks noGrp="1"/>
          </p:cNvSpPr>
          <p:nvPr>
            <p:ph type="sldNum" sz="quarter" idx="12"/>
          </p:nvPr>
        </p:nvSpPr>
        <p:spPr/>
        <p:txBody>
          <a:bodyPr/>
          <a:lstStyle/>
          <a:p>
            <a:fld id="{E9DCCCD6-D7FA-4AF9-A199-FA995299D57C}" type="slidenum">
              <a:rPr lang="en-US" smtClean="0"/>
              <a:t>‹#›</a:t>
            </a:fld>
            <a:endParaRPr lang="en-US"/>
          </a:p>
        </p:txBody>
      </p:sp>
    </p:spTree>
    <p:extLst>
      <p:ext uri="{BB962C8B-B14F-4D97-AF65-F5344CB8AC3E}">
        <p14:creationId xmlns:p14="http://schemas.microsoft.com/office/powerpoint/2010/main" val="3750869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B737-775C-28F1-95E0-49188622A3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D9C511-00ED-7BBB-B1A7-C917A57FFF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01E20E-BD6C-A50B-4969-53A5E44451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AD2431-BC3C-5CB4-FA45-551AD71DEE6F}"/>
              </a:ext>
            </a:extLst>
          </p:cNvPr>
          <p:cNvSpPr>
            <a:spLocks noGrp="1"/>
          </p:cNvSpPr>
          <p:nvPr>
            <p:ph type="dt" sz="half" idx="10"/>
          </p:nvPr>
        </p:nvSpPr>
        <p:spPr/>
        <p:txBody>
          <a:bodyPr/>
          <a:lstStyle/>
          <a:p>
            <a:fld id="{2503109F-1B0E-4688-9DB1-C584FCE3087E}" type="datetimeFigureOut">
              <a:rPr lang="en-US" smtClean="0"/>
              <a:t>6/24/2022</a:t>
            </a:fld>
            <a:endParaRPr lang="en-US"/>
          </a:p>
        </p:txBody>
      </p:sp>
      <p:sp>
        <p:nvSpPr>
          <p:cNvPr id="6" name="Footer Placeholder 5">
            <a:extLst>
              <a:ext uri="{FF2B5EF4-FFF2-40B4-BE49-F238E27FC236}">
                <a16:creationId xmlns:a16="http://schemas.microsoft.com/office/drawing/2014/main" id="{6A06E415-A3A0-984E-49F7-B10561FE2F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087BA5-8E13-D60C-CB6C-4CF6D7710573}"/>
              </a:ext>
            </a:extLst>
          </p:cNvPr>
          <p:cNvSpPr>
            <a:spLocks noGrp="1"/>
          </p:cNvSpPr>
          <p:nvPr>
            <p:ph type="sldNum" sz="quarter" idx="12"/>
          </p:nvPr>
        </p:nvSpPr>
        <p:spPr/>
        <p:txBody>
          <a:bodyPr/>
          <a:lstStyle/>
          <a:p>
            <a:fld id="{E9DCCCD6-D7FA-4AF9-A199-FA995299D57C}" type="slidenum">
              <a:rPr lang="en-US" smtClean="0"/>
              <a:t>‹#›</a:t>
            </a:fld>
            <a:endParaRPr lang="en-US"/>
          </a:p>
        </p:txBody>
      </p:sp>
    </p:spTree>
    <p:extLst>
      <p:ext uri="{BB962C8B-B14F-4D97-AF65-F5344CB8AC3E}">
        <p14:creationId xmlns:p14="http://schemas.microsoft.com/office/powerpoint/2010/main" val="3513316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ACC030-0B7A-B22D-955F-CEF7B52626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F071C-0EE6-0B3E-3059-67BC5E314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9EE2E-5E0D-93C4-96AF-5A9385D7FE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03109F-1B0E-4688-9DB1-C584FCE3087E}" type="datetimeFigureOut">
              <a:rPr lang="en-US" smtClean="0"/>
              <a:t>6/24/2022</a:t>
            </a:fld>
            <a:endParaRPr lang="en-US"/>
          </a:p>
        </p:txBody>
      </p:sp>
      <p:sp>
        <p:nvSpPr>
          <p:cNvPr id="5" name="Footer Placeholder 4">
            <a:extLst>
              <a:ext uri="{FF2B5EF4-FFF2-40B4-BE49-F238E27FC236}">
                <a16:creationId xmlns:a16="http://schemas.microsoft.com/office/drawing/2014/main" id="{238BF9D4-5001-24CC-32A5-9DC78DC20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141387-78BA-9475-C9E8-9AE155E77A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CCCD6-D7FA-4AF9-A199-FA995299D57C}" type="slidenum">
              <a:rPr lang="en-US" smtClean="0"/>
              <a:t>‹#›</a:t>
            </a:fld>
            <a:endParaRPr lang="en-US"/>
          </a:p>
        </p:txBody>
      </p:sp>
    </p:spTree>
    <p:extLst>
      <p:ext uri="{BB962C8B-B14F-4D97-AF65-F5344CB8AC3E}">
        <p14:creationId xmlns:p14="http://schemas.microsoft.com/office/powerpoint/2010/main" val="1601235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7E4B1-22CD-4521-9BF2-F8E8F2BCE3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C8F1E1-87B9-495E-9656-BB1E6C8B58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12A05-D735-4E58-B870-CBD60A9A3B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C0C7C1-4FE2-4A20-984E-ED22D329EFFE}" type="datetimeFigureOut">
              <a:rPr lang="en-US" smtClean="0"/>
              <a:t>6/24/2022</a:t>
            </a:fld>
            <a:endParaRPr lang="en-US"/>
          </a:p>
        </p:txBody>
      </p:sp>
      <p:sp>
        <p:nvSpPr>
          <p:cNvPr id="5" name="Footer Placeholder 4">
            <a:extLst>
              <a:ext uri="{FF2B5EF4-FFF2-40B4-BE49-F238E27FC236}">
                <a16:creationId xmlns:a16="http://schemas.microsoft.com/office/drawing/2014/main" id="{8DF9867D-88C2-447B-A442-93C40CE35F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F3AE39-911E-4D7F-8016-8E103AAA87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D4DF5-119B-4EC5-8BC5-DBE8D8CE40F3}" type="slidenum">
              <a:rPr lang="en-US" smtClean="0"/>
              <a:t>‹#›</a:t>
            </a:fld>
            <a:endParaRPr lang="en-US"/>
          </a:p>
        </p:txBody>
      </p:sp>
    </p:spTree>
    <p:extLst>
      <p:ext uri="{BB962C8B-B14F-4D97-AF65-F5344CB8AC3E}">
        <p14:creationId xmlns:p14="http://schemas.microsoft.com/office/powerpoint/2010/main" val="3035746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822D0-768B-45AB-87C0-F67B4DF8E0EF}" type="datetimeFigureOut">
              <a:rPr lang="en-US" smtClean="0"/>
              <a:t>6/24/2022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64351-6000-4B5B-8AFB-578C1032124B}" type="slidenum">
              <a:rPr lang="en-US" smtClean="0"/>
              <a:t>‹#›</a:t>
            </a:fld>
            <a:endParaRPr lang="en-US"/>
          </a:p>
        </p:txBody>
      </p:sp>
    </p:spTree>
    <p:extLst>
      <p:ext uri="{BB962C8B-B14F-4D97-AF65-F5344CB8AC3E}">
        <p14:creationId xmlns:p14="http://schemas.microsoft.com/office/powerpoint/2010/main" val="42249958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ebrooks@stjohnsliving.org" TargetMode="Externa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13.xml"/><Relationship Id="rId4" Type="http://schemas.openxmlformats.org/officeDocument/2006/relationships/hyperlink" Target="mailto:scollier-rankin@ccsi.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8.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401762"/>
          </a:xfrm>
        </p:spPr>
        <p:txBody>
          <a:bodyPr>
            <a:normAutofit fontScale="90000"/>
          </a:bodyPr>
          <a:lstStyle/>
          <a:p>
            <a:br>
              <a:rPr lang="en-US" sz="2800" dirty="0"/>
            </a:br>
            <a:r>
              <a:rPr lang="en-US" sz="2800" dirty="0"/>
              <a:t>Eileen Brooks, PHR</a:t>
            </a:r>
            <a:br>
              <a:rPr lang="en-US" sz="2800" dirty="0"/>
            </a:br>
            <a:r>
              <a:rPr lang="en-US" sz="2800" dirty="0">
                <a:hlinkClick r:id="rId2"/>
              </a:rPr>
              <a:t>ebrooks@stjohnsliving.org</a:t>
            </a:r>
            <a:br>
              <a:rPr lang="en-US" sz="2800" dirty="0"/>
            </a:br>
            <a:r>
              <a:rPr lang="en-US" sz="2800" dirty="0"/>
              <a:t>585.292.5214</a:t>
            </a:r>
            <a:br>
              <a:rPr lang="en-US" sz="2800" dirty="0"/>
            </a:br>
            <a:br>
              <a:rPr lang="en-US" sz="2800" dirty="0"/>
            </a:br>
            <a:endParaRPr lang="en-US" sz="2800" dirty="0"/>
          </a:p>
        </p:txBody>
      </p:sp>
      <p:sp>
        <p:nvSpPr>
          <p:cNvPr id="3" name="Content Placeholder 2"/>
          <p:cNvSpPr>
            <a:spLocks noGrp="1"/>
          </p:cNvSpPr>
          <p:nvPr>
            <p:ph idx="1"/>
          </p:nvPr>
        </p:nvSpPr>
        <p:spPr/>
        <p:txBody>
          <a:bodyPr>
            <a:normAutofit/>
          </a:bodyPr>
          <a:lstStyle/>
          <a:p>
            <a:pPr marL="0" indent="0">
              <a:buNone/>
            </a:pPr>
            <a:endParaRPr lang="en-US" sz="2400" dirty="0"/>
          </a:p>
          <a:p>
            <a:endParaRPr lang="en-US" sz="2400" dirty="0"/>
          </a:p>
          <a:p>
            <a:endParaRPr lang="en-US" sz="2000" dirty="0"/>
          </a:p>
          <a:p>
            <a:pPr marL="0" indent="0">
              <a:buNone/>
            </a:pPr>
            <a:r>
              <a:rPr lang="en-US" sz="2000" dirty="0"/>
              <a:t>St. John’s Health Care Corporation, Talent Acquisition Specialist &amp; Compensation Partner, Nursing – 6 years</a:t>
            </a:r>
          </a:p>
          <a:p>
            <a:pPr marL="0" indent="0">
              <a:buNone/>
            </a:pPr>
            <a:endParaRPr lang="en-US" sz="2000" dirty="0"/>
          </a:p>
          <a:p>
            <a:endParaRPr lang="en-US" sz="2000" dirty="0"/>
          </a:p>
          <a:p>
            <a:endParaRPr lang="en-US" sz="2000" dirty="0"/>
          </a:p>
          <a:p>
            <a:endParaRPr lang="en-US" sz="2000" dirty="0"/>
          </a:p>
          <a:p>
            <a:endParaRPr lang="en-US" sz="2000" dirty="0"/>
          </a:p>
          <a:p>
            <a:pPr marL="0" indent="0">
              <a:buNone/>
            </a:pPr>
            <a:r>
              <a:rPr lang="en-US" sz="2000" dirty="0"/>
              <a:t>Eastman Kodak Company, Recruitment Leader, Research &amp; Development – 10+ years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191001"/>
            <a:ext cx="6905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1684" y="1676400"/>
            <a:ext cx="11804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310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descr="A group of people in a room&#10;&#10;Description automatically generated with medium confidence">
            <a:extLst>
              <a:ext uri="{FF2B5EF4-FFF2-40B4-BE49-F238E27FC236}">
                <a16:creationId xmlns:a16="http://schemas.microsoft.com/office/drawing/2014/main" id="{03A240D0-CA14-4C07-9E02-71842C3AD284}"/>
              </a:ext>
            </a:extLst>
          </p:cNvPr>
          <p:cNvPicPr>
            <a:picLocks noChangeAspect="1"/>
          </p:cNvPicPr>
          <p:nvPr/>
        </p:nvPicPr>
        <p:blipFill rotWithShape="1">
          <a:blip r:embed="rId2">
            <a:extLst>
              <a:ext uri="{28A0092B-C50C-407E-A947-70E740481C1C}">
                <a14:useLocalDpi xmlns:a14="http://schemas.microsoft.com/office/drawing/2010/main" val="0"/>
              </a:ext>
            </a:extLst>
          </a:blip>
          <a:srcRect t="10730" b="24464"/>
          <a:stretch/>
        </p:blipFill>
        <p:spPr>
          <a:xfrm>
            <a:off x="0" y="0"/>
            <a:ext cx="12216465" cy="1266737"/>
          </a:xfrm>
          <a:prstGeom prst="rect">
            <a:avLst/>
          </a:prstGeom>
        </p:spPr>
      </p:pic>
      <p:sp>
        <p:nvSpPr>
          <p:cNvPr id="2" name="Title 1">
            <a:extLst>
              <a:ext uri="{FF2B5EF4-FFF2-40B4-BE49-F238E27FC236}">
                <a16:creationId xmlns:a16="http://schemas.microsoft.com/office/drawing/2014/main" id="{18882631-C590-4523-8437-BD05F52916C0}"/>
              </a:ext>
            </a:extLst>
          </p:cNvPr>
          <p:cNvSpPr>
            <a:spLocks noGrp="1"/>
          </p:cNvSpPr>
          <p:nvPr>
            <p:ph type="title"/>
          </p:nvPr>
        </p:nvSpPr>
        <p:spPr>
          <a:xfrm>
            <a:off x="838200" y="22225"/>
            <a:ext cx="10515600" cy="1325563"/>
          </a:xfrm>
        </p:spPr>
        <p:txBody>
          <a:bodyPr/>
          <a:lstStyle/>
          <a:p>
            <a:pPr algn="ctr"/>
            <a:r>
              <a:rPr lang="en-US" b="1" dirty="0">
                <a:solidFill>
                  <a:schemeClr val="bg1"/>
                </a:solidFill>
                <a:latin typeface="Century Gothic" panose="020B0502020202020204" pitchFamily="34" charset="0"/>
              </a:rPr>
              <a:t>Contact Information</a:t>
            </a:r>
            <a:endParaRPr lang="en-US" dirty="0">
              <a:solidFill>
                <a:schemeClr val="bg1"/>
              </a:solidFill>
            </a:endParaRPr>
          </a:p>
        </p:txBody>
      </p:sp>
      <p:pic>
        <p:nvPicPr>
          <p:cNvPr id="4" name="Picture 3" descr="Logo, company name&#10;&#10;Description automatically generated">
            <a:extLst>
              <a:ext uri="{FF2B5EF4-FFF2-40B4-BE49-F238E27FC236}">
                <a16:creationId xmlns:a16="http://schemas.microsoft.com/office/drawing/2014/main" id="{5088B852-FCB6-41C3-AAC5-50FDD219C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1650" y="5888915"/>
            <a:ext cx="1145309" cy="911975"/>
          </a:xfrm>
          <a:prstGeom prst="rect">
            <a:avLst/>
          </a:prstGeom>
        </p:spPr>
      </p:pic>
      <p:sp>
        <p:nvSpPr>
          <p:cNvPr id="7" name="TextBox 6">
            <a:extLst>
              <a:ext uri="{FF2B5EF4-FFF2-40B4-BE49-F238E27FC236}">
                <a16:creationId xmlns:a16="http://schemas.microsoft.com/office/drawing/2014/main" id="{521D1AC9-014A-425E-BB4F-63DE81088684}"/>
              </a:ext>
            </a:extLst>
          </p:cNvPr>
          <p:cNvSpPr txBox="1"/>
          <p:nvPr/>
        </p:nvSpPr>
        <p:spPr>
          <a:xfrm>
            <a:off x="1557467" y="1822960"/>
            <a:ext cx="8715653" cy="3784882"/>
          </a:xfrm>
          <a:prstGeom prst="rect">
            <a:avLst/>
          </a:prstGeom>
          <a:noFill/>
        </p:spPr>
        <p:txBody>
          <a:bodyPr wrap="square">
            <a:spAutoFit/>
          </a:bodyPr>
          <a:lstStyle/>
          <a:p>
            <a:pPr marL="0" marR="0" lvl="0" indent="0" algn="ctr" defTabSz="914400" rtl="0" eaLnBrk="1" fontAlgn="auto" latinLnBrk="0" hangingPunct="1">
              <a:lnSpc>
                <a:spcPct val="12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595959"/>
                </a:solidFill>
                <a:effectLst/>
                <a:uLnTx/>
                <a:uFillTx/>
                <a:latin typeface="Century Gothic" panose="020B0502020202020204" pitchFamily="34" charset="0"/>
                <a:ea typeface="+mn-ea"/>
                <a:cs typeface="+mn-cs"/>
              </a:rPr>
              <a:t>Shaunta Collier-Rankin</a:t>
            </a:r>
          </a:p>
          <a:p>
            <a:pPr marL="0" marR="0" lvl="0" indent="0" algn="ctr" defTabSz="914400" rtl="0" eaLnBrk="1" fontAlgn="auto" latinLnBrk="0" hangingPunct="1">
              <a:lnSpc>
                <a:spcPct val="12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595959"/>
                </a:solidFill>
                <a:effectLst/>
                <a:uLnTx/>
                <a:uFillTx/>
                <a:latin typeface="Century Gothic" panose="020B0502020202020204" pitchFamily="34" charset="0"/>
                <a:ea typeface="+mn-ea"/>
                <a:cs typeface="+mn-cs"/>
              </a:rPr>
              <a:t>CCSI</a:t>
            </a:r>
          </a:p>
          <a:p>
            <a:pPr marL="0" marR="0" lvl="0" indent="0" algn="ctr" defTabSz="914400" rtl="0" eaLnBrk="1" fontAlgn="auto" latinLnBrk="0" hangingPunct="1">
              <a:lnSpc>
                <a:spcPct val="12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595959"/>
                </a:solidFill>
                <a:effectLst/>
                <a:uLnTx/>
                <a:uFillTx/>
                <a:latin typeface="Century Gothic" panose="020B0502020202020204" pitchFamily="34" charset="0"/>
                <a:ea typeface="+mn-ea"/>
                <a:cs typeface="+mn-cs"/>
              </a:rPr>
              <a:t>Director</a:t>
            </a:r>
            <a:r>
              <a:rPr kumimoji="0" lang="en-US" sz="2800" b="1" i="0" u="none" strike="noStrike" kern="1200" cap="none" spc="0" normalizeH="0" baseline="0" noProof="0" dirty="0">
                <a:ln>
                  <a:noFill/>
                </a:ln>
                <a:solidFill>
                  <a:srgbClr val="595959"/>
                </a:solidFill>
                <a:effectLst/>
                <a:uLnTx/>
                <a:uFillTx/>
                <a:latin typeface="Century Gothic" panose="020B0502020202020204" pitchFamily="34" charset="0"/>
                <a:ea typeface="+mn-ea"/>
                <a:cs typeface="+mn-cs"/>
              </a:rPr>
              <a:t>, Human Resources</a:t>
            </a:r>
          </a:p>
          <a:p>
            <a:pPr marL="0" marR="0" lvl="0" indent="0" algn="ctr" defTabSz="914400" rtl="0" eaLnBrk="1" fontAlgn="auto" latinLnBrk="0" hangingPunct="1">
              <a:lnSpc>
                <a:spcPct val="12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595959"/>
                </a:solidFill>
                <a:effectLst/>
                <a:uLnTx/>
                <a:uFillTx/>
                <a:latin typeface="Century Gothic" panose="020B0502020202020204" pitchFamily="34" charset="0"/>
                <a:ea typeface="+mn-ea"/>
                <a:cs typeface="+mn-cs"/>
                <a:hlinkClick r:id="rId4"/>
              </a:rPr>
              <a:t>scollier-rankin@ccsi.org</a:t>
            </a:r>
            <a:endParaRPr kumimoji="0" lang="en-US" sz="2800" b="1" i="0" u="none" strike="noStrike" kern="1200" cap="none" spc="0" normalizeH="0" baseline="0" noProof="0" dirty="0">
              <a:ln>
                <a:noFill/>
              </a:ln>
              <a:solidFill>
                <a:srgbClr val="595959"/>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2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595959"/>
                </a:solidFill>
                <a:effectLst/>
                <a:uLnTx/>
                <a:uFillTx/>
                <a:latin typeface="Century Gothic" panose="020B0502020202020204" pitchFamily="34" charset="0"/>
                <a:ea typeface="+mn-ea"/>
                <a:cs typeface="+mn-cs"/>
              </a:rPr>
              <a:t>(585) 329-8362</a:t>
            </a:r>
          </a:p>
          <a:p>
            <a:pPr marL="0" marR="0" lvl="0" indent="0" algn="ctr" defTabSz="914400" rtl="0" eaLnBrk="1" fontAlgn="auto" latinLnBrk="0" hangingPunct="1">
              <a:lnSpc>
                <a:spcPct val="120000"/>
              </a:lnSpc>
              <a:spcBef>
                <a:spcPts val="1000"/>
              </a:spcBef>
              <a:spcAft>
                <a:spcPts val="0"/>
              </a:spcAft>
              <a:buClrTx/>
              <a:buSzTx/>
              <a:buFontTx/>
              <a:buNone/>
              <a:tabLst/>
              <a:defRPr/>
            </a:pPr>
            <a:endParaRPr kumimoji="0" lang="en-US" sz="2800" b="1" i="0" u="none" strike="noStrike" kern="1200" cap="none" spc="0" normalizeH="0" baseline="0" noProof="0" dirty="0">
              <a:ln>
                <a:noFill/>
              </a:ln>
              <a:solidFill>
                <a:srgbClr val="595959"/>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73298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34">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descr="Pencil">
            <a:extLst>
              <a:ext uri="{FF2B5EF4-FFF2-40B4-BE49-F238E27FC236}">
                <a16:creationId xmlns:a16="http://schemas.microsoft.com/office/drawing/2014/main" id="{260EC183-3BE1-6D0D-E202-AF64DD3647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53" name="Freeform: Shape 36">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9D6432-D79C-462C-A16E-6CBA1F4C9060}"/>
              </a:ext>
            </a:extLst>
          </p:cNvPr>
          <p:cNvSpPr>
            <a:spLocks noGrp="1"/>
          </p:cNvSpPr>
          <p:nvPr>
            <p:ph type="ctrTitle"/>
          </p:nvPr>
        </p:nvSpPr>
        <p:spPr>
          <a:xfrm>
            <a:off x="5622061" y="762538"/>
            <a:ext cx="5649349" cy="3199862"/>
          </a:xfrm>
        </p:spPr>
        <p:txBody>
          <a:bodyPr anchor="b">
            <a:normAutofit/>
          </a:bodyPr>
          <a:lstStyle/>
          <a:p>
            <a:pPr algn="l"/>
            <a:r>
              <a:rPr lang="en-US" sz="6600" dirty="0">
                <a:solidFill>
                  <a:srgbClr val="FFFFFF"/>
                </a:solidFill>
              </a:rPr>
              <a:t>Recruiting 2022</a:t>
            </a:r>
          </a:p>
        </p:txBody>
      </p:sp>
      <p:sp>
        <p:nvSpPr>
          <p:cNvPr id="3" name="Subtitle 2">
            <a:extLst>
              <a:ext uri="{FF2B5EF4-FFF2-40B4-BE49-F238E27FC236}">
                <a16:creationId xmlns:a16="http://schemas.microsoft.com/office/drawing/2014/main" id="{912DB56C-A8D9-48E0-B6EB-092ABF02614F}"/>
              </a:ext>
            </a:extLst>
          </p:cNvPr>
          <p:cNvSpPr>
            <a:spLocks noGrp="1"/>
          </p:cNvSpPr>
          <p:nvPr>
            <p:ph type="subTitle" idx="1"/>
          </p:nvPr>
        </p:nvSpPr>
        <p:spPr>
          <a:xfrm>
            <a:off x="5622061" y="4312561"/>
            <a:ext cx="5649349" cy="1687815"/>
          </a:xfrm>
        </p:spPr>
        <p:txBody>
          <a:bodyPr anchor="t">
            <a:normAutofit/>
          </a:bodyPr>
          <a:lstStyle/>
          <a:p>
            <a:pPr algn="l"/>
            <a:r>
              <a:rPr lang="en-US" dirty="0">
                <a:solidFill>
                  <a:srgbClr val="FFFFFF"/>
                </a:solidFill>
              </a:rPr>
              <a:t>Yes, It is harder than it seems</a:t>
            </a:r>
          </a:p>
        </p:txBody>
      </p:sp>
      <p:sp>
        <p:nvSpPr>
          <p:cNvPr id="54"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0A7DB85-C58C-AF45-97C9-6E6C9CAE2DAE}"/>
              </a:ext>
            </a:extLst>
          </p:cNvPr>
          <p:cNvSpPr txBox="1"/>
          <p:nvPr/>
        </p:nvSpPr>
        <p:spPr>
          <a:xfrm>
            <a:off x="8044069" y="267721"/>
            <a:ext cx="4147931" cy="369332"/>
          </a:xfrm>
          <a:prstGeom prst="rect">
            <a:avLst/>
          </a:prstGeom>
          <a:noFill/>
        </p:spPr>
        <p:txBody>
          <a:bodyPr wrap="square" rtlCol="0">
            <a:spAutoFit/>
          </a:bodyPr>
          <a:lstStyle/>
          <a:p>
            <a:r>
              <a:rPr lang="en-US" dirty="0">
                <a:solidFill>
                  <a:schemeClr val="bg1"/>
                </a:solidFill>
              </a:rPr>
              <a:t>Dorothy Johnson, MKS Instruments</a:t>
            </a:r>
          </a:p>
        </p:txBody>
      </p:sp>
    </p:spTree>
    <p:extLst>
      <p:ext uri="{BB962C8B-B14F-4D97-AF65-F5344CB8AC3E}">
        <p14:creationId xmlns:p14="http://schemas.microsoft.com/office/powerpoint/2010/main" val="3063297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4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2E9A00-F676-4069-AE11-D9C151C09B8C}"/>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b="1" kern="1200">
                <a:latin typeface="+mj-lt"/>
                <a:ea typeface="+mj-ea"/>
                <a:cs typeface="+mj-cs"/>
              </a:rPr>
              <a:t>Corporate Recruiting</a:t>
            </a:r>
            <a:endParaRPr lang="en-US" sz="5400" b="1" kern="1200" dirty="0">
              <a:latin typeface="+mj-lt"/>
              <a:ea typeface="+mj-ea"/>
              <a:cs typeface="+mj-cs"/>
            </a:endParaRPr>
          </a:p>
        </p:txBody>
      </p:sp>
      <p:sp>
        <p:nvSpPr>
          <p:cNvPr id="53"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ontent Placeholder 32">
            <a:extLst>
              <a:ext uri="{FF2B5EF4-FFF2-40B4-BE49-F238E27FC236}">
                <a16:creationId xmlns:a16="http://schemas.microsoft.com/office/drawing/2014/main" id="{C35BF215-BC22-E1C6-6253-C69A4C5CF726}"/>
              </a:ext>
            </a:extLst>
          </p:cNvPr>
          <p:cNvSpPr>
            <a:spLocks noGrp="1"/>
          </p:cNvSpPr>
          <p:nvPr>
            <p:ph idx="1"/>
          </p:nvPr>
        </p:nvSpPr>
        <p:spPr>
          <a:xfrm>
            <a:off x="630936" y="2807208"/>
            <a:ext cx="3429000" cy="3410712"/>
          </a:xfrm>
        </p:spPr>
        <p:txBody>
          <a:bodyPr anchor="t">
            <a:normAutofit/>
          </a:bodyPr>
          <a:lstStyle/>
          <a:p>
            <a:r>
              <a:rPr lang="en-US" sz="1500" dirty="0"/>
              <a:t>About Me:  Dorothy Johnson</a:t>
            </a:r>
          </a:p>
          <a:p>
            <a:r>
              <a:rPr lang="en-US" sz="1500" dirty="0"/>
              <a:t>15+ years in recruiting. Companies like: Xerox, Carestream Health, Rochester Regional Health, Ultra Electronics and now MKS Instruments. </a:t>
            </a:r>
          </a:p>
          <a:p>
            <a:r>
              <a:rPr lang="en-US" sz="1500" dirty="0"/>
              <a:t>Recruiting philosophy:</a:t>
            </a:r>
          </a:p>
          <a:p>
            <a:pPr lvl="1"/>
            <a:r>
              <a:rPr lang="en-US" sz="1500" dirty="0"/>
              <a:t>People matter! </a:t>
            </a:r>
          </a:p>
          <a:p>
            <a:pPr lvl="1"/>
            <a:r>
              <a:rPr lang="en-US" sz="1500" dirty="0"/>
              <a:t>Candidate experience counts.</a:t>
            </a:r>
          </a:p>
          <a:p>
            <a:pPr lvl="1"/>
            <a:r>
              <a:rPr lang="en-US" sz="1500" dirty="0"/>
              <a:t>There are no magic bullets.</a:t>
            </a:r>
          </a:p>
          <a:p>
            <a:pPr lvl="1"/>
            <a:r>
              <a:rPr lang="en-US" sz="1500" dirty="0"/>
              <a:t>When we hire correctly, we increase employee retention and employee satisfaction.</a:t>
            </a:r>
          </a:p>
          <a:p>
            <a:pPr marL="457200" lvl="1" indent="0">
              <a:buNone/>
            </a:pPr>
            <a:endParaRPr lang="en-US" sz="1500" dirty="0"/>
          </a:p>
        </p:txBody>
      </p:sp>
      <p:pic>
        <p:nvPicPr>
          <p:cNvPr id="4" name="Picture 3">
            <a:extLst>
              <a:ext uri="{FF2B5EF4-FFF2-40B4-BE49-F238E27FC236}">
                <a16:creationId xmlns:a16="http://schemas.microsoft.com/office/drawing/2014/main" id="{919EB7C1-A087-48AC-B1CC-29E7217991E9}"/>
              </a:ext>
            </a:extLst>
          </p:cNvPr>
          <p:cNvPicPr>
            <a:picLocks noChangeAspect="1"/>
          </p:cNvPicPr>
          <p:nvPr/>
        </p:nvPicPr>
        <p:blipFill>
          <a:blip r:embed="rId2"/>
          <a:stretch>
            <a:fillRect/>
          </a:stretch>
        </p:blipFill>
        <p:spPr>
          <a:xfrm>
            <a:off x="4654296" y="1168032"/>
            <a:ext cx="6903720" cy="4521936"/>
          </a:xfrm>
          <a:prstGeom prst="rect">
            <a:avLst/>
          </a:prstGeom>
        </p:spPr>
      </p:pic>
    </p:spTree>
    <p:extLst>
      <p:ext uri="{BB962C8B-B14F-4D97-AF65-F5344CB8AC3E}">
        <p14:creationId xmlns:p14="http://schemas.microsoft.com/office/powerpoint/2010/main" val="34803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A0CF46-035E-4799-A4F9-C211B4F04CCF}"/>
              </a:ext>
            </a:extLst>
          </p:cNvPr>
          <p:cNvSpPr>
            <a:spLocks noGrp="1"/>
          </p:cNvSpPr>
          <p:nvPr>
            <p:ph type="title"/>
          </p:nvPr>
        </p:nvSpPr>
        <p:spPr>
          <a:xfrm>
            <a:off x="612648" y="365125"/>
            <a:ext cx="6986015" cy="1776484"/>
          </a:xfrm>
        </p:spPr>
        <p:txBody>
          <a:bodyPr vert="horz" lIns="91440" tIns="45720" rIns="91440" bIns="45720" rtlCol="0" anchor="b">
            <a:normAutofit/>
          </a:bodyPr>
          <a:lstStyle/>
          <a:p>
            <a:r>
              <a:rPr lang="en-US" sz="5400" dirty="0"/>
              <a:t>MKS Instruments</a:t>
            </a:r>
          </a:p>
        </p:txBody>
      </p:sp>
      <p:pic>
        <p:nvPicPr>
          <p:cNvPr id="7" name="Picture 6">
            <a:extLst>
              <a:ext uri="{FF2B5EF4-FFF2-40B4-BE49-F238E27FC236}">
                <a16:creationId xmlns:a16="http://schemas.microsoft.com/office/drawing/2014/main" id="{3048895A-6BD2-4CFC-A981-A85F69313BAA}"/>
              </a:ext>
            </a:extLst>
          </p:cNvPr>
          <p:cNvPicPr>
            <a:picLocks noChangeAspect="1"/>
          </p:cNvPicPr>
          <p:nvPr/>
        </p:nvPicPr>
        <p:blipFill>
          <a:blip r:embed="rId2"/>
          <a:stretch>
            <a:fillRect/>
          </a:stretch>
        </p:blipFill>
        <p:spPr>
          <a:xfrm>
            <a:off x="8379409" y="307510"/>
            <a:ext cx="3532036" cy="1799182"/>
          </a:xfrm>
          <a:prstGeom prst="rect">
            <a:avLst/>
          </a:prstGeom>
        </p:spPr>
      </p:pic>
      <p:sp>
        <p:nvSpPr>
          <p:cNvPr id="67"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37AA88A-1ED1-44FB-9367-69161400512E}"/>
              </a:ext>
            </a:extLst>
          </p:cNvPr>
          <p:cNvSpPr>
            <a:spLocks noGrp="1"/>
          </p:cNvSpPr>
          <p:nvPr>
            <p:ph sz="half" idx="1"/>
          </p:nvPr>
        </p:nvSpPr>
        <p:spPr>
          <a:xfrm>
            <a:off x="612648" y="2504819"/>
            <a:ext cx="6986016" cy="3672144"/>
          </a:xfrm>
        </p:spPr>
        <p:txBody>
          <a:bodyPr vert="horz" lIns="91440" tIns="45720" rIns="91440" bIns="45720" rtlCol="0">
            <a:normAutofit/>
          </a:bodyPr>
          <a:lstStyle/>
          <a:p>
            <a:r>
              <a:rPr lang="en-US" sz="1200" dirty="0"/>
              <a:t>MKS Instruments, Inc (NYSE: MKSI) has been pushing the boundaries of possibilities for over 60 years. Cutting edge science and engineering are starting points for us. Equally important is how we win as a team.   Two companies, with 3 locations in Rochester, NY.</a:t>
            </a:r>
          </a:p>
          <a:p>
            <a:r>
              <a:rPr lang="en-US" sz="1200" dirty="0"/>
              <a:t>MKS Power Solutions which holds the #1 position for RF Power in our markets (due to our amazing engineers and support teams).</a:t>
            </a:r>
          </a:p>
          <a:p>
            <a:pPr lvl="1"/>
            <a:r>
              <a:rPr lang="en-US" sz="1200" dirty="0"/>
              <a:t>Our team of 180+ people produces RF power delivery systems, RF matching networks, and metrology products.</a:t>
            </a:r>
          </a:p>
          <a:p>
            <a:pPr lvl="1"/>
            <a:r>
              <a:rPr lang="en-US" sz="1200" dirty="0"/>
              <a:t>Markets: laboratory, semiconductor, deposition, and flat panel industries. </a:t>
            </a:r>
          </a:p>
          <a:p>
            <a:pPr lvl="1"/>
            <a:r>
              <a:rPr lang="en-US" sz="1200" dirty="0"/>
              <a:t>Products: provide energy to various thin film etching, stripping, and deposition processes for the latest generation of integrated circuits. </a:t>
            </a:r>
          </a:p>
          <a:p>
            <a:pPr marL="228600" lvl="1">
              <a:spcBef>
                <a:spcPts val="1000"/>
              </a:spcBef>
            </a:pPr>
            <a:r>
              <a:rPr lang="en-US" sz="1200" dirty="0"/>
              <a:t>Newport Richardson Gratings has 2 locations, 70+ people and is world leader in the design and manufacture of diffraction gratings for spectroscopic, telecom and laser applications, as well as research and education.  </a:t>
            </a:r>
          </a:p>
          <a:p>
            <a:r>
              <a:rPr lang="en-US" sz="1200" dirty="0"/>
              <a:t>By company estimate, MKS equipment has touched every semiconductor chip produced today. Virtually every smart phone, laptop, tablet pc, and server computer (anything with memory).   www.mksinst.com/careers</a:t>
            </a:r>
          </a:p>
          <a:p>
            <a:endParaRPr lang="en-US" sz="1200" dirty="0"/>
          </a:p>
        </p:txBody>
      </p:sp>
      <p:pic>
        <p:nvPicPr>
          <p:cNvPr id="4" name="Picture 3">
            <a:extLst>
              <a:ext uri="{FF2B5EF4-FFF2-40B4-BE49-F238E27FC236}">
                <a16:creationId xmlns:a16="http://schemas.microsoft.com/office/drawing/2014/main" id="{0FAF7165-DAD9-43E8-85E4-39C7C93BC5D7}"/>
              </a:ext>
            </a:extLst>
          </p:cNvPr>
          <p:cNvPicPr>
            <a:picLocks noChangeAspect="1"/>
          </p:cNvPicPr>
          <p:nvPr/>
        </p:nvPicPr>
        <p:blipFill>
          <a:blip r:embed="rId3"/>
          <a:stretch>
            <a:fillRect/>
          </a:stretch>
        </p:blipFill>
        <p:spPr>
          <a:xfrm>
            <a:off x="8388138" y="2310086"/>
            <a:ext cx="3516304" cy="1890220"/>
          </a:xfrm>
          <a:prstGeom prst="rect">
            <a:avLst/>
          </a:prstGeom>
        </p:spPr>
      </p:pic>
      <p:pic>
        <p:nvPicPr>
          <p:cNvPr id="6" name="Content Placeholder 5">
            <a:extLst>
              <a:ext uri="{FF2B5EF4-FFF2-40B4-BE49-F238E27FC236}">
                <a16:creationId xmlns:a16="http://schemas.microsoft.com/office/drawing/2014/main" id="{86203524-ECB5-49AF-BF7F-AAA1DFB5F0D8}"/>
              </a:ext>
            </a:extLst>
          </p:cNvPr>
          <p:cNvPicPr>
            <a:picLocks noGrp="1" noChangeAspect="1"/>
          </p:cNvPicPr>
          <p:nvPr>
            <p:ph sz="half" idx="2"/>
          </p:nvPr>
        </p:nvPicPr>
        <p:blipFill>
          <a:blip r:embed="rId4"/>
          <a:stretch>
            <a:fillRect/>
          </a:stretch>
        </p:blipFill>
        <p:spPr>
          <a:xfrm>
            <a:off x="8381136" y="4399700"/>
            <a:ext cx="3530309" cy="1807181"/>
          </a:xfrm>
          <a:prstGeom prst="rect">
            <a:avLst/>
          </a:prstGeom>
        </p:spPr>
      </p:pic>
    </p:spTree>
    <p:extLst>
      <p:ext uri="{BB962C8B-B14F-4D97-AF65-F5344CB8AC3E}">
        <p14:creationId xmlns:p14="http://schemas.microsoft.com/office/powerpoint/2010/main" val="1191701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5">
            <a:extLst>
              <a:ext uri="{FF2B5EF4-FFF2-40B4-BE49-F238E27FC236}">
                <a16:creationId xmlns:a16="http://schemas.microsoft.com/office/drawing/2014/main" id="{1EBE7827-7564-34AF-9A9B-68285DFDDF6F}"/>
              </a:ext>
            </a:extLst>
          </p:cNvPr>
          <p:cNvPicPr>
            <a:picLocks noChangeAspect="1"/>
          </p:cNvPicPr>
          <p:nvPr/>
        </p:nvPicPr>
        <p:blipFill rotWithShape="1">
          <a:blip r:embed="rId2">
            <a:duotone>
              <a:prstClr val="black"/>
              <a:schemeClr val="tx2">
                <a:tint val="45000"/>
                <a:satMod val="400000"/>
              </a:schemeClr>
            </a:duotone>
          </a:blip>
          <a:srcRect t="4986" b="10744"/>
          <a:stretch/>
        </p:blipFill>
        <p:spPr>
          <a:xfrm>
            <a:off x="20" y="10"/>
            <a:ext cx="12191980" cy="6857990"/>
          </a:xfrm>
          <a:prstGeom prst="rect">
            <a:avLst/>
          </a:prstGeom>
        </p:spPr>
      </p:pic>
      <p:sp>
        <p:nvSpPr>
          <p:cNvPr id="32" name="Rectangle 31">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3E3DE040-223F-42C0-A057-32D9327F9774}"/>
              </a:ext>
            </a:extLst>
          </p:cNvPr>
          <p:cNvSpPr>
            <a:spLocks noGrp="1"/>
          </p:cNvSpPr>
          <p:nvPr>
            <p:ph type="title"/>
          </p:nvPr>
        </p:nvSpPr>
        <p:spPr>
          <a:xfrm>
            <a:off x="4050889" y="365758"/>
            <a:ext cx="6784259" cy="1828800"/>
          </a:xfrm>
        </p:spPr>
        <p:txBody>
          <a:bodyPr>
            <a:normAutofit/>
          </a:bodyPr>
          <a:lstStyle/>
          <a:p>
            <a:r>
              <a:rPr lang="en-US" sz="4800" dirty="0">
                <a:solidFill>
                  <a:schemeClr val="tx1">
                    <a:lumMod val="85000"/>
                    <a:lumOff val="15000"/>
                  </a:schemeClr>
                </a:solidFill>
              </a:rPr>
              <a:t>Trends in Hiring 2022</a:t>
            </a:r>
          </a:p>
        </p:txBody>
      </p:sp>
      <p:sp>
        <p:nvSpPr>
          <p:cNvPr id="34" name="Rectangle 33">
            <a:extLst>
              <a:ext uri="{FF2B5EF4-FFF2-40B4-BE49-F238E27FC236}">
                <a16:creationId xmlns:a16="http://schemas.microsoft.com/office/drawing/2014/main" id="{41202E79-1236-4DF8-9921-F47A0B079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2" name="Content Placeholder 2">
            <a:extLst>
              <a:ext uri="{FF2B5EF4-FFF2-40B4-BE49-F238E27FC236}">
                <a16:creationId xmlns:a16="http://schemas.microsoft.com/office/drawing/2014/main" id="{E20F0B17-2449-4063-E538-580075B5291E}"/>
              </a:ext>
            </a:extLst>
          </p:cNvPr>
          <p:cNvGraphicFramePr>
            <a:graphicFrameLocks noGrp="1"/>
          </p:cNvGraphicFramePr>
          <p:nvPr>
            <p:ph idx="1"/>
          </p:nvPr>
        </p:nvGraphicFramePr>
        <p:xfrm>
          <a:off x="4050889" y="2324100"/>
          <a:ext cx="6784259" cy="3875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7074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A507F5-0B40-4D36-A53F-53906CFB0528}"/>
              </a:ext>
            </a:extLst>
          </p:cNvPr>
          <p:cNvSpPr>
            <a:spLocks noGrp="1"/>
          </p:cNvSpPr>
          <p:nvPr>
            <p:ph type="title"/>
          </p:nvPr>
        </p:nvSpPr>
        <p:spPr>
          <a:xfrm>
            <a:off x="638882" y="639193"/>
            <a:ext cx="3571810" cy="3573516"/>
          </a:xfrm>
        </p:spPr>
        <p:txBody>
          <a:bodyPr vert="horz" lIns="91440" tIns="45720" rIns="91440" bIns="45720" rtlCol="0" anchor="b">
            <a:normAutofit/>
          </a:bodyPr>
          <a:lstStyle/>
          <a:p>
            <a:pPr algn="r"/>
            <a:r>
              <a:rPr lang="en-US" sz="4000" b="1" kern="1200" dirty="0">
                <a:solidFill>
                  <a:schemeClr val="tx1"/>
                </a:solidFill>
                <a:latin typeface="+mj-lt"/>
                <a:ea typeface="+mj-ea"/>
                <a:cs typeface="+mj-cs"/>
              </a:rPr>
              <a:t> Why Care?</a:t>
            </a:r>
            <a:br>
              <a:rPr lang="en-US" sz="4000" b="1" kern="1200" dirty="0">
                <a:solidFill>
                  <a:schemeClr val="tx1"/>
                </a:solidFill>
                <a:latin typeface="+mj-lt"/>
                <a:ea typeface="+mj-ea"/>
                <a:cs typeface="+mj-cs"/>
              </a:rPr>
            </a:br>
            <a:br>
              <a:rPr lang="en-US" sz="4000" b="1" kern="1200" dirty="0">
                <a:solidFill>
                  <a:schemeClr val="tx1"/>
                </a:solidFill>
                <a:latin typeface="+mj-lt"/>
                <a:ea typeface="+mj-ea"/>
                <a:cs typeface="+mj-cs"/>
              </a:rPr>
            </a:br>
            <a:r>
              <a:rPr lang="en-US" sz="4600" b="1" kern="1200" dirty="0">
                <a:solidFill>
                  <a:schemeClr val="tx1"/>
                </a:solidFill>
                <a:latin typeface="+mj-lt"/>
                <a:ea typeface="+mj-ea"/>
                <a:cs typeface="+mj-cs"/>
              </a:rPr>
              <a:t>…heard of this? </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88CF0E56-CB0C-4A96-BE48-2862052B78B8}"/>
              </a:ext>
            </a:extLst>
          </p:cNvPr>
          <p:cNvPicPr>
            <a:picLocks noGrp="1" noChangeAspect="1"/>
          </p:cNvPicPr>
          <p:nvPr>
            <p:ph idx="1"/>
          </p:nvPr>
        </p:nvPicPr>
        <p:blipFill>
          <a:blip r:embed="rId2"/>
          <a:stretch>
            <a:fillRect/>
          </a:stretch>
        </p:blipFill>
        <p:spPr>
          <a:xfrm>
            <a:off x="4654296" y="818022"/>
            <a:ext cx="7214616" cy="5194523"/>
          </a:xfrm>
          <a:prstGeom prst="rect">
            <a:avLst/>
          </a:prstGeom>
        </p:spPr>
      </p:pic>
    </p:spTree>
    <p:extLst>
      <p:ext uri="{BB962C8B-B14F-4D97-AF65-F5344CB8AC3E}">
        <p14:creationId xmlns:p14="http://schemas.microsoft.com/office/powerpoint/2010/main" val="3801775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21DCBD-B357-4450-8E40-BA087490A929}"/>
              </a:ext>
            </a:extLst>
          </p:cNvPr>
          <p:cNvSpPr>
            <a:spLocks noGrp="1"/>
          </p:cNvSpPr>
          <p:nvPr>
            <p:ph type="title"/>
          </p:nvPr>
        </p:nvSpPr>
        <p:spPr>
          <a:xfrm>
            <a:off x="706621" y="1153571"/>
            <a:ext cx="3200400" cy="4461163"/>
          </a:xfrm>
        </p:spPr>
        <p:txBody>
          <a:bodyPr>
            <a:normAutofit/>
          </a:bodyPr>
          <a:lstStyle/>
          <a:p>
            <a:r>
              <a:rPr lang="en-US" dirty="0">
                <a:solidFill>
                  <a:srgbClr val="FFFFFF"/>
                </a:solidFill>
              </a:rPr>
              <a:t>Trend: </a:t>
            </a:r>
            <a:br>
              <a:rPr lang="en-US" dirty="0">
                <a:solidFill>
                  <a:srgbClr val="FFFFFF"/>
                </a:solidFill>
              </a:rPr>
            </a:br>
            <a:r>
              <a:rPr lang="en-US" dirty="0">
                <a:solidFill>
                  <a:srgbClr val="FFFFFF"/>
                </a:solidFill>
              </a:rPr>
              <a:t>The Candidate </a:t>
            </a:r>
            <a:br>
              <a:rPr lang="en-US" dirty="0">
                <a:solidFill>
                  <a:srgbClr val="FFFFFF"/>
                </a:solidFill>
              </a:rPr>
            </a:br>
            <a:r>
              <a:rPr lang="en-US" dirty="0">
                <a:solidFill>
                  <a:srgbClr val="FFFFFF"/>
                </a:solidFill>
              </a:rPr>
              <a:t>is in </a:t>
            </a:r>
            <a:br>
              <a:rPr lang="en-US" dirty="0">
                <a:solidFill>
                  <a:srgbClr val="FFFFFF"/>
                </a:solidFill>
              </a:rPr>
            </a:br>
            <a:r>
              <a:rPr lang="en-US" dirty="0">
                <a:solidFill>
                  <a:srgbClr val="FFFFFF"/>
                </a:solidFill>
              </a:rPr>
              <a:t>Control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1FC2242-53C5-4815-A1A1-48637071C752}"/>
              </a:ext>
            </a:extLst>
          </p:cNvPr>
          <p:cNvSpPr>
            <a:spLocks noGrp="1"/>
          </p:cNvSpPr>
          <p:nvPr>
            <p:ph idx="1"/>
          </p:nvPr>
        </p:nvSpPr>
        <p:spPr>
          <a:xfrm>
            <a:off x="4447308" y="591344"/>
            <a:ext cx="6906491" cy="5585619"/>
          </a:xfrm>
        </p:spPr>
        <p:txBody>
          <a:bodyPr anchor="ctr">
            <a:normAutofit/>
          </a:bodyPr>
          <a:lstStyle/>
          <a:p>
            <a:pPr marL="0" indent="0">
              <a:buNone/>
            </a:pPr>
            <a:r>
              <a:rPr lang="en-US" sz="1400" dirty="0"/>
              <a:t>The pandemic made us all re-evaluate our goals and work life balance. </a:t>
            </a:r>
          </a:p>
          <a:p>
            <a:pPr lvl="1"/>
            <a:r>
              <a:rPr lang="en-US" sz="1400" dirty="0"/>
              <a:t>We are questioning when, where, how, and for whom we want to work. </a:t>
            </a:r>
          </a:p>
          <a:p>
            <a:r>
              <a:rPr lang="en-US" sz="1400" dirty="0"/>
              <a:t>Candidates want to know that they are being compensated well, with strong benefits, and growth opportunities. </a:t>
            </a:r>
          </a:p>
          <a:p>
            <a:r>
              <a:rPr lang="en-US" sz="1400" dirty="0"/>
              <a:t>They want trust right away; asking for flexibility, transparency, hybrid/remote opportunities. In demand candidates can go any where and they will. </a:t>
            </a:r>
          </a:p>
          <a:p>
            <a:pPr lvl="0"/>
            <a:r>
              <a:rPr lang="en-US" sz="1400" dirty="0"/>
              <a:t>Don’ts: </a:t>
            </a:r>
          </a:p>
          <a:p>
            <a:pPr lvl="1"/>
            <a:r>
              <a:rPr lang="en-US" sz="1400" dirty="0"/>
              <a:t>complicated applications</a:t>
            </a:r>
          </a:p>
          <a:p>
            <a:pPr lvl="1"/>
            <a:r>
              <a:rPr lang="en-US" sz="1400" dirty="0"/>
              <a:t>job descriptions with 15 required skills</a:t>
            </a:r>
          </a:p>
          <a:p>
            <a:pPr lvl="1"/>
            <a:r>
              <a:rPr lang="en-US" sz="1400" dirty="0"/>
              <a:t>complicated tests</a:t>
            </a:r>
          </a:p>
          <a:p>
            <a:pPr lvl="1"/>
            <a:r>
              <a:rPr lang="en-US" sz="1400" dirty="0"/>
              <a:t>long interview processes</a:t>
            </a:r>
          </a:p>
          <a:p>
            <a:pPr lvl="1"/>
            <a:r>
              <a:rPr lang="en-US" sz="1400" dirty="0"/>
              <a:t>jobs which can be remote but are on site</a:t>
            </a:r>
          </a:p>
          <a:p>
            <a:r>
              <a:rPr lang="en-US" sz="1400" dirty="0"/>
              <a:t>Do:</a:t>
            </a:r>
          </a:p>
          <a:p>
            <a:pPr lvl="1"/>
            <a:r>
              <a:rPr lang="en-US" sz="1400" dirty="0"/>
              <a:t>Be authentic.</a:t>
            </a:r>
          </a:p>
          <a:p>
            <a:pPr lvl="1"/>
            <a:r>
              <a:rPr lang="en-US" sz="1400" dirty="0"/>
              <a:t>Make sure that the candidate understands: “What’s in it for me?” (WIIFM)</a:t>
            </a:r>
          </a:p>
          <a:p>
            <a:pPr lvl="2"/>
            <a:r>
              <a:rPr lang="en-US" sz="1400" dirty="0"/>
              <a:t>What will they learn?</a:t>
            </a:r>
          </a:p>
          <a:p>
            <a:pPr lvl="2"/>
            <a:r>
              <a:rPr lang="en-US" sz="1400" dirty="0"/>
              <a:t>What is the career path?</a:t>
            </a:r>
          </a:p>
          <a:p>
            <a:pPr lvl="2"/>
            <a:r>
              <a:rPr lang="en-US" sz="1400" dirty="0"/>
              <a:t>Are the compensation/benefits clearly outlined?</a:t>
            </a:r>
          </a:p>
          <a:p>
            <a:pPr lvl="2"/>
            <a:r>
              <a:rPr lang="en-US" sz="1400" dirty="0"/>
              <a:t>What will they contribute/how will they add value?</a:t>
            </a:r>
          </a:p>
          <a:p>
            <a:pPr marL="914400" lvl="2" indent="0">
              <a:buNone/>
            </a:pPr>
            <a:endParaRPr lang="en-US" sz="1400" dirty="0"/>
          </a:p>
        </p:txBody>
      </p:sp>
    </p:spTree>
    <p:extLst>
      <p:ext uri="{BB962C8B-B14F-4D97-AF65-F5344CB8AC3E}">
        <p14:creationId xmlns:p14="http://schemas.microsoft.com/office/powerpoint/2010/main" val="1562707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94B447-7B2F-B0D5-E5F8-AAE065CC87C4}"/>
              </a:ext>
            </a:extLst>
          </p:cNvPr>
          <p:cNvPicPr>
            <a:picLocks noChangeAspect="1"/>
          </p:cNvPicPr>
          <p:nvPr/>
        </p:nvPicPr>
        <p:blipFill rotWithShape="1">
          <a:blip r:embed="rId2">
            <a:duotone>
              <a:prstClr val="black"/>
              <a:schemeClr val="tx2">
                <a:tint val="45000"/>
                <a:satMod val="400000"/>
              </a:schemeClr>
            </a:duotone>
          </a:blip>
          <a:srcRect b="15730"/>
          <a:stretch/>
        </p:blipFill>
        <p:spPr>
          <a:xfrm>
            <a:off x="20" y="10"/>
            <a:ext cx="12191980" cy="6857990"/>
          </a:xfrm>
          <a:prstGeom prst="rect">
            <a:avLst/>
          </a:prstGeom>
        </p:spPr>
      </p:pic>
      <p:sp>
        <p:nvSpPr>
          <p:cNvPr id="15" name="Rectangle 10">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3" name="Title 2">
            <a:extLst>
              <a:ext uri="{FF2B5EF4-FFF2-40B4-BE49-F238E27FC236}">
                <a16:creationId xmlns:a16="http://schemas.microsoft.com/office/drawing/2014/main" id="{B34D8D7D-DC04-48BA-AB09-F51243A497AE}"/>
              </a:ext>
            </a:extLst>
          </p:cNvPr>
          <p:cNvSpPr>
            <a:spLocks noGrp="1"/>
          </p:cNvSpPr>
          <p:nvPr>
            <p:ph type="title"/>
          </p:nvPr>
        </p:nvSpPr>
        <p:spPr>
          <a:xfrm>
            <a:off x="4050889" y="365758"/>
            <a:ext cx="6784259" cy="1832158"/>
          </a:xfrm>
        </p:spPr>
        <p:txBody>
          <a:bodyPr>
            <a:normAutofit fontScale="90000"/>
          </a:bodyPr>
          <a:lstStyle/>
          <a:p>
            <a:pPr algn="ctr"/>
            <a:br>
              <a:rPr lang="en-US" sz="3600" dirty="0">
                <a:solidFill>
                  <a:schemeClr val="tx1">
                    <a:lumMod val="85000"/>
                    <a:lumOff val="15000"/>
                  </a:schemeClr>
                </a:solidFill>
              </a:rPr>
            </a:br>
            <a:br>
              <a:rPr lang="en-US" sz="3600" dirty="0">
                <a:solidFill>
                  <a:schemeClr val="tx1">
                    <a:lumMod val="85000"/>
                    <a:lumOff val="15000"/>
                  </a:schemeClr>
                </a:solidFill>
              </a:rPr>
            </a:br>
            <a:br>
              <a:rPr lang="en-US" sz="3600" dirty="0">
                <a:solidFill>
                  <a:schemeClr val="tx1">
                    <a:lumMod val="85000"/>
                    <a:lumOff val="15000"/>
                  </a:schemeClr>
                </a:solidFill>
              </a:rPr>
            </a:br>
            <a:r>
              <a:rPr lang="en-US" sz="3600" dirty="0">
                <a:solidFill>
                  <a:schemeClr val="tx1">
                    <a:lumMod val="85000"/>
                    <a:lumOff val="15000"/>
                  </a:schemeClr>
                </a:solidFill>
              </a:rPr>
              <a:t>Trend: Diversity, Equity and Inclusion</a:t>
            </a:r>
            <a:br>
              <a:rPr lang="en-US" sz="3600" dirty="0">
                <a:solidFill>
                  <a:schemeClr val="tx1">
                    <a:lumMod val="85000"/>
                    <a:lumOff val="15000"/>
                  </a:schemeClr>
                </a:solidFill>
              </a:rPr>
            </a:br>
            <a:r>
              <a:rPr lang="en-US" sz="1800" dirty="0">
                <a:solidFill>
                  <a:schemeClr val="tx1">
                    <a:lumMod val="85000"/>
                    <a:lumOff val="15000"/>
                  </a:schemeClr>
                </a:solidFill>
              </a:rPr>
              <a:t>Bringing your whole self to work</a:t>
            </a:r>
            <a:br>
              <a:rPr lang="en-US" sz="1800" dirty="0">
                <a:solidFill>
                  <a:schemeClr val="tx1">
                    <a:lumMod val="85000"/>
                    <a:lumOff val="15000"/>
                  </a:schemeClr>
                </a:solidFill>
              </a:rPr>
            </a:br>
            <a:r>
              <a:rPr lang="en-US" sz="1800" dirty="0"/>
              <a:t>Diversity of cultures, backgrounds, experience, skills = success</a:t>
            </a:r>
            <a:br>
              <a:rPr lang="en-US" sz="1800" dirty="0"/>
            </a:br>
            <a:r>
              <a:rPr lang="en-US" sz="1800" dirty="0"/>
              <a:t>Interviewing for culture add, not culture fit.</a:t>
            </a:r>
            <a:br>
              <a:rPr lang="en-US" sz="1800" dirty="0"/>
            </a:br>
            <a:r>
              <a:rPr lang="en-US" sz="1800" dirty="0"/>
              <a:t>Employees want to work for companies whose cultures align with their values. </a:t>
            </a:r>
            <a:br>
              <a:rPr lang="en-US" sz="1800" dirty="0"/>
            </a:br>
            <a:br>
              <a:rPr lang="en-US" sz="4800" dirty="0"/>
            </a:br>
            <a:endParaRPr lang="en-US" sz="4800" dirty="0">
              <a:solidFill>
                <a:schemeClr val="tx1">
                  <a:lumMod val="85000"/>
                  <a:lumOff val="15000"/>
                </a:schemeClr>
              </a:solidFill>
            </a:endParaRPr>
          </a:p>
        </p:txBody>
      </p:sp>
      <p:sp>
        <p:nvSpPr>
          <p:cNvPr id="16" name="Rectangle 12">
            <a:extLst>
              <a:ext uri="{FF2B5EF4-FFF2-40B4-BE49-F238E27FC236}">
                <a16:creationId xmlns:a16="http://schemas.microsoft.com/office/drawing/2014/main" id="{41202E79-1236-4DF8-9921-F47A0B079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3">
            <a:extLst>
              <a:ext uri="{FF2B5EF4-FFF2-40B4-BE49-F238E27FC236}">
                <a16:creationId xmlns:a16="http://schemas.microsoft.com/office/drawing/2014/main" id="{58DF044C-E920-7634-0C48-B45C3D592730}"/>
              </a:ext>
            </a:extLst>
          </p:cNvPr>
          <p:cNvGraphicFramePr>
            <a:graphicFrameLocks noGrp="1"/>
          </p:cNvGraphicFramePr>
          <p:nvPr>
            <p:ph idx="1"/>
          </p:nvPr>
        </p:nvGraphicFramePr>
        <p:xfrm>
          <a:off x="4050889" y="2324100"/>
          <a:ext cx="6784259" cy="3875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5589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EFF3DE-4D94-447F-8236-EA5EB5101F91}"/>
              </a:ext>
            </a:extLst>
          </p:cNvPr>
          <p:cNvSpPr>
            <a:spLocks noGrp="1"/>
          </p:cNvSpPr>
          <p:nvPr>
            <p:ph type="title"/>
          </p:nvPr>
        </p:nvSpPr>
        <p:spPr>
          <a:xfrm>
            <a:off x="838200" y="365125"/>
            <a:ext cx="10515600" cy="1325563"/>
          </a:xfrm>
        </p:spPr>
        <p:txBody>
          <a:bodyPr>
            <a:normAutofit/>
          </a:bodyPr>
          <a:lstStyle/>
          <a:p>
            <a:r>
              <a:rPr lang="en-US" sz="4200" dirty="0"/>
              <a:t>Trend: Employer Branding – How to get attention in today’s market.</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Content Placeholder 2">
            <a:extLst>
              <a:ext uri="{FF2B5EF4-FFF2-40B4-BE49-F238E27FC236}">
                <a16:creationId xmlns:a16="http://schemas.microsoft.com/office/drawing/2014/main" id="{F669DE6A-FF22-473F-A06A-6C7EF94CFE59}"/>
              </a:ext>
            </a:extLst>
          </p:cNvPr>
          <p:cNvSpPr>
            <a:spLocks noGrp="1"/>
          </p:cNvSpPr>
          <p:nvPr>
            <p:ph idx="1"/>
          </p:nvPr>
        </p:nvSpPr>
        <p:spPr>
          <a:xfrm>
            <a:off x="838200" y="1929384"/>
            <a:ext cx="10515600" cy="4251960"/>
          </a:xfrm>
        </p:spPr>
        <p:txBody>
          <a:bodyPr>
            <a:normAutofit fontScale="92500"/>
          </a:bodyPr>
          <a:lstStyle/>
          <a:p>
            <a:pPr marL="0" indent="0">
              <a:buNone/>
            </a:pPr>
            <a:r>
              <a:rPr lang="en-US" dirty="0"/>
              <a:t>Employer Branding is the intersection of company brand and company culture.</a:t>
            </a:r>
          </a:p>
          <a:p>
            <a:r>
              <a:rPr lang="en-US" sz="2200" dirty="0"/>
              <a:t>Long Term investment to educate the market: Do people know who your company is, and the amazing things that you are doing? Show them, tell them. Find creative ways. </a:t>
            </a:r>
          </a:p>
          <a:p>
            <a:pPr lvl="1">
              <a:buFont typeface="Courier New" panose="02070309020205020404" pitchFamily="49" charset="0"/>
              <a:buChar char="o"/>
            </a:pPr>
            <a:r>
              <a:rPr lang="en-US" sz="2200" dirty="0"/>
              <a:t>Ex. We wrote an article about Power Solutions for the Rochester Engineering Society Magazine. </a:t>
            </a:r>
          </a:p>
          <a:p>
            <a:pPr lvl="1">
              <a:buFont typeface="Courier New" panose="02070309020205020404" pitchFamily="49" charset="0"/>
              <a:buChar char="o"/>
            </a:pPr>
            <a:r>
              <a:rPr lang="en-US" sz="2000" dirty="0"/>
              <a:t>Be visible. Be online, be relevant. Use social media.</a:t>
            </a:r>
          </a:p>
          <a:p>
            <a:r>
              <a:rPr lang="en-US" sz="2200" dirty="0"/>
              <a:t>Hiring Managers, Teams and Leaders can influence Employer Branding. </a:t>
            </a:r>
          </a:p>
          <a:p>
            <a:pPr lvl="1">
              <a:buFont typeface="Courier New" panose="02070309020205020404" pitchFamily="49" charset="0"/>
              <a:buChar char="o"/>
            </a:pPr>
            <a:r>
              <a:rPr lang="en-US" sz="2200" dirty="0"/>
              <a:t>Want to hire quickly? Work your networks, share on LinkedIn, share with groups that you belong to. Increase your employee referral bonus. </a:t>
            </a:r>
            <a:r>
              <a:rPr lang="en-US" sz="2200" b="1" dirty="0"/>
              <a:t>Quick feedback on candidates is huge.  </a:t>
            </a:r>
            <a:r>
              <a:rPr lang="en-US" sz="2200" dirty="0"/>
              <a:t>If you don’t move fast, someone else will. </a:t>
            </a:r>
          </a:p>
          <a:p>
            <a:pPr lvl="0"/>
            <a:r>
              <a:rPr lang="en-US" sz="2200" dirty="0"/>
              <a:t>Sell the benefits of your company and role. Be realistic in your marketing, you are building trust. </a:t>
            </a:r>
          </a:p>
          <a:p>
            <a:endParaRPr lang="en-US" sz="2200" dirty="0"/>
          </a:p>
        </p:txBody>
      </p:sp>
    </p:spTree>
    <p:extLst>
      <p:ext uri="{BB962C8B-B14F-4D97-AF65-F5344CB8AC3E}">
        <p14:creationId xmlns:p14="http://schemas.microsoft.com/office/powerpoint/2010/main" val="3524050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28DF7-7022-4EF7-A68D-F5DC064013E9}"/>
              </a:ext>
            </a:extLst>
          </p:cNvPr>
          <p:cNvSpPr>
            <a:spLocks noGrp="1"/>
          </p:cNvSpPr>
          <p:nvPr>
            <p:ph type="title"/>
          </p:nvPr>
        </p:nvSpPr>
        <p:spPr/>
        <p:txBody>
          <a:bodyPr anchor="b">
            <a:normAutofit/>
          </a:bodyPr>
          <a:lstStyle/>
          <a:p>
            <a:br>
              <a:rPr lang="en-US" sz="4200" dirty="0"/>
            </a:br>
            <a:r>
              <a:rPr lang="en-US" sz="4200" dirty="0"/>
              <a:t>Job Descriptions: 		</a:t>
            </a:r>
            <a:r>
              <a:rPr lang="en-US" sz="4200" dirty="0">
                <a:solidFill>
                  <a:schemeClr val="accent2"/>
                </a:solidFill>
              </a:rPr>
              <a:t>Think Like a Marketer</a:t>
            </a:r>
          </a:p>
        </p:txBody>
      </p:sp>
      <p:sp>
        <p:nvSpPr>
          <p:cNvPr id="5" name="Text Placeholder 4">
            <a:extLst>
              <a:ext uri="{FF2B5EF4-FFF2-40B4-BE49-F238E27FC236}">
                <a16:creationId xmlns:a16="http://schemas.microsoft.com/office/drawing/2014/main" id="{6188B161-580F-4C9E-AB36-1ACD75A63D02}"/>
              </a:ext>
            </a:extLst>
          </p:cNvPr>
          <p:cNvSpPr>
            <a:spLocks noGrp="1"/>
          </p:cNvSpPr>
          <p:nvPr>
            <p:ph type="body" idx="1"/>
          </p:nvPr>
        </p:nvSpPr>
        <p:spPr>
          <a:xfrm>
            <a:off x="839788" y="1681163"/>
            <a:ext cx="9870593" cy="823912"/>
          </a:xfrm>
        </p:spPr>
        <p:txBody>
          <a:bodyPr>
            <a:normAutofit fontScale="25000" lnSpcReduction="20000"/>
          </a:bodyPr>
          <a:lstStyle/>
          <a:p>
            <a:endParaRPr lang="en-US" sz="1400" b="0" dirty="0">
              <a:solidFill>
                <a:schemeClr val="accent2"/>
              </a:solidFill>
            </a:endParaRPr>
          </a:p>
          <a:p>
            <a:endParaRPr lang="en-US" sz="1400" b="0" dirty="0">
              <a:solidFill>
                <a:schemeClr val="accent2"/>
              </a:solidFill>
            </a:endParaRPr>
          </a:p>
          <a:p>
            <a:endParaRPr lang="en-US" sz="1400" b="0" dirty="0">
              <a:solidFill>
                <a:schemeClr val="accent2"/>
              </a:solidFill>
            </a:endParaRPr>
          </a:p>
          <a:p>
            <a:endParaRPr lang="en-US" sz="1400" b="0" dirty="0">
              <a:solidFill>
                <a:schemeClr val="accent2"/>
              </a:solidFill>
            </a:endParaRPr>
          </a:p>
          <a:p>
            <a:endParaRPr lang="en-US" sz="1400" b="0" dirty="0">
              <a:solidFill>
                <a:schemeClr val="accent2"/>
              </a:solidFill>
            </a:endParaRPr>
          </a:p>
          <a:p>
            <a:endParaRPr lang="en-US" sz="1400" b="0" dirty="0">
              <a:solidFill>
                <a:schemeClr val="accent2"/>
              </a:solidFill>
            </a:endParaRPr>
          </a:p>
          <a:p>
            <a:endParaRPr lang="en-US" sz="1400" b="0" dirty="0">
              <a:solidFill>
                <a:schemeClr val="accent2"/>
              </a:solidFill>
            </a:endParaRPr>
          </a:p>
          <a:p>
            <a:endParaRPr lang="en-US" sz="1400" b="0" dirty="0">
              <a:solidFill>
                <a:schemeClr val="accent2"/>
              </a:solidFill>
            </a:endParaRPr>
          </a:p>
          <a:p>
            <a:r>
              <a:rPr lang="en-US" sz="5600" dirty="0"/>
              <a:t>52% of Job Seekers say the quality of the job description is very or extremely influential on their decision to apply.  (Indeed survey).  </a:t>
            </a:r>
          </a:p>
          <a:p>
            <a:r>
              <a:rPr lang="en-US" sz="5600" dirty="0"/>
              <a:t>If job descriptions are so important, why aren’t we better at writing them?</a:t>
            </a:r>
          </a:p>
          <a:p>
            <a:endParaRPr lang="en-US" b="0" dirty="0">
              <a:solidFill>
                <a:schemeClr val="accent2"/>
              </a:solidFill>
            </a:endParaRPr>
          </a:p>
        </p:txBody>
      </p:sp>
      <p:sp>
        <p:nvSpPr>
          <p:cNvPr id="3" name="Content Placeholder 2">
            <a:extLst>
              <a:ext uri="{FF2B5EF4-FFF2-40B4-BE49-F238E27FC236}">
                <a16:creationId xmlns:a16="http://schemas.microsoft.com/office/drawing/2014/main" id="{E2906D3F-93A9-401F-A14C-2278A1EE5294}"/>
              </a:ext>
            </a:extLst>
          </p:cNvPr>
          <p:cNvSpPr>
            <a:spLocks noGrp="1"/>
          </p:cNvSpPr>
          <p:nvPr>
            <p:ph sz="half" idx="2"/>
          </p:nvPr>
        </p:nvSpPr>
        <p:spPr/>
        <p:txBody>
          <a:bodyPr anchor="t">
            <a:normAutofit/>
          </a:bodyPr>
          <a:lstStyle/>
          <a:p>
            <a:pPr marL="0" indent="0">
              <a:buNone/>
            </a:pPr>
            <a:r>
              <a:rPr lang="en-GB" sz="1800" b="1" dirty="0"/>
              <a:t>Goal for a Job Description:  </a:t>
            </a:r>
          </a:p>
          <a:p>
            <a:r>
              <a:rPr lang="en-GB" sz="1700" dirty="0"/>
              <a:t>We want to hire the right candidate while </a:t>
            </a:r>
            <a:r>
              <a:rPr lang="en-US" sz="1700" dirty="0"/>
              <a:t>creating brand, increasing interest and relevant applications, and staying compliant.</a:t>
            </a:r>
          </a:p>
          <a:p>
            <a:r>
              <a:rPr lang="en-US" sz="1700" dirty="0"/>
              <a:t>This is the marketing outreach for your role. If you don’t think that this is a compelling job description, a candidate most likely won’t either.</a:t>
            </a:r>
          </a:p>
          <a:p>
            <a:r>
              <a:rPr lang="en-US" sz="1700" dirty="0"/>
              <a:t>Tailor the summary to what a candidate would think was cool about the job (think like a candidate - think “What is in it for me?”).</a:t>
            </a:r>
          </a:p>
          <a:p>
            <a:r>
              <a:rPr lang="en-US" sz="1700" dirty="0"/>
              <a:t>Write like a human, not a robot.  </a:t>
            </a:r>
          </a:p>
          <a:p>
            <a:pPr marL="0" indent="0">
              <a:buNone/>
            </a:pPr>
            <a:endParaRPr lang="en-US" sz="1700" dirty="0"/>
          </a:p>
          <a:p>
            <a:pPr marL="0" indent="0">
              <a:buNone/>
            </a:pPr>
            <a:endParaRPr lang="en-US" sz="1700" dirty="0"/>
          </a:p>
          <a:p>
            <a:pPr marL="0" indent="0">
              <a:buNone/>
            </a:pPr>
            <a:endParaRPr lang="en-US" sz="1700" dirty="0"/>
          </a:p>
          <a:p>
            <a:pPr marL="0" indent="0">
              <a:buNone/>
            </a:pPr>
            <a:endParaRPr lang="en-US" sz="1700" dirty="0"/>
          </a:p>
          <a:p>
            <a:endParaRPr lang="en-US" sz="1700" dirty="0"/>
          </a:p>
        </p:txBody>
      </p:sp>
      <p:sp>
        <p:nvSpPr>
          <p:cNvPr id="7" name="Content Placeholder 6">
            <a:extLst>
              <a:ext uri="{FF2B5EF4-FFF2-40B4-BE49-F238E27FC236}">
                <a16:creationId xmlns:a16="http://schemas.microsoft.com/office/drawing/2014/main" id="{2247B0D6-F88D-4E3F-B74A-C9525CE18453}"/>
              </a:ext>
            </a:extLst>
          </p:cNvPr>
          <p:cNvSpPr>
            <a:spLocks noGrp="1"/>
          </p:cNvSpPr>
          <p:nvPr>
            <p:ph sz="quarter" idx="4"/>
          </p:nvPr>
        </p:nvSpPr>
        <p:spPr/>
        <p:txBody>
          <a:bodyPr/>
          <a:lstStyle/>
          <a:p>
            <a:pPr marL="0" indent="0">
              <a:buNone/>
            </a:pPr>
            <a:r>
              <a:rPr lang="en-US" dirty="0"/>
              <a:t>Take the time, do it right.</a:t>
            </a:r>
          </a:p>
          <a:p>
            <a:pPr marL="0" indent="0">
              <a:buNone/>
            </a:pPr>
            <a:endParaRPr lang="en-US" dirty="0"/>
          </a:p>
        </p:txBody>
      </p:sp>
      <p:pic>
        <p:nvPicPr>
          <p:cNvPr id="8" name="Picture 7">
            <a:extLst>
              <a:ext uri="{FF2B5EF4-FFF2-40B4-BE49-F238E27FC236}">
                <a16:creationId xmlns:a16="http://schemas.microsoft.com/office/drawing/2014/main" id="{DB3D0845-8DE4-4FC2-BAA5-D5384FC96B19}"/>
              </a:ext>
            </a:extLst>
          </p:cNvPr>
          <p:cNvPicPr>
            <a:picLocks noChangeAspect="1"/>
          </p:cNvPicPr>
          <p:nvPr/>
        </p:nvPicPr>
        <p:blipFill>
          <a:blip r:embed="rId2"/>
          <a:stretch>
            <a:fillRect/>
          </a:stretch>
        </p:blipFill>
        <p:spPr>
          <a:xfrm>
            <a:off x="7043257" y="3353929"/>
            <a:ext cx="3667124" cy="2334062"/>
          </a:xfrm>
          <a:prstGeom prst="rect">
            <a:avLst/>
          </a:prstGeom>
        </p:spPr>
      </p:pic>
    </p:spTree>
    <p:extLst>
      <p:ext uri="{BB962C8B-B14F-4D97-AF65-F5344CB8AC3E}">
        <p14:creationId xmlns:p14="http://schemas.microsoft.com/office/powerpoint/2010/main" val="3652038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Recruiting - It’s a New World</a:t>
            </a:r>
          </a:p>
        </p:txBody>
      </p:sp>
      <p:sp>
        <p:nvSpPr>
          <p:cNvPr id="3" name="Content Placeholder 2"/>
          <p:cNvSpPr>
            <a:spLocks noGrp="1"/>
          </p:cNvSpPr>
          <p:nvPr>
            <p:ph idx="1"/>
          </p:nvPr>
        </p:nvSpPr>
        <p:spPr/>
        <p:txBody>
          <a:bodyPr/>
          <a:lstStyle/>
          <a:p>
            <a:r>
              <a:rPr lang="en-US" dirty="0"/>
              <a:t>Demand &gt; supply</a:t>
            </a:r>
          </a:p>
          <a:p>
            <a:r>
              <a:rPr lang="en-US" dirty="0"/>
              <a:t>Captivate candidate attention</a:t>
            </a:r>
          </a:p>
          <a:p>
            <a:r>
              <a:rPr lang="en-US" dirty="0"/>
              <a:t>Perfect candidate no longer exists</a:t>
            </a:r>
          </a:p>
          <a:p>
            <a:r>
              <a:rPr lang="en-US" dirty="0"/>
              <a:t>Talent pool smaller</a:t>
            </a:r>
          </a:p>
          <a:p>
            <a:r>
              <a:rPr lang="en-US" dirty="0"/>
              <a:t>Negotiation</a:t>
            </a:r>
          </a:p>
          <a:p>
            <a:r>
              <a:rPr lang="en-US" dirty="0"/>
              <a:t>Innovative interviewing experiences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143500"/>
            <a:ext cx="24574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584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359583-E206-414B-ADCF-FEFDF9670E6F}"/>
              </a:ext>
            </a:extLst>
          </p:cNvPr>
          <p:cNvSpPr>
            <a:spLocks noGrp="1"/>
          </p:cNvSpPr>
          <p:nvPr>
            <p:ph type="title"/>
          </p:nvPr>
        </p:nvSpPr>
        <p:spPr>
          <a:xfrm>
            <a:off x="838200" y="401221"/>
            <a:ext cx="10515600" cy="1348065"/>
          </a:xfrm>
        </p:spPr>
        <p:txBody>
          <a:bodyPr>
            <a:normAutofit/>
          </a:bodyPr>
          <a:lstStyle/>
          <a:p>
            <a:r>
              <a:rPr lang="en-US" sz="5400" b="1" dirty="0">
                <a:solidFill>
                  <a:srgbClr val="FFFFFF"/>
                </a:solidFill>
              </a:rPr>
              <a:t>Job Description – Improvement Ideas </a:t>
            </a:r>
          </a:p>
        </p:txBody>
      </p:sp>
      <p:sp>
        <p:nvSpPr>
          <p:cNvPr id="3" name="Content Placeholder 2">
            <a:extLst>
              <a:ext uri="{FF2B5EF4-FFF2-40B4-BE49-F238E27FC236}">
                <a16:creationId xmlns:a16="http://schemas.microsoft.com/office/drawing/2014/main" id="{1D32074D-FEDE-471D-BD30-A4ED61C72C76}"/>
              </a:ext>
            </a:extLst>
          </p:cNvPr>
          <p:cNvSpPr>
            <a:spLocks noGrp="1"/>
          </p:cNvSpPr>
          <p:nvPr>
            <p:ph idx="1"/>
          </p:nvPr>
        </p:nvSpPr>
        <p:spPr>
          <a:xfrm>
            <a:off x="838200" y="2586789"/>
            <a:ext cx="10515600" cy="3590174"/>
          </a:xfrm>
        </p:spPr>
        <p:txBody>
          <a:bodyPr>
            <a:normAutofit fontScale="77500" lnSpcReduction="20000"/>
          </a:bodyPr>
          <a:lstStyle/>
          <a:p>
            <a:endParaRPr lang="en-US" sz="1500" b="1" dirty="0"/>
          </a:p>
          <a:p>
            <a:pPr marL="457200" lvl="1" indent="0">
              <a:buNone/>
            </a:pPr>
            <a:r>
              <a:rPr lang="en-US" sz="1500" b="1" dirty="0"/>
              <a:t>Job Title: 	Goal: Get Relevant Attention   	</a:t>
            </a:r>
          </a:p>
          <a:p>
            <a:pPr lvl="1"/>
            <a:r>
              <a:rPr lang="en-US" sz="1500" dirty="0"/>
              <a:t>Make it specific and relevant to the candidate market. Use Keywords for Search Engine Optimization.</a:t>
            </a:r>
          </a:p>
          <a:p>
            <a:pPr lvl="1"/>
            <a:r>
              <a:rPr lang="en-US" sz="1500" dirty="0"/>
              <a:t>Keep in mind that 36% of Job Seekers Search by Job title.</a:t>
            </a:r>
          </a:p>
          <a:p>
            <a:pPr marL="457200" lvl="1" indent="0">
              <a:buNone/>
            </a:pPr>
            <a:endParaRPr lang="en-US" sz="1500" dirty="0"/>
          </a:p>
          <a:p>
            <a:pPr marL="457200" lvl="1" indent="0">
              <a:buNone/>
            </a:pPr>
            <a:r>
              <a:rPr lang="en-US" sz="1500" b="1" dirty="0"/>
              <a:t>Opening Line:  Goal: </a:t>
            </a:r>
            <a:r>
              <a:rPr lang="en-US" sz="1500" dirty="0"/>
              <a:t>Grab Attention –opening line should grab and interest the candidate</a:t>
            </a:r>
          </a:p>
          <a:p>
            <a:pPr lvl="1"/>
            <a:r>
              <a:rPr lang="en-US" sz="1500" dirty="0"/>
              <a:t>Ex. For an Electronics Engineer role: “Explore the 4</a:t>
            </a:r>
            <a:r>
              <a:rPr lang="en-US" sz="1500" baseline="30000" dirty="0"/>
              <a:t>th</a:t>
            </a:r>
            <a:r>
              <a:rPr lang="en-US" sz="1500" dirty="0"/>
              <a:t> state of matter – Design high power RF generators to transform gas into plasma”</a:t>
            </a:r>
          </a:p>
          <a:p>
            <a:pPr marL="457200" lvl="1" indent="0">
              <a:buNone/>
            </a:pPr>
            <a:endParaRPr lang="en-US" sz="1500" dirty="0"/>
          </a:p>
          <a:p>
            <a:pPr marL="457200" lvl="1" indent="0">
              <a:buNone/>
            </a:pPr>
            <a:r>
              <a:rPr lang="en-US" sz="1500" b="1" dirty="0"/>
              <a:t>Company Summary: </a:t>
            </a:r>
          </a:p>
          <a:p>
            <a:pPr lvl="1"/>
            <a:r>
              <a:rPr lang="en-US" sz="1500" dirty="0"/>
              <a:t>Make it relevant, interesting and exciting.</a:t>
            </a:r>
          </a:p>
          <a:p>
            <a:pPr marL="457200" lvl="1" indent="0">
              <a:buNone/>
            </a:pPr>
            <a:endParaRPr lang="en-US" sz="1500" b="1" dirty="0"/>
          </a:p>
          <a:p>
            <a:pPr marL="457200" lvl="1" indent="0">
              <a:buNone/>
            </a:pPr>
            <a:r>
              <a:rPr lang="en-US" sz="1500" b="1" dirty="0"/>
              <a:t>Summary and Duties: </a:t>
            </a:r>
          </a:p>
          <a:p>
            <a:pPr lvl="1"/>
            <a:r>
              <a:rPr lang="en-US" sz="1500" dirty="0"/>
              <a:t>What are the duties and why does the candidate want this job? </a:t>
            </a:r>
          </a:p>
          <a:p>
            <a:pPr lvl="1"/>
            <a:r>
              <a:rPr lang="en-US" sz="1500" dirty="0"/>
              <a:t>Use inclusive and gender sensitive wording and job descriptions</a:t>
            </a:r>
          </a:p>
          <a:p>
            <a:pPr lvl="1"/>
            <a:r>
              <a:rPr lang="en-US" sz="1500" dirty="0"/>
              <a:t>An Indeed survey found that 72% of job seekers say it’s extremely or very important to see details about company culture in job descriptions.*</a:t>
            </a:r>
          </a:p>
          <a:p>
            <a:pPr lvl="1"/>
            <a:endParaRPr lang="en-US" sz="1600" dirty="0"/>
          </a:p>
          <a:p>
            <a:pPr marL="457200" lvl="1" indent="0">
              <a:buNone/>
            </a:pPr>
            <a:r>
              <a:rPr lang="en-US" sz="1500" b="1" dirty="0"/>
              <a:t>Required Skills: </a:t>
            </a:r>
          </a:p>
          <a:p>
            <a:pPr lvl="1"/>
            <a:r>
              <a:rPr lang="en-US" sz="1500" dirty="0"/>
              <a:t>Minimum required skills, no laundry list </a:t>
            </a:r>
          </a:p>
          <a:p>
            <a:pPr lvl="1"/>
            <a:endParaRPr lang="en-US" sz="1500" dirty="0"/>
          </a:p>
        </p:txBody>
      </p:sp>
    </p:spTree>
    <p:extLst>
      <p:ext uri="{BB962C8B-B14F-4D97-AF65-F5344CB8AC3E}">
        <p14:creationId xmlns:p14="http://schemas.microsoft.com/office/powerpoint/2010/main" val="2463892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3">
            <a:extLst>
              <a:ext uri="{FF2B5EF4-FFF2-40B4-BE49-F238E27FC236}">
                <a16:creationId xmlns:a16="http://schemas.microsoft.com/office/drawing/2014/main" id="{632DF175-2DD8-4694-B4BB-045DCFCE7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3" name="Rectangle 45">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8612" y="633619"/>
            <a:ext cx="6852464"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B877CA-A65A-473A-8058-192E9155B632}"/>
              </a:ext>
            </a:extLst>
          </p:cNvPr>
          <p:cNvSpPr>
            <a:spLocks noGrp="1"/>
          </p:cNvSpPr>
          <p:nvPr>
            <p:ph type="title"/>
          </p:nvPr>
        </p:nvSpPr>
        <p:spPr>
          <a:xfrm>
            <a:off x="5513816" y="978408"/>
            <a:ext cx="6003511" cy="1106424"/>
          </a:xfrm>
        </p:spPr>
        <p:txBody>
          <a:bodyPr>
            <a:normAutofit/>
          </a:bodyPr>
          <a:lstStyle/>
          <a:p>
            <a:r>
              <a:rPr lang="en-US" sz="2800" dirty="0"/>
              <a:t>Trend: 4 Generations at Work</a:t>
            </a:r>
          </a:p>
        </p:txBody>
      </p:sp>
      <p:pic>
        <p:nvPicPr>
          <p:cNvPr id="4" name="Picture 3" descr="Graphical user interface, text, application, email&#10;&#10;Description automatically generated">
            <a:extLst>
              <a:ext uri="{FF2B5EF4-FFF2-40B4-BE49-F238E27FC236}">
                <a16:creationId xmlns:a16="http://schemas.microsoft.com/office/drawing/2014/main" id="{87BF6483-AB26-4D57-B67B-625398F22CA9}"/>
              </a:ext>
            </a:extLst>
          </p:cNvPr>
          <p:cNvPicPr>
            <a:picLocks noChangeAspect="1"/>
          </p:cNvPicPr>
          <p:nvPr/>
        </p:nvPicPr>
        <p:blipFill>
          <a:blip r:embed="rId2"/>
          <a:stretch>
            <a:fillRect/>
          </a:stretch>
        </p:blipFill>
        <p:spPr>
          <a:xfrm rot="21600000">
            <a:off x="411480" y="879913"/>
            <a:ext cx="4233672" cy="2159172"/>
          </a:xfrm>
          <a:prstGeom prst="rect">
            <a:avLst/>
          </a:prstGeom>
        </p:spPr>
      </p:pic>
      <p:sp>
        <p:nvSpPr>
          <p:cNvPr id="54" name="Rectangle 47">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604"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49">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3073" y="2121408"/>
            <a:ext cx="582472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Graphical user interface, text, application, email&#10;&#10;Description automatically generated">
            <a:extLst>
              <a:ext uri="{FF2B5EF4-FFF2-40B4-BE49-F238E27FC236}">
                <a16:creationId xmlns:a16="http://schemas.microsoft.com/office/drawing/2014/main" id="{464057CA-6410-4D65-9E1B-339F6898EC59}"/>
              </a:ext>
            </a:extLst>
          </p:cNvPr>
          <p:cNvPicPr>
            <a:picLocks noChangeAspect="1"/>
          </p:cNvPicPr>
          <p:nvPr/>
        </p:nvPicPr>
        <p:blipFill>
          <a:blip r:embed="rId3"/>
          <a:stretch>
            <a:fillRect/>
          </a:stretch>
        </p:blipFill>
        <p:spPr>
          <a:xfrm>
            <a:off x="411480" y="3592765"/>
            <a:ext cx="4230116" cy="2411165"/>
          </a:xfrm>
          <a:prstGeom prst="rect">
            <a:avLst/>
          </a:prstGeom>
        </p:spPr>
      </p:pic>
      <p:sp>
        <p:nvSpPr>
          <p:cNvPr id="3" name="Content Placeholder 2">
            <a:extLst>
              <a:ext uri="{FF2B5EF4-FFF2-40B4-BE49-F238E27FC236}">
                <a16:creationId xmlns:a16="http://schemas.microsoft.com/office/drawing/2014/main" id="{915BB0F1-8E7D-42EF-A1D4-880032987244}"/>
              </a:ext>
            </a:extLst>
          </p:cNvPr>
          <p:cNvSpPr>
            <a:spLocks noGrp="1"/>
          </p:cNvSpPr>
          <p:nvPr>
            <p:ph idx="1"/>
          </p:nvPr>
        </p:nvSpPr>
        <p:spPr>
          <a:xfrm>
            <a:off x="5516864" y="2359152"/>
            <a:ext cx="6003511" cy="3429000"/>
          </a:xfrm>
        </p:spPr>
        <p:txBody>
          <a:bodyPr>
            <a:normAutofit/>
          </a:bodyPr>
          <a:lstStyle/>
          <a:p>
            <a:pPr marL="0" lvl="0" indent="0">
              <a:buNone/>
            </a:pPr>
            <a:r>
              <a:rPr lang="en-US" sz="2000" dirty="0"/>
              <a:t>Four Generations at Work who may have very different attitudes/values about work.</a:t>
            </a:r>
          </a:p>
          <a:p>
            <a:pPr marL="0" lvl="0" indent="0">
              <a:buNone/>
            </a:pPr>
            <a:r>
              <a:rPr lang="en-US" sz="2000" dirty="0"/>
              <a:t>Think about these differences when it comes to interview teams, candidates, responses to interview questions, candidate priorities, etc.</a:t>
            </a:r>
          </a:p>
          <a:p>
            <a:pPr marL="0" lvl="0" indent="0">
              <a:buNone/>
            </a:pPr>
            <a:endParaRPr lang="en-US" sz="2000" dirty="0"/>
          </a:p>
          <a:p>
            <a:pPr lvl="1"/>
            <a:r>
              <a:rPr lang="en-US" sz="2000" dirty="0"/>
              <a:t>Baby Boomer (57 to 75 years old)</a:t>
            </a:r>
          </a:p>
          <a:p>
            <a:pPr lvl="1"/>
            <a:r>
              <a:rPr lang="en-US" sz="2000" dirty="0"/>
              <a:t>Generation X (41 to 56 years old)</a:t>
            </a:r>
          </a:p>
          <a:p>
            <a:pPr lvl="1"/>
            <a:r>
              <a:rPr lang="en-US" sz="2000" dirty="0"/>
              <a:t>Millennial (26 to 40 years old)</a:t>
            </a:r>
          </a:p>
          <a:p>
            <a:pPr lvl="1"/>
            <a:r>
              <a:rPr lang="en-US" sz="2000" dirty="0"/>
              <a:t>Generation Z (25 years old and younger)</a:t>
            </a:r>
          </a:p>
          <a:p>
            <a:endParaRPr lang="en-US" sz="2000" dirty="0"/>
          </a:p>
        </p:txBody>
      </p:sp>
    </p:spTree>
    <p:extLst>
      <p:ext uri="{BB962C8B-B14F-4D97-AF65-F5344CB8AC3E}">
        <p14:creationId xmlns:p14="http://schemas.microsoft.com/office/powerpoint/2010/main" val="396671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Group Success">
            <a:extLst>
              <a:ext uri="{FF2B5EF4-FFF2-40B4-BE49-F238E27FC236}">
                <a16:creationId xmlns:a16="http://schemas.microsoft.com/office/drawing/2014/main" id="{8CD0B64B-2472-4140-2688-02DAC79A77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19" name="Freeform: Shape 18">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85E989-A81B-448F-923C-72B1CEF20748}"/>
              </a:ext>
            </a:extLst>
          </p:cNvPr>
          <p:cNvSpPr>
            <a:spLocks noGrp="1"/>
          </p:cNvSpPr>
          <p:nvPr>
            <p:ph type="title"/>
          </p:nvPr>
        </p:nvSpPr>
        <p:spPr>
          <a:xfrm>
            <a:off x="5759354" y="457201"/>
            <a:ext cx="5337270" cy="1835911"/>
          </a:xfrm>
        </p:spPr>
        <p:txBody>
          <a:bodyPr anchor="b">
            <a:normAutofit fontScale="90000"/>
          </a:bodyPr>
          <a:lstStyle/>
          <a:p>
            <a:r>
              <a:rPr lang="en-US" sz="3400" b="1" dirty="0">
                <a:solidFill>
                  <a:srgbClr val="FFFFFF"/>
                </a:solidFill>
              </a:rPr>
              <a:t>Trend: Building Trust:</a:t>
            </a:r>
            <a:br>
              <a:rPr lang="en-US" sz="3400" dirty="0">
                <a:solidFill>
                  <a:srgbClr val="FFFFFF"/>
                </a:solidFill>
              </a:rPr>
            </a:br>
            <a:r>
              <a:rPr lang="en-US" sz="3400" dirty="0">
                <a:solidFill>
                  <a:srgbClr val="FFFFFF"/>
                </a:solidFill>
              </a:rPr>
              <a:t>Caring will be a crucial part of candidate (and employee) decision making</a:t>
            </a:r>
          </a:p>
        </p:txBody>
      </p:sp>
      <p:sp>
        <p:nvSpPr>
          <p:cNvPr id="21"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041167B-5EE8-40F4-81D0-A7A67C662D45}"/>
              </a:ext>
            </a:extLst>
          </p:cNvPr>
          <p:cNvSpPr>
            <a:spLocks noGrp="1"/>
          </p:cNvSpPr>
          <p:nvPr>
            <p:ph idx="1"/>
          </p:nvPr>
        </p:nvSpPr>
        <p:spPr>
          <a:xfrm>
            <a:off x="5759354" y="2798064"/>
            <a:ext cx="5461095" cy="3417611"/>
          </a:xfrm>
        </p:spPr>
        <p:txBody>
          <a:bodyPr anchor="t">
            <a:normAutofit/>
          </a:bodyPr>
          <a:lstStyle/>
          <a:p>
            <a:endParaRPr lang="en-US" sz="1700" dirty="0">
              <a:solidFill>
                <a:srgbClr val="FFFFFF"/>
              </a:solidFill>
            </a:endParaRPr>
          </a:p>
          <a:p>
            <a:r>
              <a:rPr lang="en-US" sz="1700" dirty="0">
                <a:solidFill>
                  <a:srgbClr val="FFFFFF"/>
                </a:solidFill>
              </a:rPr>
              <a:t>Employees who feel cared for at work are 3.2x more likely to be happy at work. </a:t>
            </a:r>
          </a:p>
          <a:p>
            <a:r>
              <a:rPr lang="en-US" sz="1700" dirty="0">
                <a:solidFill>
                  <a:srgbClr val="FFFFFF"/>
                </a:solidFill>
              </a:rPr>
              <a:t>Happy employees are 3.7x more likely to recommend working for their company. </a:t>
            </a:r>
          </a:p>
          <a:p>
            <a:r>
              <a:rPr lang="en-US" sz="1700" dirty="0">
                <a:solidFill>
                  <a:srgbClr val="FFFFFF"/>
                </a:solidFill>
              </a:rPr>
              <a:t>Candidates and employees want to be viewed as people, not numbers. They expect their organization to support the needs that come from their life experience, not just their work experience. Employees and candidates everywhere are reevaluating their professional goals in the context of the life they wish to lead, not just the career track they are on. </a:t>
            </a:r>
          </a:p>
        </p:txBody>
      </p:sp>
    </p:spTree>
    <p:extLst>
      <p:ext uri="{BB962C8B-B14F-4D97-AF65-F5344CB8AC3E}">
        <p14:creationId xmlns:p14="http://schemas.microsoft.com/office/powerpoint/2010/main" val="3591959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4">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2" name="Freeform: Shape 36">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 name="Freeform: Shape 38">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22FBD7-0F03-48A8-91B2-B0A7F4625CCA}"/>
              </a:ext>
            </a:extLst>
          </p:cNvPr>
          <p:cNvSpPr>
            <a:spLocks noGrp="1"/>
          </p:cNvSpPr>
          <p:nvPr>
            <p:ph type="title"/>
          </p:nvPr>
        </p:nvSpPr>
        <p:spPr>
          <a:xfrm>
            <a:off x="838200" y="253397"/>
            <a:ext cx="10515600" cy="1273233"/>
          </a:xfrm>
        </p:spPr>
        <p:txBody>
          <a:bodyPr>
            <a:normAutofit/>
          </a:bodyPr>
          <a:lstStyle/>
          <a:p>
            <a:r>
              <a:rPr lang="en-US" sz="4000"/>
              <a:t>Wrap Up</a:t>
            </a:r>
          </a:p>
        </p:txBody>
      </p:sp>
      <p:sp>
        <p:nvSpPr>
          <p:cNvPr id="41" name="Rectangle 40">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8F81A46-8478-409E-B2E0-DAD9CA1D27A0}"/>
              </a:ext>
            </a:extLst>
          </p:cNvPr>
          <p:cNvSpPr>
            <a:spLocks noGrp="1"/>
          </p:cNvSpPr>
          <p:nvPr>
            <p:ph idx="1"/>
          </p:nvPr>
        </p:nvSpPr>
        <p:spPr>
          <a:xfrm>
            <a:off x="838200" y="2478024"/>
            <a:ext cx="10515600" cy="3694176"/>
          </a:xfrm>
        </p:spPr>
        <p:txBody>
          <a:bodyPr>
            <a:normAutofit fontScale="70000" lnSpcReduction="20000"/>
          </a:bodyPr>
          <a:lstStyle/>
          <a:p>
            <a:pPr marL="0" indent="0">
              <a:buNone/>
            </a:pPr>
            <a:r>
              <a:rPr lang="en-US" sz="1500" dirty="0"/>
              <a:t>              </a:t>
            </a:r>
            <a:r>
              <a:rPr lang="en-US" sz="1500" b="1" dirty="0"/>
              <a:t>In Demand Candidates are in control</a:t>
            </a:r>
          </a:p>
          <a:p>
            <a:pPr lvl="1"/>
            <a:r>
              <a:rPr lang="en-US" sz="1500" dirty="0"/>
              <a:t>Candidates have multiple offers. </a:t>
            </a:r>
          </a:p>
          <a:p>
            <a:pPr lvl="1"/>
            <a:r>
              <a:rPr lang="en-US" sz="1500" dirty="0"/>
              <a:t>Companies need to provide a strong candidate interview experience, strong comp and benefits, show learning opportunities and growth. </a:t>
            </a:r>
          </a:p>
          <a:p>
            <a:pPr lvl="1"/>
            <a:r>
              <a:rPr lang="en-US" sz="1500" dirty="0"/>
              <a:t>There is a need for speed.</a:t>
            </a:r>
          </a:p>
          <a:p>
            <a:pPr marL="457200" lvl="1" indent="0">
              <a:buNone/>
            </a:pPr>
            <a:endParaRPr lang="en-US" sz="1500" dirty="0"/>
          </a:p>
          <a:p>
            <a:pPr marL="457200" lvl="1" indent="0">
              <a:buNone/>
            </a:pPr>
            <a:r>
              <a:rPr lang="en-US" sz="1500" b="1" dirty="0"/>
              <a:t>Diversity Equity and Inclusion</a:t>
            </a:r>
          </a:p>
          <a:p>
            <a:pPr lvl="1"/>
            <a:r>
              <a:rPr lang="en-US" sz="1500" dirty="0"/>
              <a:t>Employees want to bring their whole selves to work and feel included in the organization.</a:t>
            </a:r>
          </a:p>
          <a:p>
            <a:pPr marL="457200" lvl="1" indent="0">
              <a:buNone/>
            </a:pPr>
            <a:endParaRPr lang="en-US" sz="1500" b="1" dirty="0"/>
          </a:p>
          <a:p>
            <a:pPr marL="457200" lvl="1" indent="0">
              <a:buNone/>
            </a:pPr>
            <a:r>
              <a:rPr lang="en-US" sz="1500" b="1" dirty="0"/>
              <a:t>Employer Branding is more important than ever</a:t>
            </a:r>
          </a:p>
          <a:p>
            <a:pPr lvl="1"/>
            <a:r>
              <a:rPr lang="en-US" sz="1500" dirty="0"/>
              <a:t>Be Creative. </a:t>
            </a:r>
          </a:p>
          <a:p>
            <a:pPr lvl="1"/>
            <a:r>
              <a:rPr lang="en-US" sz="1500" dirty="0"/>
              <a:t>Think like a Marketer when creating Job Descriptions and Company Summaries.</a:t>
            </a:r>
          </a:p>
          <a:p>
            <a:pPr marL="457200" lvl="1" indent="0">
              <a:buNone/>
            </a:pPr>
            <a:endParaRPr lang="en-US" sz="1500" b="1" dirty="0"/>
          </a:p>
          <a:p>
            <a:pPr marL="457200" lvl="1" indent="0">
              <a:buNone/>
            </a:pPr>
            <a:r>
              <a:rPr lang="en-US" sz="1500" b="1" dirty="0"/>
              <a:t>4+ Generations</a:t>
            </a:r>
          </a:p>
          <a:p>
            <a:pPr lvl="1"/>
            <a:r>
              <a:rPr lang="en-US" sz="1500" dirty="0"/>
              <a:t>4 generations at work with different attitudes/expectations from work/employers.</a:t>
            </a:r>
          </a:p>
          <a:p>
            <a:pPr lvl="1"/>
            <a:endParaRPr lang="en-US" sz="1500" dirty="0"/>
          </a:p>
          <a:p>
            <a:pPr marL="457200" lvl="1" indent="0">
              <a:buNone/>
            </a:pPr>
            <a:r>
              <a:rPr lang="en-US" sz="1500" b="1" dirty="0"/>
              <a:t>Trust and Caring </a:t>
            </a:r>
          </a:p>
          <a:p>
            <a:pPr lvl="1"/>
            <a:r>
              <a:rPr lang="en-US" sz="1500" dirty="0"/>
              <a:t>Are/will continue to be an important part of decision making.</a:t>
            </a:r>
          </a:p>
          <a:p>
            <a:pPr lvl="1"/>
            <a:r>
              <a:rPr lang="en-US" sz="1500" dirty="0"/>
              <a:t>Candidates need to trust in their new employer </a:t>
            </a:r>
            <a:r>
              <a:rPr lang="en-US" sz="1500"/>
              <a:t>and Manager.</a:t>
            </a:r>
            <a:endParaRPr lang="en-US" sz="1500" dirty="0"/>
          </a:p>
          <a:p>
            <a:pPr lvl="1"/>
            <a:r>
              <a:rPr lang="en-US" sz="1500" dirty="0"/>
              <a:t>Treat people well.</a:t>
            </a:r>
          </a:p>
          <a:p>
            <a:pPr marL="457200" lvl="1" indent="0">
              <a:buNone/>
            </a:pPr>
            <a:r>
              <a:rPr lang="en-US" sz="1400" dirty="0"/>
              <a:t> </a:t>
            </a:r>
          </a:p>
        </p:txBody>
      </p:sp>
    </p:spTree>
    <p:extLst>
      <p:ext uri="{BB962C8B-B14F-4D97-AF65-F5344CB8AC3E}">
        <p14:creationId xmlns:p14="http://schemas.microsoft.com/office/powerpoint/2010/main" val="2105498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Onboarding &amp; Retention</a:t>
            </a:r>
          </a:p>
        </p:txBody>
      </p:sp>
      <p:sp>
        <p:nvSpPr>
          <p:cNvPr id="3" name="Content Placeholder 2"/>
          <p:cNvSpPr>
            <a:spLocks noGrp="1"/>
          </p:cNvSpPr>
          <p:nvPr>
            <p:ph idx="1"/>
          </p:nvPr>
        </p:nvSpPr>
        <p:spPr/>
        <p:txBody>
          <a:bodyPr/>
          <a:lstStyle/>
          <a:p>
            <a:r>
              <a:rPr lang="en-US" dirty="0"/>
              <a:t>Welcome, welcome, welcome</a:t>
            </a:r>
          </a:p>
          <a:p>
            <a:r>
              <a:rPr lang="en-US" dirty="0"/>
              <a:t>Develop internal talent</a:t>
            </a:r>
          </a:p>
          <a:p>
            <a:r>
              <a:rPr lang="en-US" dirty="0"/>
              <a:t>Employee referral program</a:t>
            </a:r>
          </a:p>
          <a:p>
            <a:r>
              <a:rPr lang="en-US" dirty="0"/>
              <a:t>Flexible work arrangements</a:t>
            </a:r>
          </a:p>
          <a:p>
            <a:r>
              <a:rPr lang="en-US" dirty="0"/>
              <a:t>Compensation changes</a:t>
            </a:r>
          </a:p>
          <a:p>
            <a:r>
              <a:rPr lang="en-US" dirty="0"/>
              <a:t>Employee value partnership</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1" y="5334001"/>
            <a:ext cx="31146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1269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Process Improvement</a:t>
            </a:r>
            <a:br>
              <a:rPr lang="en-US" dirty="0"/>
            </a:br>
            <a:endParaRPr lang="en-US" dirty="0"/>
          </a:p>
        </p:txBody>
      </p:sp>
      <p:sp>
        <p:nvSpPr>
          <p:cNvPr id="3" name="Content Placeholder 2"/>
          <p:cNvSpPr>
            <a:spLocks noGrp="1"/>
          </p:cNvSpPr>
          <p:nvPr>
            <p:ph idx="1"/>
          </p:nvPr>
        </p:nvSpPr>
        <p:spPr/>
        <p:txBody>
          <a:bodyPr/>
          <a:lstStyle/>
          <a:p>
            <a:r>
              <a:rPr lang="en-US" dirty="0"/>
              <a:t>Eliminate redundancies – no value</a:t>
            </a:r>
          </a:p>
          <a:p>
            <a:r>
              <a:rPr lang="en-US" dirty="0"/>
              <a:t>Establish analytics</a:t>
            </a:r>
          </a:p>
          <a:p>
            <a:r>
              <a:rPr lang="en-US" dirty="0"/>
              <a:t>Committee participation </a:t>
            </a:r>
          </a:p>
          <a:p>
            <a:r>
              <a:rPr lang="en-US" dirty="0"/>
              <a:t>Communication</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1" y="4114801"/>
            <a:ext cx="3419081" cy="207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151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 old, white&#10;&#10;Description automatically generated">
            <a:extLst>
              <a:ext uri="{FF2B5EF4-FFF2-40B4-BE49-F238E27FC236}">
                <a16:creationId xmlns:a16="http://schemas.microsoft.com/office/drawing/2014/main" id="{D595C06C-5011-4A88-BA31-89D91305BDC9}"/>
              </a:ext>
            </a:extLst>
          </p:cNvPr>
          <p:cNvPicPr>
            <a:picLocks noChangeAspect="1"/>
          </p:cNvPicPr>
          <p:nvPr/>
        </p:nvPicPr>
        <p:blipFill rotWithShape="1">
          <a:blip r:embed="rId3">
            <a:extLst>
              <a:ext uri="{28A0092B-C50C-407E-A947-70E740481C1C}">
                <a14:useLocalDpi xmlns:a14="http://schemas.microsoft.com/office/drawing/2010/main" val="0"/>
              </a:ext>
            </a:extLst>
          </a:blip>
          <a:srcRect r="73708"/>
          <a:stretch/>
        </p:blipFill>
        <p:spPr>
          <a:xfrm>
            <a:off x="0" y="0"/>
            <a:ext cx="4370664" cy="6858000"/>
          </a:xfrm>
          <a:prstGeom prst="rect">
            <a:avLst/>
          </a:prstGeom>
        </p:spPr>
      </p:pic>
      <p:pic>
        <p:nvPicPr>
          <p:cNvPr id="11" name="Picture 10" descr="Logo, company name&#10;&#10;Description automatically generated">
            <a:extLst>
              <a:ext uri="{FF2B5EF4-FFF2-40B4-BE49-F238E27FC236}">
                <a16:creationId xmlns:a16="http://schemas.microsoft.com/office/drawing/2014/main" id="{9CB9812A-6842-4B26-B511-D3571EA0FA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7981" y="4848086"/>
            <a:ext cx="2310213" cy="1839553"/>
          </a:xfrm>
          <a:prstGeom prst="rect">
            <a:avLst/>
          </a:prstGeom>
        </p:spPr>
      </p:pic>
      <p:sp>
        <p:nvSpPr>
          <p:cNvPr id="13" name="Rectangle 12">
            <a:extLst>
              <a:ext uri="{FF2B5EF4-FFF2-40B4-BE49-F238E27FC236}">
                <a16:creationId xmlns:a16="http://schemas.microsoft.com/office/drawing/2014/main" id="{6D97F2C0-72FF-4506-B3AF-F542A304CBE3}"/>
              </a:ext>
            </a:extLst>
          </p:cNvPr>
          <p:cNvSpPr/>
          <p:nvPr/>
        </p:nvSpPr>
        <p:spPr>
          <a:xfrm>
            <a:off x="494125" y="592210"/>
            <a:ext cx="10469149" cy="1808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1D9D9F-DAB0-4A93-87B0-F3394FC549F9}"/>
              </a:ext>
            </a:extLst>
          </p:cNvPr>
          <p:cNvSpPr>
            <a:spLocks noGrp="1"/>
          </p:cNvSpPr>
          <p:nvPr>
            <p:ph type="ctrTitle"/>
          </p:nvPr>
        </p:nvSpPr>
        <p:spPr>
          <a:xfrm>
            <a:off x="636057" y="517668"/>
            <a:ext cx="10821342" cy="1060378"/>
          </a:xfrm>
        </p:spPr>
        <p:txBody>
          <a:bodyPr>
            <a:noAutofit/>
          </a:bodyPr>
          <a:lstStyle/>
          <a:p>
            <a:pPr algn="l"/>
            <a:r>
              <a:rPr lang="en-US" sz="5400" b="1" dirty="0">
                <a:solidFill>
                  <a:srgbClr val="666666"/>
                </a:solidFill>
                <a:latin typeface="Century Gothic" panose="020B0502020202020204" pitchFamily="34" charset="0"/>
              </a:rPr>
              <a:t>Coordinated Care Services, Inc. </a:t>
            </a:r>
          </a:p>
        </p:txBody>
      </p:sp>
      <p:sp>
        <p:nvSpPr>
          <p:cNvPr id="3" name="Subtitle 2">
            <a:extLst>
              <a:ext uri="{FF2B5EF4-FFF2-40B4-BE49-F238E27FC236}">
                <a16:creationId xmlns:a16="http://schemas.microsoft.com/office/drawing/2014/main" id="{4ABA818F-5D8D-4911-A90F-9A6806F41B5E}"/>
              </a:ext>
            </a:extLst>
          </p:cNvPr>
          <p:cNvSpPr>
            <a:spLocks noGrp="1"/>
          </p:cNvSpPr>
          <p:nvPr>
            <p:ph type="subTitle" idx="1"/>
          </p:nvPr>
        </p:nvSpPr>
        <p:spPr>
          <a:xfrm>
            <a:off x="4370664" y="1578046"/>
            <a:ext cx="7821336" cy="1655762"/>
          </a:xfrm>
        </p:spPr>
        <p:txBody>
          <a:bodyPr>
            <a:normAutofit lnSpcReduction="10000"/>
          </a:bodyPr>
          <a:lstStyle/>
          <a:p>
            <a:r>
              <a:rPr lang="en-US" sz="3600" b="1" dirty="0">
                <a:solidFill>
                  <a:srgbClr val="666666"/>
                </a:solidFill>
                <a:latin typeface="Century Gothic" panose="020B0502020202020204" pitchFamily="34" charset="0"/>
              </a:rPr>
              <a:t>Greater Rochester Quality Council</a:t>
            </a:r>
          </a:p>
          <a:p>
            <a:r>
              <a:rPr lang="en-US" sz="3600" b="1" dirty="0">
                <a:solidFill>
                  <a:srgbClr val="666666"/>
                </a:solidFill>
                <a:latin typeface="Century Gothic" panose="020B0502020202020204" pitchFamily="34" charset="0"/>
              </a:rPr>
              <a:t>Recruiting, Onboarding &amp; Retention, Oh My!</a:t>
            </a:r>
          </a:p>
        </p:txBody>
      </p:sp>
      <p:sp>
        <p:nvSpPr>
          <p:cNvPr id="8" name="TextBox 7">
            <a:extLst>
              <a:ext uri="{FF2B5EF4-FFF2-40B4-BE49-F238E27FC236}">
                <a16:creationId xmlns:a16="http://schemas.microsoft.com/office/drawing/2014/main" id="{40A4833C-FE9D-42C6-ADAF-65C4C3F8C346}"/>
              </a:ext>
            </a:extLst>
          </p:cNvPr>
          <p:cNvSpPr txBox="1"/>
          <p:nvPr/>
        </p:nvSpPr>
        <p:spPr>
          <a:xfrm>
            <a:off x="4804756" y="2992510"/>
            <a:ext cx="6542973"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Shaunta Collier-Rankin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CCSI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Director, Human Resources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Presented:  June 22,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387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group of people in a room&#10;&#10;Description automatically generated with medium confidence">
            <a:extLst>
              <a:ext uri="{FF2B5EF4-FFF2-40B4-BE49-F238E27FC236}">
                <a16:creationId xmlns:a16="http://schemas.microsoft.com/office/drawing/2014/main" id="{9C3D62C6-6B1B-42B9-A46B-20CC38EBE66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730" b="24464"/>
          <a:stretch/>
        </p:blipFill>
        <p:spPr>
          <a:xfrm>
            <a:off x="0" y="0"/>
            <a:ext cx="12216465" cy="1266737"/>
          </a:xfrm>
        </p:spPr>
      </p:pic>
      <p:sp>
        <p:nvSpPr>
          <p:cNvPr id="2" name="Title 1">
            <a:extLst>
              <a:ext uri="{FF2B5EF4-FFF2-40B4-BE49-F238E27FC236}">
                <a16:creationId xmlns:a16="http://schemas.microsoft.com/office/drawing/2014/main" id="{CB925279-610D-40E4-B623-B845E687B778}"/>
              </a:ext>
            </a:extLst>
          </p:cNvPr>
          <p:cNvSpPr>
            <a:spLocks noGrp="1"/>
          </p:cNvSpPr>
          <p:nvPr>
            <p:ph type="title"/>
          </p:nvPr>
        </p:nvSpPr>
        <p:spPr>
          <a:xfrm>
            <a:off x="838200" y="-3991"/>
            <a:ext cx="10515600" cy="1325563"/>
          </a:xfrm>
        </p:spPr>
        <p:txBody>
          <a:bodyPr/>
          <a:lstStyle/>
          <a:p>
            <a:pPr algn="ctr"/>
            <a:r>
              <a:rPr lang="en-US" b="1" dirty="0">
                <a:solidFill>
                  <a:schemeClr val="bg1"/>
                </a:solidFill>
                <a:latin typeface="Century Gothic" panose="020B0502020202020204" pitchFamily="34" charset="0"/>
              </a:rPr>
              <a:t>Quick Facts</a:t>
            </a:r>
          </a:p>
        </p:txBody>
      </p:sp>
      <p:sp>
        <p:nvSpPr>
          <p:cNvPr id="10" name="Text Placeholder 2">
            <a:extLst>
              <a:ext uri="{FF2B5EF4-FFF2-40B4-BE49-F238E27FC236}">
                <a16:creationId xmlns:a16="http://schemas.microsoft.com/office/drawing/2014/main" id="{6E0A7A47-D1EF-4DAF-8A16-335A993FA7BF}"/>
              </a:ext>
            </a:extLst>
          </p:cNvPr>
          <p:cNvSpPr txBox="1">
            <a:spLocks/>
          </p:cNvSpPr>
          <p:nvPr/>
        </p:nvSpPr>
        <p:spPr>
          <a:xfrm>
            <a:off x="947955" y="1754679"/>
            <a:ext cx="3901135" cy="39903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200"/>
              </a:spcBef>
              <a:spcAft>
                <a:spcPts val="0"/>
              </a:spcAft>
              <a:buClrTx/>
              <a:buSzTx/>
              <a:buFont typeface="Arial" panose="020B0604020202020204" pitchFamily="34" charset="0"/>
              <a:buNone/>
              <a:tabLst/>
              <a:defRPr/>
            </a:pPr>
            <a:r>
              <a:rPr kumimoji="0" lang="en-US" sz="2150" b="0" i="0" u="none" strike="noStrike" kern="1200" cap="none" spc="0" normalizeH="0" baseline="0" noProof="0" dirty="0">
                <a:ln>
                  <a:noFill/>
                </a:ln>
                <a:solidFill>
                  <a:srgbClr val="595959"/>
                </a:solidFill>
                <a:effectLst/>
                <a:uLnTx/>
                <a:uFillTx/>
                <a:latin typeface="Calibri" panose="020F0502020204030204"/>
                <a:ea typeface="+mn-ea"/>
                <a:cs typeface="+mn-cs"/>
              </a:rPr>
              <a:t>Not-for-Profit Management Services Organization</a:t>
            </a:r>
          </a:p>
          <a:p>
            <a:pPr marL="0" marR="0" lvl="0" indent="0" algn="l" defTabSz="914400" rtl="0" eaLnBrk="1" fontAlgn="auto" latinLnBrk="0" hangingPunct="1">
              <a:lnSpc>
                <a:spcPct val="110000"/>
              </a:lnSpc>
              <a:spcBef>
                <a:spcPts val="1200"/>
              </a:spcBef>
              <a:spcAft>
                <a:spcPts val="0"/>
              </a:spcAft>
              <a:buClrTx/>
              <a:buSzTx/>
              <a:buFont typeface="Arial" panose="020B0604020202020204" pitchFamily="34" charset="0"/>
              <a:buNone/>
              <a:tabLst/>
              <a:defRPr/>
            </a:pPr>
            <a:r>
              <a:rPr kumimoji="0" lang="en-US" sz="2150" b="0" i="0" u="none" strike="noStrike" kern="1200" cap="none" spc="0" normalizeH="0" baseline="0" noProof="0" dirty="0">
                <a:ln>
                  <a:noFill/>
                </a:ln>
                <a:solidFill>
                  <a:srgbClr val="595959"/>
                </a:solidFill>
                <a:effectLst/>
                <a:uLnTx/>
                <a:uFillTx/>
                <a:latin typeface="Calibri" panose="020F0502020204030204"/>
                <a:ea typeface="+mn-ea"/>
                <a:cs typeface="+mn-cs"/>
              </a:rPr>
              <a:t>Founded in 1992 to support the Monroe County Office of Mental Health</a:t>
            </a:r>
          </a:p>
          <a:p>
            <a:pPr marL="0" marR="0" lvl="0" indent="0" algn="l" defTabSz="914400" rtl="0" eaLnBrk="1" fontAlgn="auto" latinLnBrk="0" hangingPunct="1">
              <a:lnSpc>
                <a:spcPct val="110000"/>
              </a:lnSpc>
              <a:spcBef>
                <a:spcPts val="1200"/>
              </a:spcBef>
              <a:spcAft>
                <a:spcPts val="0"/>
              </a:spcAft>
              <a:buClrTx/>
              <a:buSzTx/>
              <a:buFont typeface="Arial" panose="020B0604020202020204" pitchFamily="34" charset="0"/>
              <a:buNone/>
              <a:tabLst/>
              <a:defRPr/>
            </a:pPr>
            <a:r>
              <a:rPr kumimoji="0" lang="en-US" sz="2150" b="0" i="0" u="none" strike="noStrike" kern="1200" cap="none" spc="0" normalizeH="0" baseline="0" noProof="0" dirty="0">
                <a:ln>
                  <a:noFill/>
                </a:ln>
                <a:solidFill>
                  <a:srgbClr val="595959"/>
                </a:solidFill>
                <a:effectLst/>
                <a:uLnTx/>
                <a:uFillTx/>
                <a:latin typeface="Calibri" panose="020F0502020204030204"/>
                <a:ea typeface="+mn-ea"/>
                <a:cs typeface="+mn-cs"/>
              </a:rPr>
              <a:t>Today - staff of &gt;400 talented people working to support customers across Upstate NY – and beyond </a:t>
            </a:r>
          </a:p>
          <a:p>
            <a:pPr marL="0" marR="0" lvl="0" indent="0" algn="ctr" defTabSz="914400" rtl="0" eaLnBrk="1" fontAlgn="auto" latinLnBrk="0" hangingPunct="1">
              <a:lnSpc>
                <a:spcPct val="110000"/>
              </a:lnSpc>
              <a:spcBef>
                <a:spcPts val="12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p:txBody>
      </p:sp>
      <p:pic>
        <p:nvPicPr>
          <p:cNvPr id="11" name="Picture 10" descr="Map&#10;&#10;Description automatically generated">
            <a:extLst>
              <a:ext uri="{FF2B5EF4-FFF2-40B4-BE49-F238E27FC236}">
                <a16:creationId xmlns:a16="http://schemas.microsoft.com/office/drawing/2014/main" id="{F1ACF4C1-A508-41FD-8994-51CD967B2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382" y="1128047"/>
            <a:ext cx="6640459" cy="5155462"/>
          </a:xfrm>
          <a:prstGeom prst="rect">
            <a:avLst/>
          </a:prstGeom>
        </p:spPr>
      </p:pic>
      <p:pic>
        <p:nvPicPr>
          <p:cNvPr id="12" name="Picture 11" descr="A picture containing map&#10;&#10;Description automatically generated">
            <a:extLst>
              <a:ext uri="{FF2B5EF4-FFF2-40B4-BE49-F238E27FC236}">
                <a16:creationId xmlns:a16="http://schemas.microsoft.com/office/drawing/2014/main" id="{6D6E5ADD-BE2B-4FBE-8EA0-F9F8922A9E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801" y="4830982"/>
            <a:ext cx="4118502" cy="1717416"/>
          </a:xfrm>
          <a:prstGeom prst="rect">
            <a:avLst/>
          </a:prstGeom>
        </p:spPr>
      </p:pic>
      <p:pic>
        <p:nvPicPr>
          <p:cNvPr id="13" name="Picture 12" descr="Logo, company name&#10;&#10;Description automatically generated">
            <a:extLst>
              <a:ext uri="{FF2B5EF4-FFF2-40B4-BE49-F238E27FC236}">
                <a16:creationId xmlns:a16="http://schemas.microsoft.com/office/drawing/2014/main" id="{BF6E2641-6BEF-4380-9AA7-94DE339FE7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1650" y="5872137"/>
            <a:ext cx="1145309" cy="911975"/>
          </a:xfrm>
          <a:prstGeom prst="rect">
            <a:avLst/>
          </a:prstGeom>
        </p:spPr>
      </p:pic>
      <p:pic>
        <p:nvPicPr>
          <p:cNvPr id="14" name="Picture 13" descr="Shape, arrow&#10;&#10;Description automatically generated">
            <a:extLst>
              <a:ext uri="{FF2B5EF4-FFF2-40B4-BE49-F238E27FC236}">
                <a16:creationId xmlns:a16="http://schemas.microsoft.com/office/drawing/2014/main" id="{71EFC429-E70C-4681-81D4-CDB64E6D11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394" y="1840118"/>
            <a:ext cx="486561" cy="299235"/>
          </a:xfrm>
          <a:prstGeom prst="rect">
            <a:avLst/>
          </a:prstGeom>
        </p:spPr>
      </p:pic>
      <p:pic>
        <p:nvPicPr>
          <p:cNvPr id="17" name="Picture 16" descr="Shape, arrow&#10;&#10;Description automatically generated">
            <a:extLst>
              <a:ext uri="{FF2B5EF4-FFF2-40B4-BE49-F238E27FC236}">
                <a16:creationId xmlns:a16="http://schemas.microsoft.com/office/drawing/2014/main" id="{72FFF203-0835-4029-AD0C-28385DBE10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394" y="2712734"/>
            <a:ext cx="486561" cy="299235"/>
          </a:xfrm>
          <a:prstGeom prst="rect">
            <a:avLst/>
          </a:prstGeom>
        </p:spPr>
      </p:pic>
      <p:pic>
        <p:nvPicPr>
          <p:cNvPr id="18" name="Picture 17" descr="Shape, arrow&#10;&#10;Description automatically generated">
            <a:extLst>
              <a:ext uri="{FF2B5EF4-FFF2-40B4-BE49-F238E27FC236}">
                <a16:creationId xmlns:a16="http://schemas.microsoft.com/office/drawing/2014/main" id="{C114F247-3E7F-4028-9FAF-0AF6D1DE16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394" y="3929641"/>
            <a:ext cx="486561" cy="299235"/>
          </a:xfrm>
          <a:prstGeom prst="rect">
            <a:avLst/>
          </a:prstGeom>
        </p:spPr>
      </p:pic>
      <p:sp>
        <p:nvSpPr>
          <p:cNvPr id="15" name="Rectangle 14">
            <a:extLst>
              <a:ext uri="{FF2B5EF4-FFF2-40B4-BE49-F238E27FC236}">
                <a16:creationId xmlns:a16="http://schemas.microsoft.com/office/drawing/2014/main" id="{52247C89-4E24-411C-BFC3-4DD29B7165A6}"/>
              </a:ext>
            </a:extLst>
          </p:cNvPr>
          <p:cNvSpPr/>
          <p:nvPr/>
        </p:nvSpPr>
        <p:spPr>
          <a:xfrm>
            <a:off x="5102258" y="1472683"/>
            <a:ext cx="299293" cy="274320"/>
          </a:xfrm>
          <a:prstGeom prst="rect">
            <a:avLst/>
          </a:prstGeom>
          <a:solidFill>
            <a:srgbClr val="5F88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4102B07-ABD7-480D-A565-10D52FD3B2B7}"/>
              </a:ext>
            </a:extLst>
          </p:cNvPr>
          <p:cNvSpPr txBox="1"/>
          <p:nvPr/>
        </p:nvSpPr>
        <p:spPr>
          <a:xfrm>
            <a:off x="5368462" y="1452145"/>
            <a:ext cx="38290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66666"/>
                </a:solidFill>
                <a:effectLst/>
                <a:uLnTx/>
                <a:uFillTx/>
                <a:latin typeface="Century Gothic" panose="020B0502020202020204" pitchFamily="34" charset="0"/>
                <a:ea typeface="+mn-ea"/>
                <a:cs typeface="+mn-cs"/>
              </a:rPr>
              <a:t>- indicates a NYS county where CCSI</a:t>
            </a:r>
            <a:br>
              <a:rPr kumimoji="0" lang="en-US" sz="1400" b="0" i="0" u="none" strike="noStrike" kern="1200" cap="none" spc="0" normalizeH="0" baseline="0" noProof="0" dirty="0">
                <a:ln>
                  <a:noFill/>
                </a:ln>
                <a:solidFill>
                  <a:srgbClr val="666666"/>
                </a:solidFill>
                <a:effectLst/>
                <a:uLnTx/>
                <a:uFillTx/>
                <a:latin typeface="Century Gothic" panose="020B0502020202020204" pitchFamily="34" charset="0"/>
                <a:ea typeface="+mn-ea"/>
                <a:cs typeface="+mn-cs"/>
              </a:rPr>
            </a:br>
            <a:r>
              <a:rPr kumimoji="0" lang="en-US" sz="1400" b="0" i="0" u="none" strike="noStrike" kern="1200" cap="none" spc="0" normalizeH="0" baseline="0" noProof="0" dirty="0">
                <a:ln>
                  <a:noFill/>
                </a:ln>
                <a:solidFill>
                  <a:srgbClr val="666666"/>
                </a:solidFill>
                <a:effectLst/>
                <a:uLnTx/>
                <a:uFillTx/>
                <a:latin typeface="Century Gothic" panose="020B0502020202020204" pitchFamily="34" charset="0"/>
                <a:ea typeface="+mn-ea"/>
                <a:cs typeface="+mn-cs"/>
              </a:rPr>
              <a:t>  staff are located</a:t>
            </a:r>
          </a:p>
        </p:txBody>
      </p:sp>
    </p:spTree>
    <p:extLst>
      <p:ext uri="{BB962C8B-B14F-4D97-AF65-F5344CB8AC3E}">
        <p14:creationId xmlns:p14="http://schemas.microsoft.com/office/powerpoint/2010/main" val="1182084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8" descr="A group of people in a room&#10;&#10;Description automatically generated with medium confidence">
            <a:extLst>
              <a:ext uri="{FF2B5EF4-FFF2-40B4-BE49-F238E27FC236}">
                <a16:creationId xmlns:a16="http://schemas.microsoft.com/office/drawing/2014/main" id="{C5871FB6-C368-483D-BACD-4A0AD3B0B5C9}"/>
              </a:ext>
            </a:extLst>
          </p:cNvPr>
          <p:cNvPicPr>
            <a:picLocks noChangeAspect="1"/>
          </p:cNvPicPr>
          <p:nvPr/>
        </p:nvPicPr>
        <p:blipFill rotWithShape="1">
          <a:blip r:embed="rId2">
            <a:extLst>
              <a:ext uri="{28A0092B-C50C-407E-A947-70E740481C1C}">
                <a14:useLocalDpi xmlns:a14="http://schemas.microsoft.com/office/drawing/2010/main" val="0"/>
              </a:ext>
            </a:extLst>
          </a:blip>
          <a:srcRect t="10730" b="24464"/>
          <a:stretch/>
        </p:blipFill>
        <p:spPr>
          <a:xfrm>
            <a:off x="0" y="5591263"/>
            <a:ext cx="12216465" cy="1266737"/>
          </a:xfrm>
          <a:prstGeom prst="rect">
            <a:avLst/>
          </a:prstGeom>
        </p:spPr>
      </p:pic>
      <p:sp>
        <p:nvSpPr>
          <p:cNvPr id="5" name="Rounded Rectangle 5">
            <a:extLst>
              <a:ext uri="{FF2B5EF4-FFF2-40B4-BE49-F238E27FC236}">
                <a16:creationId xmlns:a16="http://schemas.microsoft.com/office/drawing/2014/main" id="{D20F6F46-04CB-4817-B57E-965E56BE6302}"/>
              </a:ext>
            </a:extLst>
          </p:cNvPr>
          <p:cNvSpPr/>
          <p:nvPr/>
        </p:nvSpPr>
        <p:spPr>
          <a:xfrm>
            <a:off x="6244214" y="304630"/>
            <a:ext cx="5715000" cy="2194335"/>
          </a:xfrm>
          <a:prstGeom prst="snip2DiagRect">
            <a:avLst>
              <a:gd name="adj1" fmla="val 0"/>
              <a:gd name="adj2" fmla="val 13606"/>
            </a:avLst>
          </a:prstGeom>
          <a:solidFill>
            <a:srgbClr val="E7931F">
              <a:alpha val="85000"/>
            </a:srgbClr>
          </a:solidFill>
          <a:ln w="38100">
            <a:solidFill>
              <a:schemeClr val="bg2">
                <a:lumMod val="75000"/>
              </a:schemeClr>
            </a:solidFill>
          </a:ln>
          <a:effectLst/>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grpSp>
        <p:nvGrpSpPr>
          <p:cNvPr id="2" name="Group 1">
            <a:extLst>
              <a:ext uri="{FF2B5EF4-FFF2-40B4-BE49-F238E27FC236}">
                <a16:creationId xmlns:a16="http://schemas.microsoft.com/office/drawing/2014/main" id="{540CEC93-875B-4316-B278-405B97655C62}"/>
              </a:ext>
            </a:extLst>
          </p:cNvPr>
          <p:cNvGrpSpPr/>
          <p:nvPr/>
        </p:nvGrpSpPr>
        <p:grpSpPr>
          <a:xfrm>
            <a:off x="228600" y="2700735"/>
            <a:ext cx="11730614" cy="2482274"/>
            <a:chOff x="228600" y="2700735"/>
            <a:chExt cx="11730614" cy="2482274"/>
          </a:xfrm>
        </p:grpSpPr>
        <p:sp>
          <p:nvSpPr>
            <p:cNvPr id="7" name="Rounded Rectangle 5">
              <a:extLst>
                <a:ext uri="{FF2B5EF4-FFF2-40B4-BE49-F238E27FC236}">
                  <a16:creationId xmlns:a16="http://schemas.microsoft.com/office/drawing/2014/main" id="{DCF6C9AA-E917-43B6-9355-A87A02CDC6EB}"/>
                </a:ext>
              </a:extLst>
            </p:cNvPr>
            <p:cNvSpPr/>
            <p:nvPr/>
          </p:nvSpPr>
          <p:spPr>
            <a:xfrm>
              <a:off x="228600" y="2700735"/>
              <a:ext cx="11730614" cy="2482274"/>
            </a:xfrm>
            <a:prstGeom prst="snip2DiagRect">
              <a:avLst>
                <a:gd name="adj1" fmla="val 0"/>
                <a:gd name="adj2" fmla="val 13606"/>
              </a:avLst>
            </a:prstGeom>
            <a:solidFill>
              <a:srgbClr val="E7B447">
                <a:alpha val="82000"/>
              </a:srgbClr>
            </a:solidFill>
            <a:ln w="38100">
              <a:solidFill>
                <a:schemeClr val="bg2">
                  <a:lumMod val="75000"/>
                </a:schemeClr>
              </a:solidFill>
            </a:ln>
            <a:effectLst/>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
          <p:nvSpPr>
            <p:cNvPr id="8" name="TextBox 7">
              <a:extLst>
                <a:ext uri="{FF2B5EF4-FFF2-40B4-BE49-F238E27FC236}">
                  <a16:creationId xmlns:a16="http://schemas.microsoft.com/office/drawing/2014/main" id="{5598E0B3-0EB9-4E4B-BCFD-9CB0F702E427}"/>
                </a:ext>
              </a:extLst>
            </p:cNvPr>
            <p:cNvSpPr txBox="1"/>
            <p:nvPr/>
          </p:nvSpPr>
          <p:spPr>
            <a:xfrm>
              <a:off x="2327800" y="2706160"/>
              <a:ext cx="779808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500" normalizeH="0" baseline="0" noProof="0" dirty="0">
                  <a:ln>
                    <a:noFill/>
                  </a:ln>
                  <a:solidFill>
                    <a:prstClr val="white"/>
                  </a:solidFill>
                  <a:effectLst/>
                  <a:uLnTx/>
                  <a:uFillTx/>
                  <a:latin typeface="Century Gothic" panose="020B0502020202020204" pitchFamily="34" charset="0"/>
                  <a:ea typeface="+mn-ea"/>
                  <a:cs typeface="+mn-cs"/>
                </a:rPr>
                <a:t>Our Operating Principles</a:t>
              </a:r>
            </a:p>
          </p:txBody>
        </p:sp>
      </p:grpSp>
      <p:sp>
        <p:nvSpPr>
          <p:cNvPr id="11" name="Rounded Rectangle 5">
            <a:extLst>
              <a:ext uri="{FF2B5EF4-FFF2-40B4-BE49-F238E27FC236}">
                <a16:creationId xmlns:a16="http://schemas.microsoft.com/office/drawing/2014/main" id="{182EF0D2-C284-41B2-8248-47BEFC38A256}"/>
              </a:ext>
            </a:extLst>
          </p:cNvPr>
          <p:cNvSpPr/>
          <p:nvPr/>
        </p:nvSpPr>
        <p:spPr>
          <a:xfrm>
            <a:off x="228600" y="304630"/>
            <a:ext cx="5715000" cy="2194335"/>
          </a:xfrm>
          <a:prstGeom prst="snip2DiagRect">
            <a:avLst>
              <a:gd name="adj1" fmla="val 0"/>
              <a:gd name="adj2" fmla="val 13606"/>
            </a:avLst>
          </a:prstGeom>
          <a:solidFill>
            <a:srgbClr val="5D89A2"/>
          </a:solidFill>
          <a:ln w="38100">
            <a:solidFill>
              <a:schemeClr val="bg2">
                <a:lumMod val="75000"/>
              </a:schemeClr>
            </a:solidFill>
          </a:ln>
          <a:effectLst/>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
        <p:nvSpPr>
          <p:cNvPr id="12" name="Rectangle 11">
            <a:extLst>
              <a:ext uri="{FF2B5EF4-FFF2-40B4-BE49-F238E27FC236}">
                <a16:creationId xmlns:a16="http://schemas.microsoft.com/office/drawing/2014/main" id="{7EDE33B2-9219-45F7-8E12-417E5EC6C187}"/>
              </a:ext>
            </a:extLst>
          </p:cNvPr>
          <p:cNvSpPr/>
          <p:nvPr/>
        </p:nvSpPr>
        <p:spPr>
          <a:xfrm>
            <a:off x="545540" y="1000945"/>
            <a:ext cx="5187462" cy="1477328"/>
          </a:xfrm>
          <a:prstGeom prst="rect">
            <a:avLst/>
          </a:prstGeom>
        </p:spPr>
        <p:txBody>
          <a:bodyPr wrap="square">
            <a:spAutoFit/>
          </a:bodyPr>
          <a:lstStyle/>
          <a:p>
            <a:pPr marL="102870" marR="0" lvl="1" indent="0" algn="ctr" defTabSz="800100" rtl="0" eaLnBrk="1" fontAlgn="auto" latinLnBrk="0" hangingPunct="1">
              <a:lnSpc>
                <a:spcPct val="90000"/>
              </a:lnSpc>
              <a:spcBef>
                <a:spcPct val="0"/>
              </a:spcBef>
              <a:spcAft>
                <a:spcPct val="150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CCSI is a nonprofit organization dedicated to inspiring innovation in practice by providing essential business services in partnership with organizations that improve lives and strengthen communities.</a:t>
            </a:r>
          </a:p>
        </p:txBody>
      </p:sp>
      <p:sp>
        <p:nvSpPr>
          <p:cNvPr id="13" name="TextBox 12">
            <a:extLst>
              <a:ext uri="{FF2B5EF4-FFF2-40B4-BE49-F238E27FC236}">
                <a16:creationId xmlns:a16="http://schemas.microsoft.com/office/drawing/2014/main" id="{FD19F59E-4ECE-44AC-85E0-802C77AE281C}"/>
              </a:ext>
            </a:extLst>
          </p:cNvPr>
          <p:cNvSpPr txBox="1"/>
          <p:nvPr/>
        </p:nvSpPr>
        <p:spPr>
          <a:xfrm>
            <a:off x="0" y="422858"/>
            <a:ext cx="592936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500" normalizeH="0" baseline="0" noProof="0" dirty="0">
                <a:ln>
                  <a:noFill/>
                </a:ln>
                <a:solidFill>
                  <a:prstClr val="white"/>
                </a:solidFill>
                <a:effectLst/>
                <a:uLnTx/>
                <a:uFillTx/>
                <a:latin typeface="Century Gothic" panose="020B0502020202020204" pitchFamily="34" charset="0"/>
                <a:ea typeface="+mn-ea"/>
                <a:cs typeface="+mn-cs"/>
              </a:rPr>
              <a:t>Our mission</a:t>
            </a:r>
          </a:p>
        </p:txBody>
      </p:sp>
      <p:sp>
        <p:nvSpPr>
          <p:cNvPr id="14" name="TextBox 13">
            <a:extLst>
              <a:ext uri="{FF2B5EF4-FFF2-40B4-BE49-F238E27FC236}">
                <a16:creationId xmlns:a16="http://schemas.microsoft.com/office/drawing/2014/main" id="{3E940883-7413-4B9E-A903-99F0108796AF}"/>
              </a:ext>
            </a:extLst>
          </p:cNvPr>
          <p:cNvSpPr txBox="1"/>
          <p:nvPr/>
        </p:nvSpPr>
        <p:spPr>
          <a:xfrm>
            <a:off x="6235002" y="447899"/>
            <a:ext cx="592936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500" normalizeH="0" baseline="0" noProof="0" dirty="0">
                <a:ln>
                  <a:noFill/>
                </a:ln>
                <a:solidFill>
                  <a:prstClr val="white"/>
                </a:solidFill>
                <a:effectLst/>
                <a:uLnTx/>
                <a:uFillTx/>
                <a:latin typeface="Century Gothic" panose="020B0502020202020204" pitchFamily="34" charset="0"/>
                <a:ea typeface="+mn-ea"/>
                <a:cs typeface="+mn-cs"/>
              </a:rPr>
              <a:t>Our Vision</a:t>
            </a:r>
          </a:p>
        </p:txBody>
      </p:sp>
      <p:sp>
        <p:nvSpPr>
          <p:cNvPr id="15" name="TextBox 14">
            <a:extLst>
              <a:ext uri="{FF2B5EF4-FFF2-40B4-BE49-F238E27FC236}">
                <a16:creationId xmlns:a16="http://schemas.microsoft.com/office/drawing/2014/main" id="{3145B564-9703-46C4-928B-171D47CD5137}"/>
              </a:ext>
            </a:extLst>
          </p:cNvPr>
          <p:cNvSpPr txBox="1"/>
          <p:nvPr/>
        </p:nvSpPr>
        <p:spPr>
          <a:xfrm>
            <a:off x="911872" y="5875660"/>
            <a:ext cx="1018843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Simply put, </a:t>
            </a:r>
            <a:r>
              <a:rPr kumimoji="0" lang="en-US" sz="3200" b="1"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we help organizations that help others.</a:t>
            </a:r>
          </a:p>
        </p:txBody>
      </p:sp>
      <p:sp>
        <p:nvSpPr>
          <p:cNvPr id="17" name="Rectangle 16">
            <a:extLst>
              <a:ext uri="{FF2B5EF4-FFF2-40B4-BE49-F238E27FC236}">
                <a16:creationId xmlns:a16="http://schemas.microsoft.com/office/drawing/2014/main" id="{1BF0F9F2-46F8-4CB5-8DBF-F8DE66DE1576}"/>
              </a:ext>
            </a:extLst>
          </p:cNvPr>
          <p:cNvSpPr/>
          <p:nvPr/>
        </p:nvSpPr>
        <p:spPr>
          <a:xfrm>
            <a:off x="6639031" y="1103272"/>
            <a:ext cx="4925366"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 be an exceptional place for individuals to grow and build a career, while expanding our capacity to invest in communities.</a:t>
            </a:r>
          </a:p>
        </p:txBody>
      </p:sp>
      <p:pic>
        <p:nvPicPr>
          <p:cNvPr id="4" name="Picture 3" descr="A picture containing text, clipart&#10;&#10;Description automatically generated">
            <a:extLst>
              <a:ext uri="{FF2B5EF4-FFF2-40B4-BE49-F238E27FC236}">
                <a16:creationId xmlns:a16="http://schemas.microsoft.com/office/drawing/2014/main" id="{E0D30D3D-4D7A-4EA4-84A4-9FF6EAA29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13" y="3438952"/>
            <a:ext cx="1097280" cy="1097280"/>
          </a:xfrm>
          <a:prstGeom prst="rect">
            <a:avLst/>
          </a:prstGeom>
        </p:spPr>
      </p:pic>
      <p:sp>
        <p:nvSpPr>
          <p:cNvPr id="16" name="TextBox 15">
            <a:extLst>
              <a:ext uri="{FF2B5EF4-FFF2-40B4-BE49-F238E27FC236}">
                <a16:creationId xmlns:a16="http://schemas.microsoft.com/office/drawing/2014/main" id="{78987555-3744-4FDE-A471-66C7C2345B87}"/>
              </a:ext>
            </a:extLst>
          </p:cNvPr>
          <p:cNvSpPr txBox="1"/>
          <p:nvPr/>
        </p:nvSpPr>
        <p:spPr>
          <a:xfrm>
            <a:off x="699974" y="4537123"/>
            <a:ext cx="107673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15151"/>
                </a:solidFill>
                <a:effectLst/>
                <a:uLnTx/>
                <a:uFillTx/>
                <a:latin typeface="Century Gothic" panose="020B0502020202020204" pitchFamily="34" charset="0"/>
                <a:ea typeface="+mn-ea"/>
                <a:cs typeface="+mn-cs"/>
              </a:rPr>
              <a:t>Integrity</a:t>
            </a:r>
          </a:p>
        </p:txBody>
      </p:sp>
      <p:pic>
        <p:nvPicPr>
          <p:cNvPr id="20" name="Picture 19" descr="Icon&#10;&#10;Description automatically generated">
            <a:extLst>
              <a:ext uri="{FF2B5EF4-FFF2-40B4-BE49-F238E27FC236}">
                <a16:creationId xmlns:a16="http://schemas.microsoft.com/office/drawing/2014/main" id="{F75C228E-0728-4EF3-BB83-7D3E460C01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7323" y="3438952"/>
            <a:ext cx="1097280" cy="1097280"/>
          </a:xfrm>
          <a:prstGeom prst="rect">
            <a:avLst/>
          </a:prstGeom>
        </p:spPr>
      </p:pic>
      <p:pic>
        <p:nvPicPr>
          <p:cNvPr id="22" name="Picture 21" descr="Icon&#10;&#10;Description automatically generated">
            <a:extLst>
              <a:ext uri="{FF2B5EF4-FFF2-40B4-BE49-F238E27FC236}">
                <a16:creationId xmlns:a16="http://schemas.microsoft.com/office/drawing/2014/main" id="{54AA5C19-7766-4AF3-A837-B73B7EC091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5216" y="3438951"/>
            <a:ext cx="1097280" cy="1097280"/>
          </a:xfrm>
          <a:prstGeom prst="rect">
            <a:avLst/>
          </a:prstGeom>
        </p:spPr>
      </p:pic>
      <p:sp>
        <p:nvSpPr>
          <p:cNvPr id="23" name="TextBox 22">
            <a:extLst>
              <a:ext uri="{FF2B5EF4-FFF2-40B4-BE49-F238E27FC236}">
                <a16:creationId xmlns:a16="http://schemas.microsoft.com/office/drawing/2014/main" id="{059AA353-FEEE-4315-8E62-0572AAE6F113}"/>
              </a:ext>
            </a:extLst>
          </p:cNvPr>
          <p:cNvSpPr txBox="1"/>
          <p:nvPr/>
        </p:nvSpPr>
        <p:spPr>
          <a:xfrm>
            <a:off x="3394940" y="4528862"/>
            <a:ext cx="1209271"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15151"/>
                </a:solidFill>
                <a:effectLst/>
                <a:uLnTx/>
                <a:uFillTx/>
                <a:latin typeface="Century Gothic" panose="020B0502020202020204" pitchFamily="34" charset="0"/>
                <a:ea typeface="+mn-ea"/>
                <a:cs typeface="+mn-cs"/>
              </a:rPr>
              <a:t>Individualized Work-Life Integration</a:t>
            </a:r>
          </a:p>
        </p:txBody>
      </p:sp>
      <p:sp>
        <p:nvSpPr>
          <p:cNvPr id="24" name="TextBox 23">
            <a:extLst>
              <a:ext uri="{FF2B5EF4-FFF2-40B4-BE49-F238E27FC236}">
                <a16:creationId xmlns:a16="http://schemas.microsoft.com/office/drawing/2014/main" id="{87D8B169-7893-4943-B7AE-C774DC71C940}"/>
              </a:ext>
            </a:extLst>
          </p:cNvPr>
          <p:cNvSpPr txBox="1"/>
          <p:nvPr/>
        </p:nvSpPr>
        <p:spPr>
          <a:xfrm>
            <a:off x="2070370" y="4536678"/>
            <a:ext cx="1076732"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15151"/>
                </a:solidFill>
                <a:effectLst/>
                <a:uLnTx/>
                <a:uFillTx/>
                <a:latin typeface="Century Gothic" panose="020B0502020202020204" pitchFamily="34" charset="0"/>
                <a:ea typeface="+mn-ea"/>
                <a:cs typeface="+mn-cs"/>
              </a:rPr>
              <a:t>Honoring People &amp; Their Work</a:t>
            </a:r>
          </a:p>
        </p:txBody>
      </p:sp>
      <p:pic>
        <p:nvPicPr>
          <p:cNvPr id="26" name="Picture 25" descr="A picture containing text, porcelain&#10;&#10;Description automatically generated">
            <a:extLst>
              <a:ext uri="{FF2B5EF4-FFF2-40B4-BE49-F238E27FC236}">
                <a16:creationId xmlns:a16="http://schemas.microsoft.com/office/drawing/2014/main" id="{7424D388-6789-4F99-8021-6923D7F27C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3242" y="3438951"/>
            <a:ext cx="1097280" cy="1097280"/>
          </a:xfrm>
          <a:prstGeom prst="rect">
            <a:avLst/>
          </a:prstGeom>
        </p:spPr>
      </p:pic>
      <p:pic>
        <p:nvPicPr>
          <p:cNvPr id="28" name="Picture 27" descr="Icon&#10;&#10;Description automatically generated">
            <a:extLst>
              <a:ext uri="{FF2B5EF4-FFF2-40B4-BE49-F238E27FC236}">
                <a16:creationId xmlns:a16="http://schemas.microsoft.com/office/drawing/2014/main" id="{0CC3B402-8E3C-4EAF-9BCC-AA6080579D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5142" y="3437389"/>
            <a:ext cx="1097280" cy="1097280"/>
          </a:xfrm>
          <a:prstGeom prst="rect">
            <a:avLst/>
          </a:prstGeom>
        </p:spPr>
      </p:pic>
      <p:sp>
        <p:nvSpPr>
          <p:cNvPr id="29" name="TextBox 28">
            <a:extLst>
              <a:ext uri="{FF2B5EF4-FFF2-40B4-BE49-F238E27FC236}">
                <a16:creationId xmlns:a16="http://schemas.microsoft.com/office/drawing/2014/main" id="{C8758D3D-8497-4BD7-843D-329A01CB2880}"/>
              </a:ext>
            </a:extLst>
          </p:cNvPr>
          <p:cNvSpPr txBox="1"/>
          <p:nvPr/>
        </p:nvSpPr>
        <p:spPr>
          <a:xfrm>
            <a:off x="6231675" y="4488945"/>
            <a:ext cx="107673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15151"/>
                </a:solidFill>
                <a:effectLst/>
                <a:uLnTx/>
                <a:uFillTx/>
                <a:latin typeface="Century Gothic" panose="020B0502020202020204" pitchFamily="34" charset="0"/>
                <a:ea typeface="+mn-ea"/>
                <a:cs typeface="+mn-cs"/>
              </a:rPr>
              <a:t>Innovation</a:t>
            </a:r>
          </a:p>
        </p:txBody>
      </p:sp>
      <p:sp>
        <p:nvSpPr>
          <p:cNvPr id="30" name="TextBox 29">
            <a:extLst>
              <a:ext uri="{FF2B5EF4-FFF2-40B4-BE49-F238E27FC236}">
                <a16:creationId xmlns:a16="http://schemas.microsoft.com/office/drawing/2014/main" id="{70B4D210-D975-4FD9-A904-01F4D432DBD4}"/>
              </a:ext>
            </a:extLst>
          </p:cNvPr>
          <p:cNvSpPr txBox="1"/>
          <p:nvPr/>
        </p:nvSpPr>
        <p:spPr>
          <a:xfrm>
            <a:off x="4842999" y="4536231"/>
            <a:ext cx="107673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15151"/>
                </a:solidFill>
                <a:effectLst/>
                <a:uLnTx/>
                <a:uFillTx/>
                <a:latin typeface="Century Gothic" panose="020B0502020202020204" pitchFamily="34" charset="0"/>
                <a:ea typeface="+mn-ea"/>
                <a:cs typeface="+mn-cs"/>
              </a:rPr>
              <a:t>Diversity &amp; Inclusion</a:t>
            </a:r>
          </a:p>
        </p:txBody>
      </p:sp>
      <p:pic>
        <p:nvPicPr>
          <p:cNvPr id="32" name="Picture 31" descr="A picture containing text, clipart&#10;&#10;Description automatically generated">
            <a:extLst>
              <a:ext uri="{FF2B5EF4-FFF2-40B4-BE49-F238E27FC236}">
                <a16:creationId xmlns:a16="http://schemas.microsoft.com/office/drawing/2014/main" id="{E654EE80-4D3E-4A58-9923-EEB3FF03B6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03035" y="3431582"/>
            <a:ext cx="1097280" cy="1097280"/>
          </a:xfrm>
          <a:prstGeom prst="rect">
            <a:avLst/>
          </a:prstGeom>
        </p:spPr>
      </p:pic>
      <p:pic>
        <p:nvPicPr>
          <p:cNvPr id="34" name="Picture 33" descr="Logo&#10;&#10;Description automatically generated with medium confidence">
            <a:extLst>
              <a:ext uri="{FF2B5EF4-FFF2-40B4-BE49-F238E27FC236}">
                <a16:creationId xmlns:a16="http://schemas.microsoft.com/office/drawing/2014/main" id="{6F53C035-7CA5-4AD7-AEF4-5B7308DEB2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7459" y="3429000"/>
            <a:ext cx="1097280" cy="1112520"/>
          </a:xfrm>
          <a:prstGeom prst="rect">
            <a:avLst/>
          </a:prstGeom>
        </p:spPr>
      </p:pic>
      <p:pic>
        <p:nvPicPr>
          <p:cNvPr id="36" name="Picture 35" descr="Icon&#10;&#10;Description automatically generated">
            <a:extLst>
              <a:ext uri="{FF2B5EF4-FFF2-40B4-BE49-F238E27FC236}">
                <a16:creationId xmlns:a16="http://schemas.microsoft.com/office/drawing/2014/main" id="{ABADA5D0-7125-42EC-9244-B0612DCD305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72828" y="3434978"/>
            <a:ext cx="1097280" cy="1097280"/>
          </a:xfrm>
          <a:prstGeom prst="rect">
            <a:avLst/>
          </a:prstGeom>
        </p:spPr>
      </p:pic>
      <p:sp>
        <p:nvSpPr>
          <p:cNvPr id="37" name="TextBox 36">
            <a:extLst>
              <a:ext uri="{FF2B5EF4-FFF2-40B4-BE49-F238E27FC236}">
                <a16:creationId xmlns:a16="http://schemas.microsoft.com/office/drawing/2014/main" id="{58371E63-4D23-498A-A436-9EC7E2479D4F}"/>
              </a:ext>
            </a:extLst>
          </p:cNvPr>
          <p:cNvSpPr txBox="1"/>
          <p:nvPr/>
        </p:nvSpPr>
        <p:spPr>
          <a:xfrm>
            <a:off x="7521325" y="4488945"/>
            <a:ext cx="125604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15151"/>
                </a:solidFill>
                <a:effectLst/>
                <a:uLnTx/>
                <a:uFillTx/>
                <a:latin typeface="Century Gothic" panose="020B0502020202020204" pitchFamily="34" charset="0"/>
                <a:ea typeface="+mn-ea"/>
                <a:cs typeface="+mn-cs"/>
              </a:rPr>
              <a:t>Collaboration</a:t>
            </a:r>
          </a:p>
        </p:txBody>
      </p:sp>
      <p:sp>
        <p:nvSpPr>
          <p:cNvPr id="38" name="TextBox 37">
            <a:extLst>
              <a:ext uri="{FF2B5EF4-FFF2-40B4-BE49-F238E27FC236}">
                <a16:creationId xmlns:a16="http://schemas.microsoft.com/office/drawing/2014/main" id="{97E494FD-BCF5-49EC-9FB1-55AEA2EFA377}"/>
              </a:ext>
            </a:extLst>
          </p:cNvPr>
          <p:cNvSpPr txBox="1"/>
          <p:nvPr/>
        </p:nvSpPr>
        <p:spPr>
          <a:xfrm>
            <a:off x="8861260" y="4488945"/>
            <a:ext cx="134641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15151"/>
                </a:solidFill>
                <a:effectLst/>
                <a:uLnTx/>
                <a:uFillTx/>
                <a:latin typeface="Century Gothic" panose="020B0502020202020204" pitchFamily="34" charset="0"/>
                <a:ea typeface="+mn-ea"/>
                <a:cs typeface="+mn-cs"/>
              </a:rPr>
              <a:t>Community Connectedness</a:t>
            </a:r>
          </a:p>
        </p:txBody>
      </p:sp>
      <p:sp>
        <p:nvSpPr>
          <p:cNvPr id="39" name="TextBox 38">
            <a:extLst>
              <a:ext uri="{FF2B5EF4-FFF2-40B4-BE49-F238E27FC236}">
                <a16:creationId xmlns:a16="http://schemas.microsoft.com/office/drawing/2014/main" id="{7F2AC945-5BE6-4C62-B51F-BD7AC55767AD}"/>
              </a:ext>
            </a:extLst>
          </p:cNvPr>
          <p:cNvSpPr txBox="1"/>
          <p:nvPr/>
        </p:nvSpPr>
        <p:spPr>
          <a:xfrm>
            <a:off x="10394884" y="4568666"/>
            <a:ext cx="1097280"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15151"/>
                </a:solidFill>
                <a:effectLst/>
                <a:uLnTx/>
                <a:uFillTx/>
                <a:latin typeface="Century Gothic" panose="020B0502020202020204" pitchFamily="34" charset="0"/>
                <a:ea typeface="+mn-ea"/>
                <a:cs typeface="+mn-cs"/>
              </a:rPr>
              <a:t>Excellence in Customer Service</a:t>
            </a:r>
          </a:p>
        </p:txBody>
      </p:sp>
    </p:spTree>
    <p:extLst>
      <p:ext uri="{BB962C8B-B14F-4D97-AF65-F5344CB8AC3E}">
        <p14:creationId xmlns:p14="http://schemas.microsoft.com/office/powerpoint/2010/main" val="2754504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 old, white&#10;&#10;Description automatically generated">
            <a:extLst>
              <a:ext uri="{FF2B5EF4-FFF2-40B4-BE49-F238E27FC236}">
                <a16:creationId xmlns:a16="http://schemas.microsoft.com/office/drawing/2014/main" id="{82FD6A77-354C-49F2-BDC5-91F1F3F5484D}"/>
              </a:ext>
            </a:extLst>
          </p:cNvPr>
          <p:cNvPicPr>
            <a:picLocks noChangeAspect="1"/>
          </p:cNvPicPr>
          <p:nvPr/>
        </p:nvPicPr>
        <p:blipFill rotWithShape="1">
          <a:blip r:embed="rId2">
            <a:extLst>
              <a:ext uri="{28A0092B-C50C-407E-A947-70E740481C1C}">
                <a14:useLocalDpi xmlns:a14="http://schemas.microsoft.com/office/drawing/2010/main" val="0"/>
              </a:ext>
            </a:extLst>
          </a:blip>
          <a:srcRect l="26824" r="45349"/>
          <a:stretch/>
        </p:blipFill>
        <p:spPr>
          <a:xfrm>
            <a:off x="-1" y="-12413"/>
            <a:ext cx="4634307" cy="6870413"/>
          </a:xfrm>
          <a:prstGeom prst="rect">
            <a:avLst/>
          </a:prstGeom>
        </p:spPr>
      </p:pic>
      <p:sp>
        <p:nvSpPr>
          <p:cNvPr id="6" name="TextBox 5">
            <a:extLst>
              <a:ext uri="{FF2B5EF4-FFF2-40B4-BE49-F238E27FC236}">
                <a16:creationId xmlns:a16="http://schemas.microsoft.com/office/drawing/2014/main" id="{CCEA0CD6-3790-49FB-B8B5-3D615EF09B8D}"/>
              </a:ext>
            </a:extLst>
          </p:cNvPr>
          <p:cNvSpPr txBox="1"/>
          <p:nvPr/>
        </p:nvSpPr>
        <p:spPr>
          <a:xfrm>
            <a:off x="488272" y="790248"/>
            <a:ext cx="3252219"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all" spc="500" normalizeH="0" baseline="0" noProof="0" dirty="0">
                <a:ln>
                  <a:noFill/>
                </a:ln>
                <a:solidFill>
                  <a:prstClr val="white"/>
                </a:solidFill>
                <a:effectLst/>
                <a:uLnTx/>
                <a:uFillTx/>
                <a:latin typeface="Century Gothic" panose="020B0502020202020204" pitchFamily="34" charset="0"/>
                <a:ea typeface="+mn-ea"/>
                <a:cs typeface="+mn-cs"/>
              </a:rPr>
              <a:t>About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all" spc="500" normalizeH="0" baseline="0" noProof="0" dirty="0">
                <a:ln>
                  <a:noFill/>
                </a:ln>
                <a:solidFill>
                  <a:prstClr val="white"/>
                </a:solidFill>
                <a:effectLst/>
                <a:uLnTx/>
                <a:uFillTx/>
                <a:latin typeface="Century Gothic" panose="020B0502020202020204" pitchFamily="34" charset="0"/>
                <a:ea typeface="+mn-ea"/>
                <a:cs typeface="+mn-cs"/>
              </a:rPr>
              <a:t>CCSI Services</a:t>
            </a:r>
          </a:p>
        </p:txBody>
      </p:sp>
      <p:sp>
        <p:nvSpPr>
          <p:cNvPr id="7" name="Rectangle 6">
            <a:extLst>
              <a:ext uri="{FF2B5EF4-FFF2-40B4-BE49-F238E27FC236}">
                <a16:creationId xmlns:a16="http://schemas.microsoft.com/office/drawing/2014/main" id="{73517550-C375-4BE8-80D3-BB087C9751C2}"/>
              </a:ext>
            </a:extLst>
          </p:cNvPr>
          <p:cNvSpPr/>
          <p:nvPr/>
        </p:nvSpPr>
        <p:spPr>
          <a:xfrm>
            <a:off x="-1" y="2941320"/>
            <a:ext cx="3571875" cy="316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4FC57A26-E36B-45BC-9533-0FBAFDBAA81A}"/>
              </a:ext>
            </a:extLst>
          </p:cNvPr>
          <p:cNvGrpSpPr/>
          <p:nvPr/>
        </p:nvGrpSpPr>
        <p:grpSpPr>
          <a:xfrm>
            <a:off x="5041300" y="738812"/>
            <a:ext cx="6716730" cy="2041864"/>
            <a:chOff x="4861798" y="381740"/>
            <a:chExt cx="7176322" cy="2041864"/>
          </a:xfrm>
          <a:solidFill>
            <a:srgbClr val="C48F3E"/>
          </a:solidFill>
        </p:grpSpPr>
        <p:sp>
          <p:nvSpPr>
            <p:cNvPr id="9" name="Rectangle 8">
              <a:extLst>
                <a:ext uri="{FF2B5EF4-FFF2-40B4-BE49-F238E27FC236}">
                  <a16:creationId xmlns:a16="http://schemas.microsoft.com/office/drawing/2014/main" id="{CF9CD33A-5689-4684-86CD-8DBE33DDD9EC}"/>
                </a:ext>
              </a:extLst>
            </p:cNvPr>
            <p:cNvSpPr/>
            <p:nvPr/>
          </p:nvSpPr>
          <p:spPr>
            <a:xfrm>
              <a:off x="4861798" y="963610"/>
              <a:ext cx="7176322" cy="1459994"/>
            </a:xfrm>
            <a:prstGeom prst="rect">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A5A5A5">
                      <a:lumMod val="20000"/>
                      <a:lumOff val="80000"/>
                    </a:srgbClr>
                  </a:solidFill>
                  <a:effectLst/>
                  <a:uLnTx/>
                  <a:uFillTx/>
                  <a:latin typeface="Calibri" panose="020F0502020204030204"/>
                  <a:ea typeface="+mn-ea"/>
                  <a:cs typeface="+mn-cs"/>
                </a:rPr>
                <a:t>Based on customer locations, guided by the customer’s priorities and vision, and managed in partnership with CCSI, we provide the talent and infrastructure needed to plan, implement, and operate programs successfully.</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Top Corners Rounded 9">
              <a:extLst>
                <a:ext uri="{FF2B5EF4-FFF2-40B4-BE49-F238E27FC236}">
                  <a16:creationId xmlns:a16="http://schemas.microsoft.com/office/drawing/2014/main" id="{8A987520-ACFF-4F6A-A4DA-60EFA712B44F}"/>
                </a:ext>
              </a:extLst>
            </p:cNvPr>
            <p:cNvSpPr/>
            <p:nvPr/>
          </p:nvSpPr>
          <p:spPr>
            <a:xfrm>
              <a:off x="4861798" y="381740"/>
              <a:ext cx="7176322" cy="581870"/>
            </a:xfrm>
            <a:prstGeom prst="round2SameRect">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5A5A5">
                      <a:lumMod val="20000"/>
                      <a:lumOff val="80000"/>
                    </a:srgbClr>
                  </a:solidFill>
                  <a:effectLst/>
                  <a:uLnTx/>
                  <a:uFillTx/>
                  <a:latin typeface="Century Gothic" panose="020B0502020202020204" pitchFamily="34" charset="0"/>
                  <a:ea typeface="+mn-ea"/>
                  <a:cs typeface="+mn-cs"/>
                </a:rPr>
                <a:t>Program Management</a:t>
              </a:r>
            </a:p>
          </p:txBody>
        </p:sp>
      </p:grpSp>
      <p:grpSp>
        <p:nvGrpSpPr>
          <p:cNvPr id="11" name="Group 10">
            <a:extLst>
              <a:ext uri="{FF2B5EF4-FFF2-40B4-BE49-F238E27FC236}">
                <a16:creationId xmlns:a16="http://schemas.microsoft.com/office/drawing/2014/main" id="{3F50BCF6-2886-4C69-A34F-A1877C5F2DA0}"/>
              </a:ext>
            </a:extLst>
          </p:cNvPr>
          <p:cNvGrpSpPr/>
          <p:nvPr/>
        </p:nvGrpSpPr>
        <p:grpSpPr>
          <a:xfrm>
            <a:off x="5041301" y="3362546"/>
            <a:ext cx="6716729" cy="2041864"/>
            <a:chOff x="4861798" y="2753889"/>
            <a:chExt cx="7176322" cy="2041864"/>
          </a:xfrm>
        </p:grpSpPr>
        <p:sp>
          <p:nvSpPr>
            <p:cNvPr id="12" name="Rectangle: Top Corners Rounded 11">
              <a:extLst>
                <a:ext uri="{FF2B5EF4-FFF2-40B4-BE49-F238E27FC236}">
                  <a16:creationId xmlns:a16="http://schemas.microsoft.com/office/drawing/2014/main" id="{A5EBDAD4-EC9D-416C-9280-2072BA2B306A}"/>
                </a:ext>
              </a:extLst>
            </p:cNvPr>
            <p:cNvSpPr/>
            <p:nvPr/>
          </p:nvSpPr>
          <p:spPr>
            <a:xfrm>
              <a:off x="4861798" y="2753889"/>
              <a:ext cx="7176322" cy="581870"/>
            </a:xfrm>
            <a:prstGeom prst="round2SameRect">
              <a:avLst/>
            </a:prstGeom>
            <a:solidFill>
              <a:srgbClr val="B2524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5A5A5">
                      <a:lumMod val="20000"/>
                      <a:lumOff val="80000"/>
                    </a:srgbClr>
                  </a:solidFill>
                  <a:effectLst/>
                  <a:uLnTx/>
                  <a:uFillTx/>
                  <a:latin typeface="Century Gothic" panose="020B0502020202020204" pitchFamily="34" charset="0"/>
                  <a:ea typeface="+mn-ea"/>
                  <a:cs typeface="+mn-cs"/>
                </a:rPr>
                <a:t>Consulting Services</a:t>
              </a:r>
            </a:p>
          </p:txBody>
        </p:sp>
        <p:sp>
          <p:nvSpPr>
            <p:cNvPr id="13" name="Rectangle 12">
              <a:extLst>
                <a:ext uri="{FF2B5EF4-FFF2-40B4-BE49-F238E27FC236}">
                  <a16:creationId xmlns:a16="http://schemas.microsoft.com/office/drawing/2014/main" id="{55B92CC0-53E5-4F9F-B6F1-8B6F778E3EBE}"/>
                </a:ext>
              </a:extLst>
            </p:cNvPr>
            <p:cNvSpPr/>
            <p:nvPr/>
          </p:nvSpPr>
          <p:spPr>
            <a:xfrm>
              <a:off x="4861798" y="3335759"/>
              <a:ext cx="7176322" cy="1459994"/>
            </a:xfrm>
            <a:prstGeom prst="rect">
              <a:avLst/>
            </a:prstGeom>
            <a:solidFill>
              <a:srgbClr val="B2524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A5A5A5">
                      <a:lumMod val="20000"/>
                      <a:lumOff val="80000"/>
                    </a:srgbClr>
                  </a:solidFill>
                  <a:effectLst/>
                  <a:uLnTx/>
                  <a:uFillTx/>
                  <a:latin typeface="Calibri" panose="020F0502020204030204"/>
                  <a:ea typeface="+mn-ea"/>
                  <a:cs typeface="+mn-cs"/>
                </a:rPr>
                <a:t>We provide the expertise and support organizations need to understand, implement, and sustain practices aimed at improving the way health and social care is provided. Our Consulting Division is made up of six, key Areas of Practice.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4" name="Picture 13" descr="Logo, company name&#10;&#10;Description automatically generated">
            <a:extLst>
              <a:ext uri="{FF2B5EF4-FFF2-40B4-BE49-F238E27FC236}">
                <a16:creationId xmlns:a16="http://schemas.microsoft.com/office/drawing/2014/main" id="{0A959F99-4E64-4B2D-B49A-C9F29CAC3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1650" y="5888915"/>
            <a:ext cx="1145309" cy="911975"/>
          </a:xfrm>
          <a:prstGeom prst="rect">
            <a:avLst/>
          </a:prstGeom>
        </p:spPr>
      </p:pic>
    </p:spTree>
    <p:extLst>
      <p:ext uri="{BB962C8B-B14F-4D97-AF65-F5344CB8AC3E}">
        <p14:creationId xmlns:p14="http://schemas.microsoft.com/office/powerpoint/2010/main" val="1832613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descr="A group of people in a room&#10;&#10;Description automatically generated with medium confidence">
            <a:extLst>
              <a:ext uri="{FF2B5EF4-FFF2-40B4-BE49-F238E27FC236}">
                <a16:creationId xmlns:a16="http://schemas.microsoft.com/office/drawing/2014/main" id="{03A240D0-CA14-4C07-9E02-71842C3AD284}"/>
              </a:ext>
            </a:extLst>
          </p:cNvPr>
          <p:cNvPicPr>
            <a:picLocks noChangeAspect="1"/>
          </p:cNvPicPr>
          <p:nvPr/>
        </p:nvPicPr>
        <p:blipFill rotWithShape="1">
          <a:blip r:embed="rId2">
            <a:extLst>
              <a:ext uri="{28A0092B-C50C-407E-A947-70E740481C1C}">
                <a14:useLocalDpi xmlns:a14="http://schemas.microsoft.com/office/drawing/2010/main" val="0"/>
              </a:ext>
            </a:extLst>
          </a:blip>
          <a:srcRect t="10730" b="24464"/>
          <a:stretch/>
        </p:blipFill>
        <p:spPr>
          <a:xfrm>
            <a:off x="0" y="0"/>
            <a:ext cx="12216465" cy="1266737"/>
          </a:xfrm>
          <a:prstGeom prst="rect">
            <a:avLst/>
          </a:prstGeom>
        </p:spPr>
      </p:pic>
      <p:sp>
        <p:nvSpPr>
          <p:cNvPr id="2" name="Title 1">
            <a:extLst>
              <a:ext uri="{FF2B5EF4-FFF2-40B4-BE49-F238E27FC236}">
                <a16:creationId xmlns:a16="http://schemas.microsoft.com/office/drawing/2014/main" id="{18882631-C590-4523-8437-BD05F52916C0}"/>
              </a:ext>
            </a:extLst>
          </p:cNvPr>
          <p:cNvSpPr>
            <a:spLocks noGrp="1"/>
          </p:cNvSpPr>
          <p:nvPr>
            <p:ph type="title"/>
          </p:nvPr>
        </p:nvSpPr>
        <p:spPr>
          <a:xfrm>
            <a:off x="838200" y="22225"/>
            <a:ext cx="10515600" cy="1325563"/>
          </a:xfrm>
        </p:spPr>
        <p:txBody>
          <a:bodyPr/>
          <a:lstStyle/>
          <a:p>
            <a:pPr algn="ctr"/>
            <a:r>
              <a:rPr lang="en-US" b="1" dirty="0">
                <a:solidFill>
                  <a:schemeClr val="bg1"/>
                </a:solidFill>
                <a:latin typeface="Century Gothic" panose="020B0502020202020204" pitchFamily="34" charset="0"/>
              </a:rPr>
              <a:t>Today’s Focus</a:t>
            </a:r>
            <a:endParaRPr lang="en-US" dirty="0">
              <a:solidFill>
                <a:schemeClr val="bg1"/>
              </a:solidFill>
            </a:endParaRPr>
          </a:p>
        </p:txBody>
      </p:sp>
      <p:pic>
        <p:nvPicPr>
          <p:cNvPr id="4" name="Picture 3" descr="Logo, company name&#10;&#10;Description automatically generated">
            <a:extLst>
              <a:ext uri="{FF2B5EF4-FFF2-40B4-BE49-F238E27FC236}">
                <a16:creationId xmlns:a16="http://schemas.microsoft.com/office/drawing/2014/main" id="{5088B852-FCB6-41C3-AAC5-50FDD219C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1650" y="5888915"/>
            <a:ext cx="1145309" cy="911975"/>
          </a:xfrm>
          <a:prstGeom prst="rect">
            <a:avLst/>
          </a:prstGeom>
        </p:spPr>
      </p:pic>
      <p:sp>
        <p:nvSpPr>
          <p:cNvPr id="7" name="TextBox 6">
            <a:extLst>
              <a:ext uri="{FF2B5EF4-FFF2-40B4-BE49-F238E27FC236}">
                <a16:creationId xmlns:a16="http://schemas.microsoft.com/office/drawing/2014/main" id="{521D1AC9-014A-425E-BB4F-63DE81088684}"/>
              </a:ext>
            </a:extLst>
          </p:cNvPr>
          <p:cNvSpPr txBox="1"/>
          <p:nvPr/>
        </p:nvSpPr>
        <p:spPr>
          <a:xfrm>
            <a:off x="1557467" y="1822960"/>
            <a:ext cx="8715653" cy="5075492"/>
          </a:xfrm>
          <a:prstGeom prst="rect">
            <a:avLst/>
          </a:prstGeom>
          <a:noFill/>
        </p:spPr>
        <p:txBody>
          <a:bodyPr wrap="square">
            <a:spAutoFit/>
          </a:bodyPr>
          <a:lstStyle/>
          <a:p>
            <a:pPr marL="0" marR="0" lvl="0" indent="0" algn="ctr" defTabSz="914400" rtl="0" eaLnBrk="1" fontAlgn="auto" latinLnBrk="0" hangingPunct="1">
              <a:lnSpc>
                <a:spcPct val="12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595959"/>
                </a:solidFill>
                <a:effectLst/>
                <a:uLnTx/>
                <a:uFillTx/>
                <a:latin typeface="Century Gothic" panose="020B0502020202020204" pitchFamily="34" charset="0"/>
                <a:ea typeface="+mn-ea"/>
                <a:cs typeface="+mn-cs"/>
              </a:rPr>
              <a:t>Recruiting</a:t>
            </a:r>
          </a:p>
          <a:p>
            <a:pPr marL="0" marR="0" lvl="0" indent="0" algn="ctr" defTabSz="914400" rtl="0" eaLnBrk="1" fontAlgn="auto" latinLnBrk="0" hangingPunct="1">
              <a:lnSpc>
                <a:spcPct val="12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595959"/>
                </a:solidFill>
                <a:effectLst/>
                <a:uLnTx/>
                <a:uFillTx/>
                <a:latin typeface="Century Gothic" panose="020B0502020202020204" pitchFamily="34" charset="0"/>
                <a:ea typeface="+mn-ea"/>
                <a:cs typeface="+mn-cs"/>
              </a:rPr>
              <a:t>   Onboarding</a:t>
            </a:r>
          </a:p>
          <a:p>
            <a:pPr marL="0" marR="0" lvl="0" indent="0" algn="ctr" defTabSz="914400" rtl="0" eaLnBrk="1" fontAlgn="auto" latinLnBrk="0" hangingPunct="1">
              <a:lnSpc>
                <a:spcPct val="12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595959"/>
                </a:solidFill>
                <a:effectLst/>
                <a:uLnTx/>
                <a:uFillTx/>
                <a:latin typeface="Century Gothic" panose="020B0502020202020204" pitchFamily="34" charset="0"/>
                <a:ea typeface="+mn-ea"/>
                <a:cs typeface="+mn-cs"/>
              </a:rPr>
              <a:t>Retention</a:t>
            </a:r>
          </a:p>
          <a:p>
            <a:pPr marL="0" marR="0" lvl="0" indent="0" algn="ctr" defTabSz="914400" rtl="0" eaLnBrk="1" fontAlgn="auto" latinLnBrk="0" hangingPunct="1">
              <a:lnSpc>
                <a:spcPct val="12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595959"/>
                </a:solidFill>
                <a:effectLst/>
                <a:uLnTx/>
                <a:uFillTx/>
                <a:latin typeface="Century Gothic" panose="020B0502020202020204" pitchFamily="34" charset="0"/>
                <a:ea typeface="+mn-ea"/>
                <a:cs typeface="+mn-cs"/>
              </a:rPr>
              <a:t>Three Critical Keys</a:t>
            </a:r>
          </a:p>
          <a:p>
            <a:pPr marL="514350" marR="0" lvl="0" indent="-514350" algn="ctr" defTabSz="914400" rtl="0" eaLnBrk="1" fontAlgn="auto" latinLnBrk="0" hangingPunct="1">
              <a:lnSpc>
                <a:spcPct val="120000"/>
              </a:lnSpc>
              <a:spcBef>
                <a:spcPts val="1000"/>
              </a:spcBef>
              <a:spcAft>
                <a:spcPts val="0"/>
              </a:spcAft>
              <a:buClrTx/>
              <a:buSzTx/>
              <a:buFontTx/>
              <a:buAutoNum type="arabicPeriod"/>
              <a:tabLst/>
              <a:defRPr/>
            </a:pPr>
            <a:r>
              <a:rPr kumimoji="0" lang="en-US" sz="2800" b="1" i="0" u="none" strike="noStrike" kern="1200" cap="none" spc="0" normalizeH="0" baseline="0" noProof="0" dirty="0">
                <a:ln>
                  <a:noFill/>
                </a:ln>
                <a:solidFill>
                  <a:srgbClr val="595959"/>
                </a:solidFill>
                <a:effectLst/>
                <a:uLnTx/>
                <a:uFillTx/>
                <a:latin typeface="Century Gothic" panose="020B0502020202020204" pitchFamily="34" charset="0"/>
                <a:ea typeface="+mn-ea"/>
                <a:cs typeface="+mn-cs"/>
              </a:rPr>
              <a:t>Conversations/Relationship Building</a:t>
            </a:r>
          </a:p>
          <a:p>
            <a:pPr marL="514350" marR="0" lvl="0" indent="-514350" algn="ctr" defTabSz="914400" rtl="0" eaLnBrk="1" fontAlgn="auto" latinLnBrk="0" hangingPunct="1">
              <a:lnSpc>
                <a:spcPct val="120000"/>
              </a:lnSpc>
              <a:spcBef>
                <a:spcPts val="1000"/>
              </a:spcBef>
              <a:spcAft>
                <a:spcPts val="0"/>
              </a:spcAft>
              <a:buClrTx/>
              <a:buSzTx/>
              <a:buFontTx/>
              <a:buAutoNum type="arabicPeriod"/>
              <a:tabLst/>
              <a:defRPr/>
            </a:pPr>
            <a:r>
              <a:rPr kumimoji="0" lang="en-US" sz="2800" b="1" i="0" u="none" strike="noStrike" kern="1200" cap="none" spc="0" normalizeH="0" baseline="0" noProof="0" dirty="0">
                <a:ln>
                  <a:noFill/>
                </a:ln>
                <a:solidFill>
                  <a:srgbClr val="595959"/>
                </a:solidFill>
                <a:effectLst/>
                <a:uLnTx/>
                <a:uFillTx/>
                <a:latin typeface="Century Gothic" panose="020B0502020202020204" pitchFamily="34" charset="0"/>
                <a:ea typeface="+mn-ea"/>
                <a:cs typeface="+mn-cs"/>
              </a:rPr>
              <a:t>Building Circles of Trust/Modeling Integrity</a:t>
            </a:r>
          </a:p>
          <a:p>
            <a:pPr marL="514350" marR="0" lvl="0" indent="-514350" algn="ctr" defTabSz="914400" rtl="0" eaLnBrk="1" fontAlgn="auto" latinLnBrk="0" hangingPunct="1">
              <a:lnSpc>
                <a:spcPct val="120000"/>
              </a:lnSpc>
              <a:spcBef>
                <a:spcPts val="1000"/>
              </a:spcBef>
              <a:spcAft>
                <a:spcPts val="0"/>
              </a:spcAft>
              <a:buClrTx/>
              <a:buSzTx/>
              <a:buFontTx/>
              <a:buAutoNum type="arabicPeriod"/>
              <a:tabLst/>
              <a:defRPr/>
            </a:pPr>
            <a:r>
              <a:rPr kumimoji="0" lang="en-US" sz="2800" b="1" i="0" u="none" strike="noStrike" kern="1200" cap="none" spc="0" normalizeH="0" baseline="0" noProof="0" dirty="0">
                <a:ln>
                  <a:noFill/>
                </a:ln>
                <a:solidFill>
                  <a:srgbClr val="595959"/>
                </a:solidFill>
                <a:effectLst/>
                <a:uLnTx/>
                <a:uFillTx/>
                <a:latin typeface="Century Gothic" panose="020B0502020202020204" pitchFamily="34" charset="0"/>
                <a:ea typeface="+mn-ea"/>
                <a:cs typeface="+mn-cs"/>
              </a:rPr>
              <a:t>Developing Accountable Partnerships</a:t>
            </a:r>
          </a:p>
          <a:p>
            <a:pPr marL="514350" marR="0" lvl="0" indent="-514350" algn="ctr" defTabSz="914400" rtl="0" eaLnBrk="1" fontAlgn="auto" latinLnBrk="0" hangingPunct="1">
              <a:lnSpc>
                <a:spcPct val="120000"/>
              </a:lnSpc>
              <a:spcBef>
                <a:spcPts val="1000"/>
              </a:spcBef>
              <a:spcAft>
                <a:spcPts val="0"/>
              </a:spcAft>
              <a:buClrTx/>
              <a:buSzTx/>
              <a:buFontTx/>
              <a:buAutoNum type="arabicPeriod"/>
              <a:tabLst/>
              <a:defRPr/>
            </a:pPr>
            <a:endParaRPr kumimoji="0" lang="en-US" sz="2800" b="1" i="0" u="none" strike="noStrike" kern="1200" cap="none" spc="0" normalizeH="0" baseline="0" noProof="0" dirty="0">
              <a:ln>
                <a:noFill/>
              </a:ln>
              <a:solidFill>
                <a:srgbClr val="595959"/>
              </a:solidFill>
              <a:effectLst/>
              <a:uLnTx/>
              <a:uFillTx/>
              <a:latin typeface="Century Gothic" panose="020B0502020202020204" pitchFamily="34" charset="0"/>
              <a:ea typeface="+mn-ea"/>
              <a:cs typeface="+mn-cs"/>
            </a:endParaRPr>
          </a:p>
        </p:txBody>
      </p:sp>
      <p:pic>
        <p:nvPicPr>
          <p:cNvPr id="8" name="Picture 7" descr="Shape, arrow&#10;&#10;Description automatically generated">
            <a:extLst>
              <a:ext uri="{FF2B5EF4-FFF2-40B4-BE49-F238E27FC236}">
                <a16:creationId xmlns:a16="http://schemas.microsoft.com/office/drawing/2014/main" id="{25B696A0-0AC4-4D2D-83BF-EA0D2F9EAC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1777" y="3238065"/>
            <a:ext cx="486561" cy="299235"/>
          </a:xfrm>
          <a:prstGeom prst="rect">
            <a:avLst/>
          </a:prstGeom>
        </p:spPr>
      </p:pic>
      <p:pic>
        <p:nvPicPr>
          <p:cNvPr id="9" name="Picture 8" descr="Shape, arrow&#10;&#10;Description automatically generated">
            <a:extLst>
              <a:ext uri="{FF2B5EF4-FFF2-40B4-BE49-F238E27FC236}">
                <a16:creationId xmlns:a16="http://schemas.microsoft.com/office/drawing/2014/main" id="{7977565B-1DC6-44F9-B7CD-72310AAD6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1777" y="2599182"/>
            <a:ext cx="486561" cy="299235"/>
          </a:xfrm>
          <a:prstGeom prst="rect">
            <a:avLst/>
          </a:prstGeom>
        </p:spPr>
      </p:pic>
      <p:pic>
        <p:nvPicPr>
          <p:cNvPr id="10" name="Picture 9" descr="Shape, arrow&#10;&#10;Description automatically generated">
            <a:extLst>
              <a:ext uri="{FF2B5EF4-FFF2-40B4-BE49-F238E27FC236}">
                <a16:creationId xmlns:a16="http://schemas.microsoft.com/office/drawing/2014/main" id="{3FBE7B58-41A2-49D2-875B-20FAAE0AD2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1778" y="2009385"/>
            <a:ext cx="486561" cy="299235"/>
          </a:xfrm>
          <a:prstGeom prst="rect">
            <a:avLst/>
          </a:prstGeom>
        </p:spPr>
      </p:pic>
    </p:spTree>
    <p:extLst>
      <p:ext uri="{BB962C8B-B14F-4D97-AF65-F5344CB8AC3E}">
        <p14:creationId xmlns:p14="http://schemas.microsoft.com/office/powerpoint/2010/main" val="3622280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A13C1973-43FC-48A4-8A66-8E432AEA9C7B}" vid="{8E3EAA40-C040-46D1-8211-AD9F70922F74}"/>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1949</Words>
  <Application>Microsoft Office PowerPoint</Application>
  <PresentationFormat>Widescreen</PresentationFormat>
  <Paragraphs>218</Paragraphs>
  <Slides>23</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Calibri</vt:lpstr>
      <vt:lpstr>Calibri Light</vt:lpstr>
      <vt:lpstr>Century Gothic</vt:lpstr>
      <vt:lpstr>Century Schoolbook</vt:lpstr>
      <vt:lpstr>Courier New</vt:lpstr>
      <vt:lpstr>Office Theme</vt:lpstr>
      <vt:lpstr>1_Office Theme</vt:lpstr>
      <vt:lpstr>2_Office Theme</vt:lpstr>
      <vt:lpstr> Eileen Brooks, PHR ebrooks@stjohnsliving.org 585.292.5214  </vt:lpstr>
      <vt:lpstr>Recruiting - It’s a New World</vt:lpstr>
      <vt:lpstr>Onboarding &amp; Retention</vt:lpstr>
      <vt:lpstr>Process Improvement </vt:lpstr>
      <vt:lpstr>Coordinated Care Services, Inc. </vt:lpstr>
      <vt:lpstr>Quick Facts</vt:lpstr>
      <vt:lpstr>PowerPoint Presentation</vt:lpstr>
      <vt:lpstr>PowerPoint Presentation</vt:lpstr>
      <vt:lpstr>Today’s Focus</vt:lpstr>
      <vt:lpstr>Contact Information</vt:lpstr>
      <vt:lpstr>Recruiting 2022</vt:lpstr>
      <vt:lpstr>Corporate Recruiting</vt:lpstr>
      <vt:lpstr>MKS Instruments</vt:lpstr>
      <vt:lpstr>Trends in Hiring 2022</vt:lpstr>
      <vt:lpstr> Why Care?  …heard of this? </vt:lpstr>
      <vt:lpstr>Trend:  The Candidate  is in  Control</vt:lpstr>
      <vt:lpstr>   Trend: Diversity, Equity and Inclusion Bringing your whole self to work Diversity of cultures, backgrounds, experience, skills = success Interviewing for culture add, not culture fit. Employees want to work for companies whose cultures align with their values.   </vt:lpstr>
      <vt:lpstr>Trend: Employer Branding – How to get attention in today’s market.</vt:lpstr>
      <vt:lpstr> Job Descriptions:   Think Like a Marketer</vt:lpstr>
      <vt:lpstr>Job Description – Improvement Ideas </vt:lpstr>
      <vt:lpstr>Trend: 4 Generations at Work</vt:lpstr>
      <vt:lpstr>Trend: Building Trust: Caring will be a crucial part of candidate (and employee) decision making</vt:lpstr>
      <vt:lpstr>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Eileen Brooks, PHR ebrooks@stjohnsliving.org 585.292.5214  </dc:title>
  <dc:creator>Richard Shroyer</dc:creator>
  <cp:lastModifiedBy>Richard Shroyer</cp:lastModifiedBy>
  <cp:revision>1</cp:revision>
  <dcterms:created xsi:type="dcterms:W3CDTF">2022-06-24T15:10:23Z</dcterms:created>
  <dcterms:modified xsi:type="dcterms:W3CDTF">2022-06-24T15:14:34Z</dcterms:modified>
</cp:coreProperties>
</file>