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2" r:id="rId4"/>
  </p:sldMasterIdLst>
  <p:notesMasterIdLst>
    <p:notesMasterId r:id="rId14"/>
  </p:notesMasterIdLst>
  <p:handoutMasterIdLst>
    <p:handoutMasterId r:id="rId15"/>
  </p:handoutMasterIdLst>
  <p:sldIdLst>
    <p:sldId id="426" r:id="rId5"/>
    <p:sldId id="470" r:id="rId6"/>
    <p:sldId id="714" r:id="rId7"/>
    <p:sldId id="715" r:id="rId8"/>
    <p:sldId id="711" r:id="rId9"/>
    <p:sldId id="712" r:id="rId10"/>
    <p:sldId id="475" r:id="rId11"/>
    <p:sldId id="477" r:id="rId12"/>
    <p:sldId id="469" r:id="rId13"/>
  </p:sldIdLst>
  <p:sldSz cx="9144000" cy="6858000" type="screen4x3"/>
  <p:notesSz cx="7010400" cy="92964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">
          <p15:clr>
            <a:srgbClr val="A4A3A4"/>
          </p15:clr>
        </p15:guide>
        <p15:guide id="2" pos="5759">
          <p15:clr>
            <a:srgbClr val="A4A3A4"/>
          </p15:clr>
        </p15:guide>
        <p15:guide id="3">
          <p15:clr>
            <a:srgbClr val="A4A3A4"/>
          </p15:clr>
        </p15:guide>
        <p15:guide id="4" pos="864">
          <p15:clr>
            <a:srgbClr val="A4A3A4"/>
          </p15:clr>
        </p15:guide>
        <p15:guide id="5" pos="3360">
          <p15:clr>
            <a:srgbClr val="A4A3A4"/>
          </p15:clr>
        </p15:guide>
        <p15:guide id="6" pos="4464">
          <p15:clr>
            <a:srgbClr val="A4A3A4"/>
          </p15:clr>
        </p15:guide>
        <p15:guide id="7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4C4C4C"/>
    <a:srgbClr val="D1E2FF"/>
    <a:srgbClr val="98AFE3"/>
    <a:srgbClr val="E6E6E6"/>
    <a:srgbClr val="CCCCCC"/>
    <a:srgbClr val="C0C0C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7356" autoAdjust="0"/>
  </p:normalViewPr>
  <p:slideViewPr>
    <p:cSldViewPr snapToGrid="0" snapToObjects="1">
      <p:cViewPr varScale="1">
        <p:scale>
          <a:sx n="74" d="100"/>
          <a:sy n="74" d="100"/>
        </p:scale>
        <p:origin x="1266" y="66"/>
      </p:cViewPr>
      <p:guideLst>
        <p:guide orient="horz" pos="432"/>
        <p:guide pos="5759"/>
        <p:guide/>
        <p:guide pos="864"/>
        <p:guide pos="3360"/>
        <p:guide pos="4464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46" cy="46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54" y="1"/>
            <a:ext cx="3038446" cy="46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25E03C75-2BF5-46C8-A7B3-1FC5F3CF0042}" type="datetime1">
              <a:rPr lang="de-DE"/>
              <a:pPr>
                <a:defRPr/>
              </a:pPr>
              <a:t>16.09.2020</a:t>
            </a:fld>
            <a:endParaRPr lang="en-US" dirty="0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2702"/>
            <a:ext cx="3038446" cy="46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54" y="8832702"/>
            <a:ext cx="3038446" cy="46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3D39FD1D-D68F-4F31-84A9-4E8FAD12FC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74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46" cy="46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54" y="1"/>
            <a:ext cx="3038446" cy="46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0E8E641C-46C3-4B92-AE49-550BD3445A09}" type="datetime1">
              <a:rPr lang="de-DE"/>
              <a:pPr>
                <a:defRPr/>
              </a:pPr>
              <a:t>16.09.2020</a:t>
            </a:fld>
            <a:endParaRPr lang="de-DE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51375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61" y="4417099"/>
            <a:ext cx="5140079" cy="418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702"/>
            <a:ext cx="3038446" cy="46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54" y="8832702"/>
            <a:ext cx="3038446" cy="46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67B50AB6-4E78-4B41-A928-FC7D347359E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622950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E8E641C-46C3-4B92-AE49-550BD3445A09}" type="datetime1">
              <a:rPr lang="de-DE" smtClean="0"/>
              <a:pPr>
                <a:defRPr/>
              </a:pPr>
              <a:t>16.09.2020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B50AB6-4E78-4B41-A928-FC7D347359EB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870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0E8E641C-46C3-4B92-AE49-550BD3445A09}" type="datetime1">
              <a:rPr lang="de-DE" smtClean="0"/>
              <a:pPr>
                <a:defRPr/>
              </a:pPr>
              <a:t>16.09.2020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B50AB6-4E78-4B41-A928-FC7D347359EB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6547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: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288" cy="68717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0232" y="4776550"/>
            <a:ext cx="7843858" cy="10045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200" b="1" i="0" kern="7500" cap="none" spc="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0237" y="5790622"/>
            <a:ext cx="7843849" cy="4129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kern="17100" cap="none" spc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977" y="6676426"/>
            <a:ext cx="3024046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1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p Logo: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2"/>
              </a:solidFill>
              <a:latin typeface="Taho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341" y="274638"/>
            <a:ext cx="6583680" cy="7064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340" y="1232043"/>
            <a:ext cx="8403295" cy="477655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6588" y="6523879"/>
            <a:ext cx="549505" cy="217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2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fld id="{6189C118-0F5E-4C39-B83A-E1196E7A29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237" y="355743"/>
            <a:ext cx="1549098" cy="548640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62293" y="6548430"/>
            <a:ext cx="2362200" cy="20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700" dirty="0">
                <a:solidFill>
                  <a:schemeClr val="accent2"/>
                </a:solidFill>
                <a:latin typeface="Tahoma" pitchFamily="34" charset="0"/>
              </a:rPr>
              <a:t>Confidential — Do Not Distribute</a:t>
            </a:r>
            <a:endParaRPr lang="en-US" altLang="en-US" sz="28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91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Logo: Title, 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2"/>
              </a:solidFill>
              <a:latin typeface="Tahom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237" y="355743"/>
            <a:ext cx="1549098" cy="548640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62293" y="6548430"/>
            <a:ext cx="2362200" cy="20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700" dirty="0">
                <a:solidFill>
                  <a:schemeClr val="accent2"/>
                </a:solidFill>
                <a:latin typeface="Tahoma" pitchFamily="34" charset="0"/>
              </a:rPr>
              <a:t>Confidential — Do Not Distribute</a:t>
            </a:r>
            <a:endParaRPr lang="en-US" altLang="en-US" sz="28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341" y="274638"/>
            <a:ext cx="6583680" cy="7064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341" y="1232043"/>
            <a:ext cx="4147960" cy="477655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6588" y="6523879"/>
            <a:ext cx="549505" cy="217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2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fld id="{6189C118-0F5E-4C39-B83A-E1196E7A29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31951" y="1232043"/>
            <a:ext cx="4147960" cy="477655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7057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Logo: Title, Tex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2"/>
              </a:solidFill>
              <a:latin typeface="Tahom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237" y="355743"/>
            <a:ext cx="1549098" cy="548640"/>
          </a:xfrm>
          <a:prstGeom prst="rect">
            <a:avLst/>
          </a:prstGeom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62293" y="6548430"/>
            <a:ext cx="2362200" cy="20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700" dirty="0">
                <a:solidFill>
                  <a:schemeClr val="accent2"/>
                </a:solidFill>
                <a:latin typeface="Tahoma" pitchFamily="34" charset="0"/>
              </a:rPr>
              <a:t>Confidential — Do Not Distribute</a:t>
            </a:r>
            <a:endParaRPr lang="en-US" altLang="en-US" sz="28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341" y="274638"/>
            <a:ext cx="6583680" cy="7064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341" y="1232043"/>
            <a:ext cx="4147960" cy="477655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6588" y="6523879"/>
            <a:ext cx="549505" cy="217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2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fld id="{6189C118-0F5E-4C39-B83A-E1196E7A29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652411" y="1231810"/>
            <a:ext cx="4114800" cy="47767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87349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288" cy="687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57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u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288" cy="687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99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288" cy="687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60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pendi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288" cy="687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86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THC Title Slide"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2057400"/>
            <a:ext cx="8661662" cy="76200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819400"/>
            <a:ext cx="8661662" cy="533400"/>
          </a:xfrm>
        </p:spPr>
        <p:txBody>
          <a:bodyPr/>
          <a:lstStyle>
            <a:lvl1pPr marL="0" indent="0" algn="l">
              <a:lnSpc>
                <a:spcPct val="75000"/>
              </a:lnSpc>
              <a:buFontTx/>
              <a:buNone/>
              <a:defRPr sz="1400">
                <a:solidFill>
                  <a:srgbClr val="C8E6FA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22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08DECC-EA78-4AAA-9B74-D62D1DBBF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3FC34-8E0E-47DE-8A12-5F153141E4DC}" type="datetimeFigureOut">
              <a:rPr lang="en-US"/>
              <a:pPr>
                <a:defRPr/>
              </a:pPr>
              <a:t>9/16/2020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1FA2C3-757A-4B72-8BF7-62937E1CA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7028CD-302A-4DF6-9D2B-C5FE0597D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8136A-70A3-4008-96F7-7C9FBB9DCD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73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: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21"/>
            <a:ext cx="9171432" cy="6878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106" y="6679605"/>
            <a:ext cx="3091788" cy="9348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10232" y="4776550"/>
            <a:ext cx="7843858" cy="10045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200" b="1" i="0" kern="7500" cap="none" spc="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0237" y="5790622"/>
            <a:ext cx="7843849" cy="4129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kern="17100" cap="none" spc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716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: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-7016" y="6594775"/>
            <a:ext cx="456059" cy="2174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189C118-0F5E-4C39-B83A-E1196E7A29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" y="-13716"/>
            <a:ext cx="9186672" cy="6890004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61343" y="3202700"/>
            <a:ext cx="5421314" cy="3657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kern="17100" cap="none" spc="0">
                <a:solidFill>
                  <a:schemeClr val="accent4"/>
                </a:solidFill>
                <a:latin typeface="Tahom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1861343" y="2339343"/>
            <a:ext cx="5421314" cy="865189"/>
          </a:xfrm>
          <a:prstGeom prst="rect">
            <a:avLst/>
          </a:prstGeom>
        </p:spPr>
        <p:txBody>
          <a:bodyPr anchor="b"/>
          <a:lstStyle>
            <a:lvl1pPr algn="ctr">
              <a:defRPr lang="en-US" sz="3000" b="1" i="0" kern="7500" cap="none" spc="0" baseline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+mj-ea"/>
                <a:cs typeface="Tahom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01" y="4505375"/>
            <a:ext cx="1882198" cy="56913"/>
          </a:xfrm>
          <a:prstGeom prst="rect">
            <a:avLst/>
          </a:prstGeom>
        </p:spPr>
      </p:pic>
      <p:pic>
        <p:nvPicPr>
          <p:cNvPr id="2" name="Picture 1" descr="EX_Live_Fearless_Lockup_White_0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688" y="3742951"/>
            <a:ext cx="1956624" cy="69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8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1432" cy="687857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6588" y="6523879"/>
            <a:ext cx="549505" cy="217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2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fld id="{6189C118-0F5E-4C39-B83A-E1196E7A29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62293" y="6548430"/>
            <a:ext cx="2362200" cy="20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700" dirty="0">
                <a:solidFill>
                  <a:schemeClr val="accent2"/>
                </a:solidFill>
                <a:latin typeface="Tahoma" pitchFamily="34" charset="0"/>
              </a:rPr>
              <a:t>Confidential — Do Not Distribute</a:t>
            </a:r>
            <a:endParaRPr lang="en-US" altLang="en-US" sz="28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777204" y="2066048"/>
            <a:ext cx="7629873" cy="4198439"/>
          </a:xfrm>
          <a:prstGeom prst="rect">
            <a:avLst/>
          </a:prstGeom>
        </p:spPr>
        <p:txBody>
          <a:bodyPr>
            <a:noAutofit/>
          </a:bodyPr>
          <a:lstStyle>
            <a:lvl1pPr marL="0" indent="-256032"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ct val="125000"/>
              <a:buFont typeface="Arial"/>
              <a:buChar char="•"/>
              <a:defRPr sz="2500" b="0" i="0" kern="1200" cap="none" spc="0" normalizeH="0" baseline="0"/>
            </a:lvl1pPr>
            <a:lvl2pPr marL="548640" indent="-164592">
              <a:buFont typeface="Arial"/>
              <a:buChar char="•"/>
              <a:defRPr baseline="0"/>
            </a:lvl2pPr>
          </a:lstStyle>
          <a:p>
            <a:r>
              <a:rPr lang="en-US" dirty="0"/>
              <a:t>Item Number One</a:t>
            </a:r>
          </a:p>
          <a:p>
            <a:pPr lvl="1"/>
            <a:r>
              <a:rPr lang="en-US" dirty="0"/>
              <a:t>Item Number One</a:t>
            </a:r>
          </a:p>
          <a:p>
            <a:r>
              <a:rPr lang="en-US" dirty="0"/>
              <a:t>Item Number Two</a:t>
            </a:r>
          </a:p>
          <a:p>
            <a:pPr lvl="1"/>
            <a:r>
              <a:rPr lang="en-US" dirty="0"/>
              <a:t>Item Number Two</a:t>
            </a:r>
          </a:p>
          <a:p>
            <a:r>
              <a:rPr lang="en-US" dirty="0"/>
              <a:t>Item Number Three</a:t>
            </a:r>
          </a:p>
          <a:p>
            <a:pPr lvl="1"/>
            <a:r>
              <a:rPr lang="en-US" dirty="0"/>
              <a:t>Item Number Three</a:t>
            </a:r>
          </a:p>
          <a:p>
            <a:r>
              <a:rPr lang="en-US" dirty="0"/>
              <a:t>Item Number Four</a:t>
            </a:r>
          </a:p>
          <a:p>
            <a:pPr lvl="1"/>
            <a:r>
              <a:rPr lang="en-US" dirty="0"/>
              <a:t>Item Number Four</a:t>
            </a:r>
          </a:p>
        </p:txBody>
      </p:sp>
    </p:spTree>
    <p:extLst>
      <p:ext uri="{BB962C8B-B14F-4D97-AF65-F5344CB8AC3E}">
        <p14:creationId xmlns:p14="http://schemas.microsoft.com/office/powerpoint/2010/main" val="2394445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Minute Rem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288" cy="687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0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288" cy="68717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203" y="2823783"/>
            <a:ext cx="8676197" cy="115214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 b="1" i="0" kern="11500" cap="none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423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ttom Logo: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341" y="274638"/>
            <a:ext cx="8368570" cy="7064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340" y="1232043"/>
            <a:ext cx="8403295" cy="477655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6588" y="6523879"/>
            <a:ext cx="549505" cy="217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2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fld id="{6189C118-0F5E-4C39-B83A-E1196E7A29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78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Logo: Title, 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341" y="274638"/>
            <a:ext cx="8368570" cy="7064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341" y="1232043"/>
            <a:ext cx="4147960" cy="477655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6588" y="6523879"/>
            <a:ext cx="549505" cy="217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2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fld id="{6189C118-0F5E-4C39-B83A-E1196E7A29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31951" y="1232043"/>
            <a:ext cx="4147960" cy="477655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400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Logo: Title, Tex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341" y="274638"/>
            <a:ext cx="8368570" cy="7064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341" y="1232043"/>
            <a:ext cx="4147960" cy="477655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6588" y="6523879"/>
            <a:ext cx="549505" cy="217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2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fld id="{6189C118-0F5E-4C39-B83A-E1196E7A29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652411" y="1231810"/>
            <a:ext cx="4114800" cy="47767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6027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11341" y="274638"/>
            <a:ext cx="8368570" cy="706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6588" y="6523879"/>
            <a:ext cx="549505" cy="217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2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fld id="{6189C118-0F5E-4C39-B83A-E1196E7A29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62293" y="6548430"/>
            <a:ext cx="2362200" cy="20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700" dirty="0">
                <a:solidFill>
                  <a:schemeClr val="accent2"/>
                </a:solidFill>
                <a:latin typeface="Tahoma" pitchFamily="34" charset="0"/>
              </a:rPr>
              <a:t>Confidential — Do Not Distribute</a:t>
            </a:r>
            <a:endParaRPr lang="en-US" altLang="en-US" sz="28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337" y="6199831"/>
            <a:ext cx="1549098" cy="54864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11340" y="1232043"/>
            <a:ext cx="8403295" cy="4776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916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</p:sldLayoutIdLst>
  <p:transition>
    <p:fade/>
  </p:transition>
  <p:txStyles>
    <p:titleStyle>
      <a:lvl1pPr algn="l" defTabSz="457200" rtl="0" eaLnBrk="1" latinLnBrk="0" hangingPunct="1">
        <a:spcBef>
          <a:spcPct val="0"/>
        </a:spcBef>
        <a:buNone/>
        <a:defRPr sz="3200" b="0" i="0" kern="10000" cap="none" spc="0">
          <a:solidFill>
            <a:schemeClr val="accent2"/>
          </a:solidFill>
          <a:latin typeface="Tahoma"/>
          <a:ea typeface="+mj-ea"/>
          <a:cs typeface="Tahoma"/>
        </a:defRPr>
      </a:lvl1pPr>
    </p:titleStyle>
    <p:bodyStyle>
      <a:lvl1pPr marL="256032" indent="-256032" algn="l" defTabSz="457200" rtl="0" eaLnBrk="1" latinLnBrk="0" hangingPunct="1">
        <a:spcBef>
          <a:spcPts val="600"/>
        </a:spcBef>
        <a:spcAft>
          <a:spcPts val="300"/>
        </a:spcAft>
        <a:buClr>
          <a:schemeClr val="accent2"/>
        </a:buClr>
        <a:buSzPct val="125000"/>
        <a:buFont typeface="Arial"/>
        <a:buChar char="•"/>
        <a:defRPr sz="2400" kern="1200">
          <a:solidFill>
            <a:schemeClr val="tx1"/>
          </a:solidFill>
          <a:latin typeface="Tahoma"/>
          <a:ea typeface="+mn-ea"/>
          <a:cs typeface="Tahoma"/>
        </a:defRPr>
      </a:lvl1pPr>
      <a:lvl2pPr marL="649224" indent="-164592" algn="l" defTabSz="457200" rtl="0" eaLnBrk="1" latinLnBrk="0" hangingPunct="1">
        <a:spcBef>
          <a:spcPts val="400"/>
        </a:spcBef>
        <a:spcAft>
          <a:spcPts val="200"/>
        </a:spcAft>
        <a:buClr>
          <a:schemeClr val="bg2"/>
        </a:buClr>
        <a:buSzPct val="100000"/>
        <a:buFont typeface="Arial"/>
        <a:buChar char="•"/>
        <a:defRPr sz="2000" b="0" i="0" kern="1200" baseline="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137160" algn="l" defTabSz="457200" rtl="0" eaLnBrk="1" latinLnBrk="0" hangingPunct="1">
        <a:spcBef>
          <a:spcPct val="20000"/>
        </a:spcBef>
        <a:buClr>
          <a:schemeClr val="accent2"/>
        </a:buClr>
        <a:buSzPct val="100000"/>
        <a:buFont typeface="Arial"/>
        <a:buChar char="•"/>
        <a:defRPr sz="1600" b="0" i="1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ahoma"/>
          <a:ea typeface="+mn-ea"/>
          <a:cs typeface="Tahoma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etmespark.com/membership-101-the-welcome-series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2259" y="3173780"/>
            <a:ext cx="7522410" cy="762000"/>
          </a:xfrm>
        </p:spPr>
        <p:txBody>
          <a:bodyPr/>
          <a:lstStyle/>
          <a:p>
            <a:br>
              <a:rPr lang="en-US" sz="4000" dirty="0">
                <a:solidFill>
                  <a:schemeClr val="bg2"/>
                </a:solidFill>
                <a:latin typeface="Century Gothic" panose="020B0502020202020204" pitchFamily="34" charset="0"/>
              </a:rPr>
            </a:br>
            <a:r>
              <a:rPr lang="en-US" sz="4000" dirty="0">
                <a:solidFill>
                  <a:schemeClr val="bg2"/>
                </a:solidFill>
                <a:latin typeface="Century Gothic" panose="020B0502020202020204" pitchFamily="34" charset="0"/>
              </a:rPr>
              <a:t>	Kaizen Facilitation Training</a:t>
            </a:r>
            <a:br>
              <a:rPr lang="en-US" sz="4000" dirty="0">
                <a:solidFill>
                  <a:schemeClr val="bg2"/>
                </a:solidFill>
                <a:latin typeface="Century Gothic" panose="020B0502020202020204" pitchFamily="34" charset="0"/>
              </a:rPr>
            </a:br>
            <a:r>
              <a:rPr lang="en-US" sz="4000" dirty="0">
                <a:solidFill>
                  <a:schemeClr val="bg2"/>
                </a:solidFill>
                <a:latin typeface="Century Gothic" panose="020B0502020202020204" pitchFamily="34" charset="0"/>
              </a:rPr>
              <a:t>	Kaizen Event Facilitation</a:t>
            </a:r>
            <a:br>
              <a:rPr lang="en-US" dirty="0">
                <a:solidFill>
                  <a:schemeClr val="bg2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2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bg2"/>
                </a:solidFill>
                <a:latin typeface="Century Gothic" panose="020B0502020202020204" pitchFamily="34" charset="0"/>
              </a:rPr>
              <a:t>			</a:t>
            </a:r>
            <a:r>
              <a:rPr lang="en-US" i="1" dirty="0">
                <a:solidFill>
                  <a:schemeClr val="bg2"/>
                </a:solidFill>
                <a:latin typeface="Century Gothic" panose="020B0502020202020204" pitchFamily="34" charset="0"/>
              </a:rPr>
              <a:t>The Pandemic version</a:t>
            </a:r>
          </a:p>
        </p:txBody>
      </p:sp>
    </p:spTree>
    <p:extLst>
      <p:ext uri="{BB962C8B-B14F-4D97-AF65-F5344CB8AC3E}">
        <p14:creationId xmlns:p14="http://schemas.microsoft.com/office/powerpoint/2010/main" val="357782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096F8B-E368-42B2-A295-31249D4C513E}"/>
              </a:ext>
            </a:extLst>
          </p:cNvPr>
          <p:cNvSpPr txBox="1">
            <a:spLocks/>
          </p:cNvSpPr>
          <p:nvPr/>
        </p:nvSpPr>
        <p:spPr>
          <a:xfrm>
            <a:off x="387715" y="274638"/>
            <a:ext cx="8368570" cy="7064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0000" cap="none" spc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Day 1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A891BC-1C4F-448D-9AEE-F0339A5E3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Meet some of the team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206C8-D292-4120-B85F-B8F0FCAE7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32043"/>
            <a:ext cx="9144000" cy="4776555"/>
          </a:xfrm>
        </p:spPr>
        <p:txBody>
          <a:bodyPr>
            <a:normAutofit/>
          </a:bodyPr>
          <a:lstStyle/>
          <a:p>
            <a:r>
              <a:rPr lang="en-US" sz="2100" dirty="0">
                <a:latin typeface="Century Gothic" panose="020B0502020202020204" pitchFamily="34" charset="0"/>
              </a:rPr>
              <a:t>Trish Mooney: Director, Corporate Quality Office</a:t>
            </a:r>
          </a:p>
          <a:p>
            <a:r>
              <a:rPr lang="en-US" sz="2100" dirty="0">
                <a:latin typeface="Century Gothic" panose="020B0502020202020204" pitchFamily="34" charset="0"/>
              </a:rPr>
              <a:t>Brittani Ihle: Manager, System Business Process Optimization Team</a:t>
            </a:r>
          </a:p>
          <a:p>
            <a:r>
              <a:rPr lang="en-US" sz="2100" dirty="0">
                <a:latin typeface="Century Gothic" panose="020B0502020202020204" pitchFamily="34" charset="0"/>
              </a:rPr>
              <a:t>Erin Conner: </a:t>
            </a:r>
            <a:r>
              <a:rPr lang="da-DK" sz="2100" dirty="0">
                <a:latin typeface="Century Gothic" panose="020B0502020202020204" pitchFamily="34" charset="0"/>
              </a:rPr>
              <a:t>Lean Six Sigma Engineer</a:t>
            </a:r>
            <a:endParaRPr lang="en-US" sz="2100" dirty="0"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CA4111-AC96-46E1-9264-2F32DC06D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4538" y="2953960"/>
            <a:ext cx="7435121" cy="26719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3F6811-4B30-482E-8B0D-F3AC8A75AFC5}"/>
              </a:ext>
            </a:extLst>
          </p:cNvPr>
          <p:cNvSpPr txBox="1"/>
          <p:nvPr/>
        </p:nvSpPr>
        <p:spPr>
          <a:xfrm>
            <a:off x="854439" y="5563734"/>
            <a:ext cx="74351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getmespark.com/membership-101-the-welcome-serie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03100942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9C9ACA-B875-4277-9CBE-C0D5342FAD29}"/>
              </a:ext>
            </a:extLst>
          </p:cNvPr>
          <p:cNvSpPr txBox="1"/>
          <p:nvPr/>
        </p:nvSpPr>
        <p:spPr>
          <a:xfrm>
            <a:off x="254833" y="149901"/>
            <a:ext cx="5486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073F5E"/>
              </a:buClr>
            </a:pPr>
            <a:r>
              <a:rPr lang="en-US" sz="4000" kern="10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Tahoma"/>
              </a:rPr>
              <a:t>Agenda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4EB641-319F-4D83-90AB-A2EA389FC369}"/>
              </a:ext>
            </a:extLst>
          </p:cNvPr>
          <p:cNvSpPr txBox="1"/>
          <p:nvPr/>
        </p:nvSpPr>
        <p:spPr>
          <a:xfrm>
            <a:off x="408870" y="920622"/>
            <a:ext cx="780573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073F5E"/>
              </a:buClr>
            </a:pPr>
            <a:r>
              <a:rPr lang="en-US" sz="2400" b="1" kern="10000" dirty="0">
                <a:latin typeface="Century Gothic" panose="020B0502020202020204" pitchFamily="34" charset="0"/>
                <a:ea typeface="+mj-ea"/>
                <a:cs typeface="Tahoma"/>
              </a:rPr>
              <a:t>How is  your virtual experience? </a:t>
            </a:r>
          </a:p>
          <a:p>
            <a:pPr>
              <a:spcBef>
                <a:spcPts val="600"/>
              </a:spcBef>
              <a:buClr>
                <a:srgbClr val="073F5E"/>
              </a:buClr>
            </a:pPr>
            <a:endParaRPr lang="en-US" sz="2400" b="1" kern="10000" dirty="0">
              <a:latin typeface="Century Gothic" panose="020B0502020202020204" pitchFamily="34" charset="0"/>
              <a:ea typeface="+mj-ea"/>
              <a:cs typeface="Tahoma"/>
            </a:endParaRPr>
          </a:p>
          <a:p>
            <a:pPr>
              <a:spcBef>
                <a:spcPts val="600"/>
              </a:spcBef>
              <a:buClr>
                <a:srgbClr val="073F5E"/>
              </a:buClr>
            </a:pPr>
            <a:r>
              <a:rPr lang="en-US" sz="2400" b="1" kern="10000" dirty="0">
                <a:latin typeface="Century Gothic" panose="020B0502020202020204" pitchFamily="34" charset="0"/>
                <a:ea typeface="+mj-ea"/>
                <a:cs typeface="Tahoma"/>
              </a:rPr>
              <a:t>Planning to go virtual</a:t>
            </a:r>
          </a:p>
          <a:p>
            <a:pPr>
              <a:spcBef>
                <a:spcPts val="600"/>
              </a:spcBef>
              <a:buClr>
                <a:srgbClr val="073F5E"/>
              </a:buClr>
            </a:pPr>
            <a:endParaRPr lang="en-US" sz="2400" b="1" kern="10000" dirty="0">
              <a:latin typeface="Century Gothic" panose="020B0502020202020204" pitchFamily="34" charset="0"/>
              <a:ea typeface="+mj-ea"/>
              <a:cs typeface="Tahoma"/>
            </a:endParaRPr>
          </a:p>
          <a:p>
            <a:pPr>
              <a:spcBef>
                <a:spcPts val="600"/>
              </a:spcBef>
              <a:buClr>
                <a:srgbClr val="073F5E"/>
              </a:buClr>
            </a:pPr>
            <a:r>
              <a:rPr lang="en-US" sz="2400" b="1" kern="10000" dirty="0">
                <a:latin typeface="Century Gothic" panose="020B0502020202020204" pitchFamily="34" charset="0"/>
                <a:ea typeface="+mj-ea"/>
                <a:cs typeface="Tahoma"/>
              </a:rPr>
              <a:t>Kaizen Facilitation training </a:t>
            </a:r>
          </a:p>
          <a:p>
            <a:pPr marL="649224" lvl="1" indent="-192024">
              <a:spcBef>
                <a:spcPts val="600"/>
              </a:spcBef>
              <a:buClr>
                <a:srgbClr val="073F5E"/>
              </a:buClr>
              <a:buFont typeface="Arial"/>
              <a:buChar char="•"/>
            </a:pPr>
            <a:r>
              <a:rPr lang="en-US" sz="2400" kern="10000" dirty="0">
                <a:latin typeface="Century Gothic" panose="020B0502020202020204" pitchFamily="34" charset="0"/>
                <a:ea typeface="+mj-ea"/>
                <a:cs typeface="Tahoma"/>
              </a:rPr>
              <a:t>Pre and Post Pandemic</a:t>
            </a:r>
          </a:p>
          <a:p>
            <a:pPr marL="649224" lvl="1" indent="-192024">
              <a:spcBef>
                <a:spcPts val="600"/>
              </a:spcBef>
              <a:buClr>
                <a:srgbClr val="073F5E"/>
              </a:buClr>
              <a:buFont typeface="Arial"/>
              <a:buChar char="•"/>
            </a:pPr>
            <a:endParaRPr lang="en-US" sz="2400" dirty="0">
              <a:latin typeface="Tahoma"/>
              <a:cs typeface="Tahoma"/>
            </a:endParaRPr>
          </a:p>
          <a:p>
            <a:pPr>
              <a:spcBef>
                <a:spcPts val="600"/>
              </a:spcBef>
              <a:buClr>
                <a:srgbClr val="073F5E"/>
              </a:buClr>
            </a:pPr>
            <a:r>
              <a:rPr lang="en-US" sz="2400" b="1" kern="10000" dirty="0">
                <a:latin typeface="Century Gothic" panose="020B0502020202020204" pitchFamily="34" charset="0"/>
                <a:ea typeface="+mj-ea"/>
                <a:cs typeface="Tahoma"/>
              </a:rPr>
              <a:t>Kaizen Events</a:t>
            </a:r>
          </a:p>
          <a:p>
            <a:pPr marL="800100" lvl="1" indent="-342900">
              <a:spcBef>
                <a:spcPts val="600"/>
              </a:spcBef>
              <a:buClr>
                <a:srgbClr val="073F5E"/>
              </a:buClr>
              <a:buFont typeface="Arial" panose="020B0604020202020204" pitchFamily="34" charset="0"/>
              <a:buChar char="•"/>
            </a:pPr>
            <a:r>
              <a:rPr lang="en-US" sz="2400" kern="10000" dirty="0">
                <a:latin typeface="Century Gothic" panose="020B0502020202020204" pitchFamily="34" charset="0"/>
                <a:ea typeface="+mj-ea"/>
                <a:cs typeface="Tahoma"/>
              </a:rPr>
              <a:t>Pre and Post Pandemic</a:t>
            </a:r>
          </a:p>
          <a:p>
            <a:pPr>
              <a:spcBef>
                <a:spcPts val="600"/>
              </a:spcBef>
              <a:buClr>
                <a:srgbClr val="073F5E"/>
              </a:buClr>
            </a:pPr>
            <a:endParaRPr lang="en-US" sz="2400" b="1" kern="10000" dirty="0">
              <a:latin typeface="Century Gothic" panose="020B0502020202020204" pitchFamily="34" charset="0"/>
              <a:ea typeface="+mj-ea"/>
              <a:cs typeface="Tahoma"/>
            </a:endParaRPr>
          </a:p>
          <a:p>
            <a:pPr>
              <a:spcBef>
                <a:spcPts val="600"/>
              </a:spcBef>
              <a:buClr>
                <a:srgbClr val="073F5E"/>
              </a:buClr>
            </a:pPr>
            <a:r>
              <a:rPr lang="en-US" sz="2400" b="1" kern="10000" dirty="0">
                <a:latin typeface="Century Gothic" panose="020B0502020202020204" pitchFamily="34" charset="0"/>
                <a:ea typeface="+mj-ea"/>
                <a:cs typeface="Tahoma"/>
              </a:rPr>
              <a:t>Tips</a:t>
            </a:r>
          </a:p>
          <a:p>
            <a:pPr>
              <a:spcBef>
                <a:spcPts val="600"/>
              </a:spcBef>
              <a:buClr>
                <a:srgbClr val="073F5E"/>
              </a:buClr>
            </a:pPr>
            <a:endParaRPr lang="en-US" sz="2400" b="1" kern="10000">
              <a:latin typeface="Century Gothic" panose="020B0502020202020204" pitchFamily="34" charset="0"/>
              <a:ea typeface="+mj-ea"/>
              <a:cs typeface="Tahoma"/>
            </a:endParaRPr>
          </a:p>
          <a:p>
            <a:pPr>
              <a:spcBef>
                <a:spcPts val="600"/>
              </a:spcBef>
              <a:buClr>
                <a:srgbClr val="073F5E"/>
              </a:buClr>
            </a:pPr>
            <a:r>
              <a:rPr lang="en-US" sz="2400" b="1" kern="10000">
                <a:latin typeface="Century Gothic" panose="020B0502020202020204" pitchFamily="34" charset="0"/>
                <a:ea typeface="+mj-ea"/>
                <a:cs typeface="Tahoma"/>
              </a:rPr>
              <a:t>Q </a:t>
            </a:r>
            <a:r>
              <a:rPr lang="en-US" sz="2400" b="1" kern="10000" dirty="0">
                <a:latin typeface="Century Gothic" panose="020B0502020202020204" pitchFamily="34" charset="0"/>
                <a:ea typeface="+mj-ea"/>
                <a:cs typeface="Tahoma"/>
              </a:rPr>
              <a:t>&amp; A</a:t>
            </a:r>
          </a:p>
        </p:txBody>
      </p:sp>
    </p:spTree>
    <p:extLst>
      <p:ext uri="{BB962C8B-B14F-4D97-AF65-F5344CB8AC3E}">
        <p14:creationId xmlns:p14="http://schemas.microsoft.com/office/powerpoint/2010/main" val="261818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C516C8-C647-4B28-BAE0-BF5C1F8B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08" y="142968"/>
            <a:ext cx="8368570" cy="706434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Creating a plan to go virtual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D1C4CD-A4DF-4F17-99AC-672F9B4EF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32043"/>
            <a:ext cx="9144000" cy="4776555"/>
          </a:xfrm>
        </p:spPr>
        <p:txBody>
          <a:bodyPr>
            <a:normAutofit fontScale="70000" lnSpcReduction="20000"/>
          </a:bodyPr>
          <a:lstStyle/>
          <a:p>
            <a:r>
              <a:rPr lang="en-US" sz="2200" i="1" dirty="0">
                <a:latin typeface="Century Gothic" panose="020B0502020202020204" pitchFamily="34" charset="0"/>
              </a:rPr>
              <a:t>We reviewed our commitments and prioritized</a:t>
            </a:r>
          </a:p>
          <a:p>
            <a:endParaRPr lang="en-US" sz="2200" i="1" dirty="0">
              <a:latin typeface="Century Gothic" panose="020B0502020202020204" pitchFamily="34" charset="0"/>
            </a:endParaRPr>
          </a:p>
          <a:p>
            <a:r>
              <a:rPr lang="en-US" sz="2200" dirty="0">
                <a:latin typeface="Century Gothic" panose="020B0502020202020204" pitchFamily="34" charset="0"/>
              </a:rPr>
              <a:t>We used  this as an opportunity to challenge ourselves</a:t>
            </a:r>
          </a:p>
          <a:p>
            <a:endParaRPr lang="en-US" sz="2200" dirty="0">
              <a:latin typeface="Century Gothic" panose="020B0502020202020204" pitchFamily="34" charset="0"/>
            </a:endParaRPr>
          </a:p>
          <a:p>
            <a:r>
              <a:rPr lang="en-US" sz="2200" dirty="0">
                <a:latin typeface="Century Gothic" panose="020B0502020202020204" pitchFamily="34" charset="0"/>
              </a:rPr>
              <a:t>We reviewed how a Kaizen or training is typically done within your team-</a:t>
            </a:r>
          </a:p>
          <a:p>
            <a:pPr lvl="1"/>
            <a:r>
              <a:rPr lang="en-US" sz="2200" dirty="0">
                <a:latin typeface="Century Gothic" panose="020B0502020202020204" pitchFamily="34" charset="0"/>
              </a:rPr>
              <a:t>We identified areas that will be troublesome in advance</a:t>
            </a:r>
          </a:p>
          <a:p>
            <a:pPr lvl="1"/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If its your first time going virtual determine several paths that day that you can adjust to if something doesn’t go as planned</a:t>
            </a:r>
          </a:p>
          <a:p>
            <a:pPr lvl="1"/>
            <a:r>
              <a:rPr lang="en-US" sz="2200" dirty="0">
                <a:latin typeface="Century Gothic" panose="020B0502020202020204" pitchFamily="34" charset="0"/>
              </a:rPr>
              <a:t>We broke up training to multiple parts or slim down time for virtual sessions</a:t>
            </a:r>
          </a:p>
          <a:p>
            <a:pPr lvl="1"/>
            <a:r>
              <a:rPr lang="en-US" sz="2200" dirty="0">
                <a:latin typeface="Century Gothic" panose="020B0502020202020204" pitchFamily="34" charset="0"/>
              </a:rPr>
              <a:t>We gained peer support</a:t>
            </a:r>
          </a:p>
          <a:p>
            <a:pPr lvl="1"/>
            <a:endParaRPr lang="en-US" sz="2200" dirty="0">
              <a:latin typeface="Century Gothic" panose="020B0502020202020204" pitchFamily="34" charset="0"/>
            </a:endParaRPr>
          </a:p>
          <a:p>
            <a:r>
              <a:rPr lang="en-US" sz="2200" dirty="0">
                <a:latin typeface="Century Gothic" panose="020B0502020202020204" pitchFamily="34" charset="0"/>
              </a:rPr>
              <a:t>We always encourage feedback after each session and reflect</a:t>
            </a:r>
          </a:p>
          <a:p>
            <a:endParaRPr lang="en-US" sz="2200" dirty="0">
              <a:latin typeface="Century Gothic" panose="020B0502020202020204" pitchFamily="34" charset="0"/>
            </a:endParaRPr>
          </a:p>
          <a:p>
            <a:r>
              <a:rPr lang="en-US" sz="2200" dirty="0">
                <a:latin typeface="Century Gothic" panose="020B0502020202020204" pitchFamily="34" charset="0"/>
              </a:rPr>
              <a:t>We use video whenever possible </a:t>
            </a:r>
          </a:p>
          <a:p>
            <a:endParaRPr lang="en-US" sz="2200" dirty="0">
              <a:latin typeface="Century Gothic" panose="020B0502020202020204" pitchFamily="34" charset="0"/>
            </a:endParaRPr>
          </a:p>
          <a:p>
            <a:r>
              <a:rPr lang="en-US" sz="2200" dirty="0">
                <a:latin typeface="Century Gothic" panose="020B0502020202020204" pitchFamily="34" charset="0"/>
              </a:rPr>
              <a:t>Remember: You are all in this together!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pPr lvl="1"/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lvl="1"/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i="1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6" name="Rectangle 5" descr="Presentation with Checklist">
            <a:extLst>
              <a:ext uri="{FF2B5EF4-FFF2-40B4-BE49-F238E27FC236}">
                <a16:creationId xmlns:a16="http://schemas.microsoft.com/office/drawing/2014/main" id="{E61167D9-869A-4980-A540-D006BE2D4F41}"/>
              </a:ext>
            </a:extLst>
          </p:cNvPr>
          <p:cNvSpPr/>
          <p:nvPr/>
        </p:nvSpPr>
        <p:spPr>
          <a:xfrm>
            <a:off x="7045379" y="4325054"/>
            <a:ext cx="1798870" cy="1683544"/>
          </a:xfrm>
          <a:prstGeom prst="rect">
            <a:avLst/>
          </a:prstGeom>
          <a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9744520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15947-67CF-4773-B687-0AC322559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95" y="236945"/>
            <a:ext cx="8368570" cy="529826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Kaizen Events and Training Journey</a:t>
            </a:r>
            <a:endParaRPr lang="en-US" b="0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AD8DF-A9E0-4073-836E-1C62797C5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8136A-70A3-4008-96F7-7C9FBB9DCD43}" type="slidenum">
              <a:rPr lang="en-US" altLang="en-US" sz="1400" smtClean="0">
                <a:latin typeface="+mn-lt"/>
              </a:rPr>
              <a:pPr>
                <a:defRPr/>
              </a:pPr>
              <a:t>5</a:t>
            </a:fld>
            <a:endParaRPr lang="en-US" altLang="en-US" sz="1400">
              <a:latin typeface="+mn-lt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6F1E272-529C-4C6B-A4C9-96069768BB33}"/>
              </a:ext>
            </a:extLst>
          </p:cNvPr>
          <p:cNvSpPr txBox="1">
            <a:spLocks/>
          </p:cNvSpPr>
          <p:nvPr/>
        </p:nvSpPr>
        <p:spPr bwMode="auto">
          <a:xfrm>
            <a:off x="1113856" y="1039096"/>
            <a:ext cx="3757947" cy="29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>
              <a:defRPr/>
            </a:pPr>
            <a:r>
              <a:rPr lang="en-US" sz="2000" b="1" kern="0" dirty="0">
                <a:latin typeface="Century Gothic" panose="020B050202020202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Pre Pandemic Process: </a:t>
            </a:r>
            <a:br>
              <a:rPr lang="en-US" sz="1400" kern="0" dirty="0">
                <a:latin typeface="Century Gothic" panose="020B050202020202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</a:br>
            <a:endParaRPr lang="en-US" sz="1400" kern="0" dirty="0">
              <a:latin typeface="Century Gothic" panose="020B050202020202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  <a:p>
            <a:pPr marL="82296">
              <a:defRPr/>
            </a:pPr>
            <a:endParaRPr lang="en-US" sz="1400" kern="0" dirty="0">
              <a:latin typeface="Century Gothic" panose="020B050202020202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867EDEBB-AF27-41E2-B6E0-9DEC42A1BC32}"/>
              </a:ext>
            </a:extLst>
          </p:cNvPr>
          <p:cNvSpPr txBox="1">
            <a:spLocks/>
          </p:cNvSpPr>
          <p:nvPr/>
        </p:nvSpPr>
        <p:spPr bwMode="auto">
          <a:xfrm>
            <a:off x="1367888" y="1465916"/>
            <a:ext cx="2658578" cy="104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>
              <a:defRPr/>
            </a:pPr>
            <a:r>
              <a:rPr lang="en-US" sz="1400" kern="0" dirty="0">
                <a:latin typeface="Century Gothic" panose="020B050202020202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Face to Face </a:t>
            </a:r>
          </a:p>
          <a:p>
            <a:pPr marL="82296">
              <a:defRPr/>
            </a:pPr>
            <a:r>
              <a:rPr lang="en-US" sz="1400" kern="0" dirty="0">
                <a:latin typeface="Century Gothic" panose="020B050202020202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Lots of hands on…</a:t>
            </a:r>
          </a:p>
          <a:p>
            <a:pPr marL="82296">
              <a:defRPr/>
            </a:pPr>
            <a:r>
              <a:rPr lang="en-US" sz="1400" kern="0" dirty="0">
                <a:latin typeface="Century Gothic" panose="020B050202020202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Full participation</a:t>
            </a:r>
          </a:p>
          <a:p>
            <a:pPr marL="82296">
              <a:defRPr/>
            </a:pPr>
            <a:r>
              <a:rPr lang="en-US" sz="1400" kern="0" dirty="0">
                <a:latin typeface="Century Gothic" panose="020B050202020202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Have Fun! </a:t>
            </a:r>
          </a:p>
        </p:txBody>
      </p:sp>
      <p:pic>
        <p:nvPicPr>
          <p:cNvPr id="14" name="Graphic 15" descr="Arrow: Counterclockwise curve">
            <a:extLst>
              <a:ext uri="{FF2B5EF4-FFF2-40B4-BE49-F238E27FC236}">
                <a16:creationId xmlns:a16="http://schemas.microsoft.com/office/drawing/2014/main" id="{9EB2872F-3652-47E5-A65B-F76EAE08A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7425" y="2047188"/>
            <a:ext cx="685800" cy="685800"/>
          </a:xfrm>
          <a:prstGeom prst="rect">
            <a:avLst/>
          </a:prstGeom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608EF8EC-E3EE-4156-A159-98E42A00BB18}"/>
              </a:ext>
            </a:extLst>
          </p:cNvPr>
          <p:cNvSpPr txBox="1">
            <a:spLocks/>
          </p:cNvSpPr>
          <p:nvPr/>
        </p:nvSpPr>
        <p:spPr bwMode="auto">
          <a:xfrm>
            <a:off x="1913423" y="2583477"/>
            <a:ext cx="2658577" cy="37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82296" defTabSz="457200" eaLnBrk="1" latinLnBrk="0" hangingPunct="1">
              <a:defRPr sz="2000" b="1" kern="0">
                <a:latin typeface="+mn-lt"/>
                <a:ea typeface="Tahoma" panose="020B0604030504040204" pitchFamily="34" charset="0"/>
                <a:cs typeface="Calibri Light" panose="020F0302020204030204" pitchFamily="34" charset="0"/>
              </a:defRPr>
            </a:lvl1pPr>
            <a:lvl2pPr defTabSz="457200" eaLnBrk="1" latinLnBrk="0" hangingPunct="1">
              <a:defRPr sz="1800">
                <a:latin typeface="+mn-lt"/>
              </a:defRPr>
            </a:lvl2pPr>
            <a:lvl3pPr defTabSz="457200" eaLnBrk="1" latinLnBrk="0" hangingPunct="1">
              <a:defRPr sz="1800">
                <a:latin typeface="+mn-lt"/>
              </a:defRPr>
            </a:lvl3pPr>
            <a:lvl4pPr defTabSz="457200" eaLnBrk="1" latinLnBrk="0" hangingPunct="1">
              <a:defRPr sz="1800">
                <a:latin typeface="+mn-lt"/>
              </a:defRPr>
            </a:lvl4pPr>
            <a:lvl5pPr defTabSz="457200" eaLnBrk="1" latinLnBrk="0" hangingPunct="1">
              <a:defRPr sz="1800">
                <a:latin typeface="+mn-lt"/>
              </a:defRPr>
            </a:lvl5pPr>
            <a:lvl6pPr defTabSz="457200">
              <a:defRPr sz="1800">
                <a:latin typeface="+mn-lt"/>
              </a:defRPr>
            </a:lvl6pPr>
            <a:lvl7pPr defTabSz="457200">
              <a:defRPr sz="1800">
                <a:latin typeface="+mn-lt"/>
              </a:defRPr>
            </a:lvl7pPr>
            <a:lvl8pPr defTabSz="457200">
              <a:defRPr sz="1800">
                <a:latin typeface="+mn-lt"/>
              </a:defRPr>
            </a:lvl8pPr>
            <a:lvl9pPr defTabSz="457200">
              <a:defRPr sz="1800">
                <a:latin typeface="+mn-lt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Learning Cycles: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613D3AE-52E8-4932-856D-B37AB1FA169C}"/>
              </a:ext>
            </a:extLst>
          </p:cNvPr>
          <p:cNvSpPr/>
          <p:nvPr/>
        </p:nvSpPr>
        <p:spPr>
          <a:xfrm>
            <a:off x="1013815" y="3083382"/>
            <a:ext cx="642938" cy="607219"/>
          </a:xfrm>
          <a:prstGeom prst="ellipse">
            <a:avLst/>
          </a:prstGeom>
          <a:noFill/>
          <a:ln w="190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accent2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BFF22994-A599-49BC-94BC-B166F96FC0DA}"/>
              </a:ext>
            </a:extLst>
          </p:cNvPr>
          <p:cNvSpPr txBox="1">
            <a:spLocks/>
          </p:cNvSpPr>
          <p:nvPr/>
        </p:nvSpPr>
        <p:spPr bwMode="auto">
          <a:xfrm>
            <a:off x="1807306" y="3081930"/>
            <a:ext cx="4734467" cy="79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>
              <a:defRPr/>
            </a:pPr>
            <a:endParaRPr lang="en-US" sz="1400" kern="0" dirty="0">
              <a:latin typeface="Century Gothic" panose="020B050202020202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  <a:p>
            <a:pPr marL="82296">
              <a:defRPr/>
            </a:pPr>
            <a:endParaRPr lang="en-US" sz="1400" kern="0" dirty="0">
              <a:latin typeface="Century Gothic" panose="020B050202020202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1" name="Graphic 33" descr="Arrow: Counterclockwise curve">
            <a:extLst>
              <a:ext uri="{FF2B5EF4-FFF2-40B4-BE49-F238E27FC236}">
                <a16:creationId xmlns:a16="http://schemas.microsoft.com/office/drawing/2014/main" id="{6C716646-3383-4D67-91C4-5BA304BB5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464406" y="3855106"/>
            <a:ext cx="685800" cy="776023"/>
          </a:xfrm>
          <a:prstGeom prst="rect">
            <a:avLst/>
          </a:prstGeom>
        </p:spPr>
      </p:pic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45448140-4788-4DF2-B167-2A869380274A}"/>
              </a:ext>
            </a:extLst>
          </p:cNvPr>
          <p:cNvSpPr txBox="1">
            <a:spLocks/>
          </p:cNvSpPr>
          <p:nvPr/>
        </p:nvSpPr>
        <p:spPr bwMode="auto">
          <a:xfrm>
            <a:off x="2638185" y="4533089"/>
            <a:ext cx="3477589" cy="39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>
              <a:defRPr/>
            </a:pPr>
            <a:r>
              <a:rPr lang="en-US" sz="2000" b="1" kern="0" dirty="0">
                <a:latin typeface="Century Gothic" panose="020B050202020202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Post Pandemic Process:</a:t>
            </a:r>
            <a:br>
              <a:rPr lang="en-US" sz="1400" kern="0" dirty="0">
                <a:latin typeface="Century Gothic" panose="020B050202020202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</a:br>
            <a:endParaRPr lang="en-US" sz="1400" kern="0" dirty="0">
              <a:latin typeface="Century Gothic" panose="020B050202020202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  <a:p>
            <a:pPr marL="82296">
              <a:defRPr/>
            </a:pPr>
            <a:r>
              <a:rPr lang="en-US" sz="1400" kern="0" dirty="0">
                <a:latin typeface="Century Gothic" panose="020B050202020202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Virtual </a:t>
            </a:r>
          </a:p>
          <a:p>
            <a:pPr marL="82296">
              <a:defRPr/>
            </a:pPr>
            <a:r>
              <a:rPr lang="en-US" sz="1400" kern="0" dirty="0">
                <a:latin typeface="Century Gothic" panose="020B050202020202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Video</a:t>
            </a:r>
          </a:p>
          <a:p>
            <a:pPr marL="82296">
              <a:defRPr/>
            </a:pPr>
            <a:r>
              <a:rPr lang="en-US" sz="1400" kern="0" dirty="0">
                <a:latin typeface="Century Gothic" panose="020B050202020202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Flexibility &amp; feedback during event Hands on… but different</a:t>
            </a:r>
          </a:p>
          <a:p>
            <a:pPr marL="82296">
              <a:defRPr/>
            </a:pPr>
            <a:r>
              <a:rPr lang="en-US" sz="1400" kern="0" dirty="0">
                <a:latin typeface="Century Gothic" panose="020B050202020202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Push participation </a:t>
            </a:r>
          </a:p>
          <a:p>
            <a:pPr marL="82296">
              <a:defRPr/>
            </a:pPr>
            <a:r>
              <a:rPr lang="en-US" sz="1400" kern="0" dirty="0">
                <a:latin typeface="Century Gothic" panose="020B050202020202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Set expectations</a:t>
            </a:r>
          </a:p>
          <a:p>
            <a:pPr marL="82296">
              <a:defRPr/>
            </a:pPr>
            <a:r>
              <a:rPr lang="en-US" sz="1400" kern="0" dirty="0">
                <a:latin typeface="Century Gothic" panose="020B050202020202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Have Fun!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1216542-714A-4A7A-B134-17A06B452A72}"/>
              </a:ext>
            </a:extLst>
          </p:cNvPr>
          <p:cNvSpPr/>
          <p:nvPr/>
        </p:nvSpPr>
        <p:spPr>
          <a:xfrm>
            <a:off x="1958763" y="4931547"/>
            <a:ext cx="642938" cy="607219"/>
          </a:xfrm>
          <a:prstGeom prst="ellipse">
            <a:avLst/>
          </a:prstGeom>
          <a:noFill/>
          <a:ln w="190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accent2"/>
                </a:solidFill>
                <a:latin typeface="Century Gothic" panose="020B0502020202020204" pitchFamily="34" charset="0"/>
              </a:rPr>
              <a:t>C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660224-2517-4739-AE0C-25630BDCFF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3889" r="13426" b="34764"/>
          <a:stretch/>
        </p:blipFill>
        <p:spPr>
          <a:xfrm>
            <a:off x="2391331" y="4533089"/>
            <a:ext cx="305846" cy="29610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29829E-665C-4B09-A516-84BDA4D7F484}"/>
              </a:ext>
            </a:extLst>
          </p:cNvPr>
          <p:cNvSpPr/>
          <p:nvPr/>
        </p:nvSpPr>
        <p:spPr>
          <a:xfrm>
            <a:off x="5833012" y="349178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400" kern="0" dirty="0">
              <a:latin typeface="+mn-lt"/>
              <a:ea typeface="Tahoma" panose="020B060403050404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+mn-l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04394FC-AE83-4DF5-978E-D0EBB04E428D}"/>
              </a:ext>
            </a:extLst>
          </p:cNvPr>
          <p:cNvSpPr/>
          <p:nvPr/>
        </p:nvSpPr>
        <p:spPr>
          <a:xfrm>
            <a:off x="255623" y="1334254"/>
            <a:ext cx="642938" cy="607219"/>
          </a:xfrm>
          <a:prstGeom prst="ellipse">
            <a:avLst/>
          </a:prstGeom>
          <a:noFill/>
          <a:ln w="190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accent2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BB8ED5BA-8CBE-475E-AB34-474A9038CEF5}"/>
              </a:ext>
            </a:extLst>
          </p:cNvPr>
          <p:cNvSpPr txBox="1">
            <a:spLocks/>
          </p:cNvSpPr>
          <p:nvPr/>
        </p:nvSpPr>
        <p:spPr bwMode="auto">
          <a:xfrm>
            <a:off x="1913423" y="2973421"/>
            <a:ext cx="6045408" cy="112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>
              <a:defRPr/>
            </a:pPr>
            <a:r>
              <a:rPr lang="en-US" sz="1400" kern="0" dirty="0">
                <a:latin typeface="Century Gothic" panose="020B050202020202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How do we create the same or similar experience for the participants? </a:t>
            </a:r>
          </a:p>
          <a:p>
            <a:pPr marL="82296">
              <a:defRPr/>
            </a:pPr>
            <a:r>
              <a:rPr lang="en-US" sz="1400" kern="0" dirty="0">
                <a:latin typeface="Century Gothic" panose="020B050202020202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	Research	</a:t>
            </a:r>
          </a:p>
          <a:p>
            <a:pPr marL="82296">
              <a:defRPr/>
            </a:pPr>
            <a:r>
              <a:rPr lang="en-US" sz="1400" kern="0" dirty="0">
                <a:latin typeface="Century Gothic" panose="020B050202020202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	Feedback</a:t>
            </a:r>
          </a:p>
          <a:p>
            <a:pPr marL="82296">
              <a:defRPr/>
            </a:pPr>
            <a:r>
              <a:rPr lang="en-US" sz="1400" kern="0" dirty="0">
                <a:latin typeface="Century Gothic" panose="020B050202020202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	Trial and Error </a:t>
            </a:r>
          </a:p>
          <a:p>
            <a:pPr marL="82296">
              <a:defRPr/>
            </a:pPr>
            <a:r>
              <a:rPr lang="en-US" sz="1400" kern="0" dirty="0">
                <a:latin typeface="Century Gothic" panose="020B050202020202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	…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63CD888-728D-4E2F-8BA4-77C80ABEB8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3889" r="13426" b="34764"/>
          <a:stretch/>
        </p:blipFill>
        <p:spPr>
          <a:xfrm>
            <a:off x="1609931" y="2626651"/>
            <a:ext cx="305846" cy="2961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81F40E0-6AEA-4CCA-A9DA-1C99A64B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3889" r="13426" b="34764"/>
          <a:stretch/>
        </p:blipFill>
        <p:spPr>
          <a:xfrm>
            <a:off x="918135" y="1090999"/>
            <a:ext cx="305846" cy="2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71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547-B8CE-4890-93B3-91F2798FB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5" y="270024"/>
            <a:ext cx="8368570" cy="529826"/>
          </a:xfrm>
        </p:spPr>
        <p:txBody>
          <a:bodyPr/>
          <a:lstStyle/>
          <a:p>
            <a:r>
              <a:rPr lang="en-US" b="0" dirty="0">
                <a:latin typeface="Century Gothic" panose="020B0502020202020204" pitchFamily="34" charset="0"/>
              </a:rPr>
              <a:t>Virtual Event Overview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5DA772-1E34-43E1-8F42-4FA214C2E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8136A-70A3-4008-96F7-7C9FBB9DCD43}" type="slidenum">
              <a:rPr lang="en-US" altLang="en-US" smtClean="0">
                <a:latin typeface="Century Gothic" panose="020B0502020202020204" pitchFamily="34" charset="0"/>
              </a:rPr>
              <a:pPr>
                <a:defRPr/>
              </a:pPr>
              <a:t>6</a:t>
            </a:fld>
            <a:endParaRPr lang="en-US" altLang="en-US">
              <a:latin typeface="Century Gothic" panose="020B0502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54A3FD-CB35-4ED7-AF17-455330E370C1}"/>
              </a:ext>
            </a:extLst>
          </p:cNvPr>
          <p:cNvSpPr/>
          <p:nvPr/>
        </p:nvSpPr>
        <p:spPr>
          <a:xfrm>
            <a:off x="342538" y="1666726"/>
            <a:ext cx="3536885" cy="11182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2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To provide a robust learning experience for all the participant. 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E148AFA-8390-4097-BA95-7D50DB897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812" y="3429000"/>
            <a:ext cx="276304" cy="289323"/>
          </a:xfrm>
          <a:prstGeom prst="rect">
            <a:avLst/>
          </a:prstGeom>
        </p:spPr>
      </p:pic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E0C953EA-EB12-4149-8C6C-1E666C81F53E}"/>
              </a:ext>
            </a:extLst>
          </p:cNvPr>
          <p:cNvSpPr txBox="1">
            <a:spLocks/>
          </p:cNvSpPr>
          <p:nvPr/>
        </p:nvSpPr>
        <p:spPr bwMode="auto">
          <a:xfrm>
            <a:off x="6634868" y="3945262"/>
            <a:ext cx="2170633" cy="73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pitchFamily="34" charset="-128"/>
                <a:cs typeface="Calibri"/>
              </a:defRPr>
            </a:lvl1pPr>
            <a:lvl2pPr marL="3968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pitchFamily="34" charset="-128"/>
                <a:cs typeface="Calibri"/>
              </a:defRPr>
            </a:lvl2pPr>
            <a:lvl3pPr marL="8016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–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pitchFamily="34" charset="-128"/>
                <a:cs typeface="Calibri"/>
              </a:defRPr>
            </a:lvl3pPr>
            <a:lvl4pPr marL="1198563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pitchFamily="34" charset="-128"/>
                <a:cs typeface="Calibri"/>
              </a:defRPr>
            </a:lvl4pPr>
            <a:lvl5pPr marL="15398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541084" lvl="2" indent="0">
              <a:spcBef>
                <a:spcPts val="0"/>
              </a:spcBef>
              <a:buNone/>
              <a:defRPr/>
            </a:pPr>
            <a:r>
              <a:rPr lang="en-US" b="1" dirty="0">
                <a:latin typeface="Century Gothic" panose="020B0502020202020204" pitchFamily="34" charset="0"/>
              </a:rPr>
              <a:t>Drive engagement in learning process</a:t>
            </a:r>
          </a:p>
          <a:p>
            <a:pPr marL="82296" indent="0">
              <a:defRPr/>
            </a:pPr>
            <a:endParaRPr lang="en-US" sz="1600" kern="0" dirty="0">
              <a:latin typeface="Century Gothic" panose="020B050202020202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3AEF541E-546F-4AA8-9029-9D869B655B5F}"/>
              </a:ext>
            </a:extLst>
          </p:cNvPr>
          <p:cNvSpPr txBox="1">
            <a:spLocks/>
          </p:cNvSpPr>
          <p:nvPr/>
        </p:nvSpPr>
        <p:spPr bwMode="auto">
          <a:xfrm>
            <a:off x="-111714" y="1109703"/>
            <a:ext cx="3920015" cy="64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pitchFamily="34" charset="-128"/>
                <a:cs typeface="Calibri"/>
              </a:defRPr>
            </a:lvl1pPr>
            <a:lvl2pPr marL="3968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pitchFamily="34" charset="-128"/>
                <a:cs typeface="Calibri"/>
              </a:defRPr>
            </a:lvl2pPr>
            <a:lvl3pPr marL="8016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–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pitchFamily="34" charset="-128"/>
                <a:cs typeface="Calibri"/>
              </a:defRPr>
            </a:lvl3pPr>
            <a:lvl4pPr marL="1198563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pitchFamily="34" charset="-128"/>
                <a:cs typeface="Calibri"/>
              </a:defRPr>
            </a:lvl4pPr>
            <a:lvl5pPr marL="15398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82296" indent="0" algn="ctr">
              <a:defRPr/>
            </a:pPr>
            <a:r>
              <a:rPr lang="en-US" sz="1800" b="1" kern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Trainer/Facilitator Objective </a:t>
            </a:r>
          </a:p>
          <a:p>
            <a:pPr marL="82296" indent="0">
              <a:defRPr/>
            </a:pPr>
            <a:endParaRPr lang="en-US" sz="1350" kern="0" dirty="0">
              <a:latin typeface="Century Gothic" panose="020B050202020202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BB118121-6EAB-414E-BE2C-1B1BD4E10B98}"/>
              </a:ext>
            </a:extLst>
          </p:cNvPr>
          <p:cNvSpPr txBox="1">
            <a:spLocks/>
          </p:cNvSpPr>
          <p:nvPr/>
        </p:nvSpPr>
        <p:spPr bwMode="auto">
          <a:xfrm>
            <a:off x="3957023" y="2323096"/>
            <a:ext cx="2452909" cy="35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pitchFamily="34" charset="-128"/>
                <a:cs typeface="Calibri"/>
              </a:defRPr>
            </a:lvl1pPr>
            <a:lvl2pPr marL="3968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pitchFamily="34" charset="-128"/>
                <a:cs typeface="Calibri"/>
              </a:defRPr>
            </a:lvl2pPr>
            <a:lvl3pPr marL="8016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–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pitchFamily="34" charset="-128"/>
                <a:cs typeface="Calibri"/>
              </a:defRPr>
            </a:lvl3pPr>
            <a:lvl4pPr marL="1198563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pitchFamily="34" charset="-128"/>
                <a:cs typeface="Calibri"/>
              </a:defRPr>
            </a:lvl4pPr>
            <a:lvl5pPr marL="15398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541084" lvl="2" indent="0">
              <a:buNone/>
              <a:defRPr/>
            </a:pPr>
            <a:r>
              <a:rPr lang="en-US" b="1" dirty="0">
                <a:latin typeface="Century Gothic" panose="020B0502020202020204" pitchFamily="34" charset="0"/>
              </a:rPr>
              <a:t>Keep it interesting</a:t>
            </a:r>
            <a:endParaRPr lang="en-US" sz="1600" kern="0" dirty="0">
              <a:latin typeface="Century Gothic" panose="020B050202020202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997E2734-6D30-4A69-AF5F-A911CA084F92}"/>
              </a:ext>
            </a:extLst>
          </p:cNvPr>
          <p:cNvSpPr txBox="1">
            <a:spLocks/>
          </p:cNvSpPr>
          <p:nvPr/>
        </p:nvSpPr>
        <p:spPr bwMode="auto">
          <a:xfrm>
            <a:off x="4118980" y="3829512"/>
            <a:ext cx="2128993" cy="89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pitchFamily="34" charset="-128"/>
                <a:cs typeface="Calibri"/>
              </a:defRPr>
            </a:lvl1pPr>
            <a:lvl2pPr marL="3968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pitchFamily="34" charset="-128"/>
                <a:cs typeface="Calibri"/>
              </a:defRPr>
            </a:lvl2pPr>
            <a:lvl3pPr marL="8016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–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pitchFamily="34" charset="-128"/>
                <a:cs typeface="Calibri"/>
              </a:defRPr>
            </a:lvl3pPr>
            <a:lvl4pPr marL="1198563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pitchFamily="34" charset="-128"/>
                <a:cs typeface="Calibri"/>
              </a:defRPr>
            </a:lvl4pPr>
            <a:lvl5pPr marL="15398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541084" lvl="2" indent="0">
              <a:buNone/>
              <a:defRPr/>
            </a:pPr>
            <a:r>
              <a:rPr lang="en-US" b="1" dirty="0">
                <a:latin typeface="Century Gothic" panose="020B0502020202020204" pitchFamily="34" charset="0"/>
              </a:rPr>
              <a:t>Utilize collaborative technology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23113CC-74F6-434F-A069-BDBD42E41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308" y="1718203"/>
            <a:ext cx="276304" cy="28932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908F073-C521-43E5-9B7B-2D8D650C6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590" y="3493743"/>
            <a:ext cx="276304" cy="28932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08CEFB4-B4BA-4936-A156-8B20B6C7E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630" y="3429000"/>
            <a:ext cx="276304" cy="2893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2D4D69-D887-48A5-90DA-34BC05EC0F29}"/>
              </a:ext>
            </a:extLst>
          </p:cNvPr>
          <p:cNvSpPr/>
          <p:nvPr/>
        </p:nvSpPr>
        <p:spPr>
          <a:xfrm>
            <a:off x="2185886" y="5771774"/>
            <a:ext cx="24529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Calibri"/>
              </a:rPr>
              <a:t>Set expectations &amp; ground rules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06AFE0-2BB9-4C83-8BD5-16EA21B8B467}"/>
              </a:ext>
            </a:extLst>
          </p:cNvPr>
          <p:cNvSpPr/>
          <p:nvPr/>
        </p:nvSpPr>
        <p:spPr>
          <a:xfrm>
            <a:off x="6796621" y="2199126"/>
            <a:ext cx="2004841" cy="605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Calibri"/>
              </a:rPr>
              <a:t>Understand your students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1417353-E1B5-483B-8B04-8656F3D49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660" y="1718202"/>
            <a:ext cx="276304" cy="28932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AA8C201-06F8-4007-B4E8-ED30E8C95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667" y="5191433"/>
            <a:ext cx="276304" cy="289323"/>
          </a:xfrm>
          <a:prstGeom prst="rect">
            <a:avLst/>
          </a:prstGeom>
        </p:spPr>
      </p:pic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89570DD9-DD46-4E53-9A46-517E3C50CAB5}"/>
              </a:ext>
            </a:extLst>
          </p:cNvPr>
          <p:cNvSpPr txBox="1">
            <a:spLocks/>
          </p:cNvSpPr>
          <p:nvPr/>
        </p:nvSpPr>
        <p:spPr bwMode="auto">
          <a:xfrm>
            <a:off x="4317437" y="5556176"/>
            <a:ext cx="2128993" cy="44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pitchFamily="34" charset="-128"/>
                <a:cs typeface="Calibri"/>
              </a:defRPr>
            </a:lvl1pPr>
            <a:lvl2pPr marL="3968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pitchFamily="34" charset="-128"/>
                <a:cs typeface="Calibri"/>
              </a:defRPr>
            </a:lvl2pPr>
            <a:lvl3pPr marL="8016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–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pitchFamily="34" charset="-128"/>
                <a:cs typeface="Calibri"/>
              </a:defRPr>
            </a:lvl3pPr>
            <a:lvl4pPr marL="1198563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pitchFamily="34" charset="-128"/>
                <a:cs typeface="Calibri"/>
              </a:defRPr>
            </a:lvl4pPr>
            <a:lvl5pPr marL="15398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541084" lvl="2" indent="0">
              <a:buNone/>
              <a:defRPr/>
            </a:pPr>
            <a:r>
              <a:rPr lang="en-US" b="1" dirty="0">
                <a:latin typeface="Century Gothic" panose="020B0502020202020204" pitchFamily="34" charset="0"/>
              </a:rPr>
              <a:t>Give breaks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3A96A59-0A36-4FDF-81B2-F5EDB286F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90" y="3985850"/>
            <a:ext cx="276304" cy="289323"/>
          </a:xfrm>
          <a:prstGeom prst="rect">
            <a:avLst/>
          </a:prstGeom>
        </p:spPr>
      </p:pic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CF79BDAE-511D-4C5F-9DA9-38CCA7162268}"/>
              </a:ext>
            </a:extLst>
          </p:cNvPr>
          <p:cNvSpPr txBox="1">
            <a:spLocks/>
          </p:cNvSpPr>
          <p:nvPr/>
        </p:nvSpPr>
        <p:spPr bwMode="auto">
          <a:xfrm>
            <a:off x="-280699" y="4444771"/>
            <a:ext cx="2128993" cy="89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pitchFamily="34" charset="-128"/>
                <a:cs typeface="Calibri"/>
              </a:defRPr>
            </a:lvl1pPr>
            <a:lvl2pPr marL="3968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pitchFamily="34" charset="-128"/>
                <a:cs typeface="Calibri"/>
              </a:defRPr>
            </a:lvl2pPr>
            <a:lvl3pPr marL="8016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–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pitchFamily="34" charset="-128"/>
                <a:cs typeface="Calibri"/>
              </a:defRPr>
            </a:lvl3pPr>
            <a:lvl4pPr marL="1198563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pitchFamily="34" charset="-128"/>
                <a:cs typeface="Calibri"/>
              </a:defRPr>
            </a:lvl4pPr>
            <a:lvl5pPr marL="15398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541084" lvl="2" indent="0">
              <a:buNone/>
              <a:defRPr/>
            </a:pPr>
            <a:r>
              <a:rPr lang="en-US" b="1" dirty="0">
                <a:latin typeface="Century Gothic" panose="020B0502020202020204" pitchFamily="34" charset="0"/>
              </a:rPr>
              <a:t>Acknowledge disruptions occur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86665AE-6A6C-4152-B1EB-CF3CDB076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630" y="5411514"/>
            <a:ext cx="276304" cy="289323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BB180CE-BC9B-48A3-86CA-4259A2646190}"/>
              </a:ext>
            </a:extLst>
          </p:cNvPr>
          <p:cNvSpPr/>
          <p:nvPr/>
        </p:nvSpPr>
        <p:spPr>
          <a:xfrm>
            <a:off x="2652968" y="3812518"/>
            <a:ext cx="24529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Calibri"/>
              </a:rPr>
              <a:t>Build trust</a:t>
            </a:r>
          </a:p>
        </p:txBody>
      </p:sp>
    </p:spTree>
    <p:extLst>
      <p:ext uri="{BB962C8B-B14F-4D97-AF65-F5344CB8AC3E}">
        <p14:creationId xmlns:p14="http://schemas.microsoft.com/office/powerpoint/2010/main" val="918766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BA35ED-64B7-4D10-8EE6-84DC7F3FDA8F}"/>
              </a:ext>
            </a:extLst>
          </p:cNvPr>
          <p:cNvSpPr txBox="1"/>
          <p:nvPr/>
        </p:nvSpPr>
        <p:spPr>
          <a:xfrm>
            <a:off x="286492" y="0"/>
            <a:ext cx="548639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073F5E"/>
              </a:buClr>
            </a:pPr>
            <a:r>
              <a:rPr lang="en-US" sz="4000" kern="10000" dirty="0">
                <a:solidFill>
                  <a:schemeClr val="bg2"/>
                </a:solidFill>
                <a:latin typeface="Century Gothic" panose="020B0502020202020204" pitchFamily="34" charset="0"/>
                <a:ea typeface="+mj-ea"/>
                <a:cs typeface="Tahoma"/>
              </a:rPr>
              <a:t>Tips:</a:t>
            </a:r>
          </a:p>
          <a:p>
            <a:pPr>
              <a:spcBef>
                <a:spcPts val="600"/>
              </a:spcBef>
              <a:buClr>
                <a:srgbClr val="073F5E"/>
              </a:buClr>
            </a:pPr>
            <a:endParaRPr lang="en-US" sz="4000" kern="10000" dirty="0">
              <a:solidFill>
                <a:schemeClr val="bg2"/>
              </a:solidFill>
              <a:latin typeface="Century Gothic" panose="020B0502020202020204" pitchFamily="34" charset="0"/>
              <a:ea typeface="+mj-ea"/>
              <a:cs typeface="Tahom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B3D3E3-79E8-4172-AE60-5D2162397028}"/>
              </a:ext>
            </a:extLst>
          </p:cNvPr>
          <p:cNvSpPr/>
          <p:nvPr/>
        </p:nvSpPr>
        <p:spPr>
          <a:xfrm>
            <a:off x="286492" y="730769"/>
            <a:ext cx="885750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10000" dirty="0">
                <a:latin typeface="Century Gothic" panose="020B0502020202020204" pitchFamily="34" charset="0"/>
                <a:ea typeface="+mj-ea"/>
                <a:cs typeface="Tahoma"/>
              </a:rPr>
              <a:t>Recognize disruptions will happen</a:t>
            </a:r>
          </a:p>
          <a:p>
            <a:endParaRPr lang="en-US" sz="2000" kern="10000" dirty="0">
              <a:latin typeface="Century Gothic" panose="020B0502020202020204" pitchFamily="34" charset="0"/>
              <a:ea typeface="+mj-ea"/>
              <a:cs typeface="Tahoma"/>
            </a:endParaRPr>
          </a:p>
          <a:p>
            <a:r>
              <a:rPr lang="en-US" sz="2000" kern="10000" dirty="0">
                <a:latin typeface="Century Gothic" panose="020B0502020202020204" pitchFamily="34" charset="0"/>
                <a:ea typeface="+mj-ea"/>
                <a:cs typeface="Tahoma"/>
              </a:rPr>
              <a:t>Tell a story by connecting the content to real life process</a:t>
            </a:r>
          </a:p>
          <a:p>
            <a:endParaRPr lang="en-US" sz="2000" kern="10000" dirty="0">
              <a:latin typeface="Century Gothic" panose="020B0502020202020204" pitchFamily="34" charset="0"/>
              <a:ea typeface="+mj-ea"/>
              <a:cs typeface="Tahoma"/>
            </a:endParaRPr>
          </a:p>
          <a:p>
            <a:r>
              <a:rPr lang="en-US" sz="2000" kern="10000" dirty="0">
                <a:latin typeface="Century Gothic" panose="020B0502020202020204" pitchFamily="34" charset="0"/>
                <a:ea typeface="+mj-ea"/>
                <a:cs typeface="Tahoma"/>
              </a:rPr>
              <a:t>Call out the obvious… This is not as easy as being together and we all have to stay engaged. </a:t>
            </a:r>
          </a:p>
          <a:p>
            <a:endParaRPr lang="en-US" sz="2000" kern="10000" dirty="0">
              <a:latin typeface="Century Gothic" panose="020B0502020202020204" pitchFamily="34" charset="0"/>
              <a:ea typeface="+mj-ea"/>
              <a:cs typeface="Tahoma"/>
            </a:endParaRPr>
          </a:p>
          <a:p>
            <a:r>
              <a:rPr lang="en-US" sz="2000" kern="10000" dirty="0">
                <a:latin typeface="Century Gothic" panose="020B0502020202020204" pitchFamily="34" charset="0"/>
                <a:ea typeface="+mj-ea"/>
                <a:cs typeface="Tahoma"/>
              </a:rPr>
              <a:t>Create timed agenda</a:t>
            </a:r>
          </a:p>
          <a:p>
            <a:endParaRPr lang="en-US" sz="2000" kern="10000" dirty="0">
              <a:latin typeface="Century Gothic" panose="020B0502020202020204" pitchFamily="34" charset="0"/>
              <a:ea typeface="+mj-ea"/>
              <a:cs typeface="Tahoma"/>
            </a:endParaRPr>
          </a:p>
          <a:p>
            <a:r>
              <a:rPr lang="en-US" sz="2000" kern="10000" dirty="0">
                <a:latin typeface="Century Gothic" panose="020B0502020202020204" pitchFamily="34" charset="0"/>
                <a:ea typeface="+mj-ea"/>
                <a:cs typeface="Tahoma"/>
              </a:rPr>
              <a:t>Create agreed to ground rules.</a:t>
            </a:r>
          </a:p>
          <a:p>
            <a:pPr lvl="1"/>
            <a:r>
              <a:rPr lang="en-US" sz="2000" kern="10000" dirty="0">
                <a:latin typeface="Century Gothic" panose="020B0502020202020204" pitchFamily="34" charset="0"/>
                <a:ea typeface="+mj-ea"/>
                <a:cs typeface="Tahoma"/>
              </a:rPr>
              <a:t>“State your name before contributing.” </a:t>
            </a:r>
          </a:p>
          <a:p>
            <a:pPr lvl="1"/>
            <a:r>
              <a:rPr lang="en-US" sz="2000" kern="10000" dirty="0">
                <a:latin typeface="Century Gothic" panose="020B0502020202020204" pitchFamily="34" charset="0"/>
                <a:ea typeface="+mj-ea"/>
                <a:cs typeface="Tahoma"/>
              </a:rPr>
              <a:t>“Mute when not speaking”.</a:t>
            </a:r>
          </a:p>
          <a:p>
            <a:endParaRPr lang="en-US" sz="2000" kern="10000" dirty="0">
              <a:latin typeface="Century Gothic" panose="020B0502020202020204" pitchFamily="34" charset="0"/>
              <a:ea typeface="+mj-ea"/>
              <a:cs typeface="Tahoma"/>
            </a:endParaRPr>
          </a:p>
          <a:p>
            <a:r>
              <a:rPr lang="en-US" sz="2000" kern="10000" dirty="0">
                <a:latin typeface="Century Gothic" panose="020B0502020202020204" pitchFamily="34" charset="0"/>
                <a:ea typeface="+mj-ea"/>
                <a:cs typeface="Tahoma"/>
              </a:rPr>
              <a:t>Agree on how actions will be recorded, communicated and followed up. </a:t>
            </a:r>
          </a:p>
          <a:p>
            <a:endParaRPr lang="en-US" sz="2000" kern="10000" dirty="0">
              <a:latin typeface="Century Gothic" panose="020B0502020202020204" pitchFamily="34" charset="0"/>
              <a:ea typeface="+mj-ea"/>
              <a:cs typeface="Tahoma"/>
            </a:endParaRPr>
          </a:p>
          <a:p>
            <a:r>
              <a:rPr lang="en-US" sz="2000" kern="10000" dirty="0">
                <a:latin typeface="Century Gothic" panose="020B0502020202020204" pitchFamily="34" charset="0"/>
                <a:ea typeface="+mj-ea"/>
                <a:cs typeface="Tahoma"/>
              </a:rPr>
              <a:t>Have fun!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A63F68-0761-40B7-832D-24E721A45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1" y="813144"/>
            <a:ext cx="276304" cy="2893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8371D3-D77D-4AB9-B0F0-46B9ADE4D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1" y="1474165"/>
            <a:ext cx="276304" cy="2893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1A90A9-C08C-455D-8EC2-3D2729C7E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1" y="2100979"/>
            <a:ext cx="276304" cy="2893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EBE4F2-E36D-46B4-BE2B-7EE9EEC1E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1" y="2943560"/>
            <a:ext cx="276304" cy="2893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0FC5B5-162F-498B-9E76-A61049AC4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0" y="3576708"/>
            <a:ext cx="276304" cy="2893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0AE711-A80F-41E7-A8B9-F0A80E2B8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1" y="4797101"/>
            <a:ext cx="276304" cy="2893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11A60D-221F-442A-BCE2-7E3B85E5F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0" y="5709100"/>
            <a:ext cx="276304" cy="28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7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BA35ED-64B7-4D10-8EE6-84DC7F3FDA8F}"/>
              </a:ext>
            </a:extLst>
          </p:cNvPr>
          <p:cNvSpPr txBox="1"/>
          <p:nvPr/>
        </p:nvSpPr>
        <p:spPr>
          <a:xfrm>
            <a:off x="286492" y="0"/>
            <a:ext cx="548639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073F5E"/>
              </a:buClr>
            </a:pPr>
            <a:r>
              <a:rPr lang="en-US" sz="4000" kern="10000" dirty="0">
                <a:solidFill>
                  <a:schemeClr val="bg2"/>
                </a:solidFill>
                <a:latin typeface="Century Gothic" panose="020B0502020202020204" pitchFamily="34" charset="0"/>
                <a:ea typeface="+mj-ea"/>
                <a:cs typeface="Tahoma"/>
              </a:rPr>
              <a:t>Tips:</a:t>
            </a:r>
          </a:p>
          <a:p>
            <a:pPr>
              <a:spcBef>
                <a:spcPts val="600"/>
              </a:spcBef>
              <a:buClr>
                <a:srgbClr val="073F5E"/>
              </a:buClr>
            </a:pPr>
            <a:endParaRPr lang="en-US" sz="4000" kern="10000" dirty="0">
              <a:solidFill>
                <a:schemeClr val="bg2"/>
              </a:solidFill>
              <a:latin typeface="Century Gothic" panose="020B0502020202020204" pitchFamily="34" charset="0"/>
              <a:ea typeface="+mj-ea"/>
              <a:cs typeface="Tahom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B3D3E3-79E8-4172-AE60-5D2162397028}"/>
              </a:ext>
            </a:extLst>
          </p:cNvPr>
          <p:cNvSpPr/>
          <p:nvPr/>
        </p:nvSpPr>
        <p:spPr>
          <a:xfrm>
            <a:off x="432252" y="1086784"/>
            <a:ext cx="89066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10000" dirty="0">
                <a:latin typeface="Century Gothic" panose="020B0502020202020204" pitchFamily="34" charset="0"/>
                <a:ea typeface="+mj-ea"/>
                <a:cs typeface="Tahoma"/>
              </a:rPr>
              <a:t>Make connections with an icebreaker.</a:t>
            </a:r>
          </a:p>
          <a:p>
            <a:endParaRPr lang="en-US" sz="2000" kern="10000" dirty="0">
              <a:latin typeface="Century Gothic" panose="020B0502020202020204" pitchFamily="34" charset="0"/>
              <a:ea typeface="+mj-ea"/>
              <a:cs typeface="Tahoma"/>
            </a:endParaRPr>
          </a:p>
          <a:p>
            <a:r>
              <a:rPr lang="en-US" sz="2000" kern="10000" dirty="0">
                <a:latin typeface="Century Gothic" panose="020B0502020202020204" pitchFamily="34" charset="0"/>
                <a:ea typeface="+mj-ea"/>
                <a:cs typeface="Tahoma"/>
              </a:rPr>
              <a:t>Give lots of breaks.</a:t>
            </a:r>
          </a:p>
          <a:p>
            <a:endParaRPr lang="en-US" sz="2000" kern="10000" dirty="0">
              <a:latin typeface="Century Gothic" panose="020B0502020202020204" pitchFamily="34" charset="0"/>
              <a:ea typeface="+mj-ea"/>
              <a:cs typeface="Tahoma"/>
            </a:endParaRPr>
          </a:p>
          <a:p>
            <a:r>
              <a:rPr lang="en-US" sz="2000" kern="10000" dirty="0">
                <a:latin typeface="Century Gothic" panose="020B0502020202020204" pitchFamily="34" charset="0"/>
                <a:ea typeface="+mj-ea"/>
                <a:cs typeface="Tahoma"/>
              </a:rPr>
              <a:t>Leave time for questions.</a:t>
            </a:r>
          </a:p>
          <a:p>
            <a:endParaRPr lang="en-US" sz="2000" kern="10000" dirty="0">
              <a:latin typeface="Century Gothic" panose="020B0502020202020204" pitchFamily="34" charset="0"/>
              <a:ea typeface="+mj-ea"/>
              <a:cs typeface="Tahoma"/>
            </a:endParaRPr>
          </a:p>
          <a:p>
            <a:r>
              <a:rPr lang="en-US" sz="2000" kern="10000" dirty="0">
                <a:latin typeface="Century Gothic" panose="020B0502020202020204" pitchFamily="34" charset="0"/>
                <a:ea typeface="+mj-ea"/>
                <a:cs typeface="Tahoma"/>
              </a:rPr>
              <a:t>Promote that people should feel respected an heard.</a:t>
            </a:r>
          </a:p>
          <a:p>
            <a:endParaRPr lang="en-US" sz="2000" kern="10000" dirty="0">
              <a:latin typeface="Century Gothic" panose="020B0502020202020204" pitchFamily="34" charset="0"/>
              <a:ea typeface="+mj-ea"/>
              <a:cs typeface="Tahoma"/>
            </a:endParaRPr>
          </a:p>
          <a:p>
            <a:r>
              <a:rPr lang="en-US" sz="2000" kern="10000" dirty="0">
                <a:latin typeface="Century Gothic" panose="020B0502020202020204" pitchFamily="34" charset="0"/>
                <a:ea typeface="+mj-ea"/>
                <a:cs typeface="Tahoma"/>
              </a:rPr>
              <a:t>Use visuals representing the work.</a:t>
            </a:r>
          </a:p>
          <a:p>
            <a:endParaRPr lang="en-US" sz="2000" kern="10000" dirty="0">
              <a:latin typeface="Century Gothic" panose="020B0502020202020204" pitchFamily="34" charset="0"/>
              <a:ea typeface="+mj-ea"/>
              <a:cs typeface="Tahoma"/>
            </a:endParaRPr>
          </a:p>
          <a:p>
            <a:r>
              <a:rPr lang="en-US" sz="2000" kern="10000" dirty="0">
                <a:latin typeface="Century Gothic" panose="020B0502020202020204" pitchFamily="34" charset="0"/>
                <a:ea typeface="+mj-ea"/>
                <a:cs typeface="Tahoma"/>
              </a:rPr>
              <a:t>Call on people if necessary. </a:t>
            </a:r>
          </a:p>
          <a:p>
            <a:endParaRPr lang="en-US" sz="2000" kern="10000" dirty="0">
              <a:latin typeface="Century Gothic" panose="020B0502020202020204" pitchFamily="34" charset="0"/>
              <a:ea typeface="+mj-ea"/>
              <a:cs typeface="Tahoma"/>
            </a:endParaRPr>
          </a:p>
          <a:p>
            <a:r>
              <a:rPr lang="en-US" sz="2000" kern="10000" dirty="0">
                <a:latin typeface="Century Gothic" panose="020B0502020202020204" pitchFamily="34" charset="0"/>
                <a:ea typeface="+mj-ea"/>
                <a:cs typeface="Tahoma"/>
              </a:rPr>
              <a:t>Close the meeting with +/-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kern="10000" dirty="0">
                <a:latin typeface="Century Gothic" panose="020B0502020202020204" pitchFamily="34" charset="0"/>
                <a:ea typeface="+mj-ea"/>
                <a:cs typeface="Tahoma"/>
              </a:rPr>
              <a:t>What was good about the meeting?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kern="10000" dirty="0">
                <a:latin typeface="Century Gothic" panose="020B0502020202020204" pitchFamily="34" charset="0"/>
                <a:ea typeface="+mj-ea"/>
                <a:cs typeface="Tahoma"/>
              </a:rPr>
              <a:t>What can be done to make the meeting better?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190EE8-590D-4DFB-BA3D-A2DE1934F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8" y="2950344"/>
            <a:ext cx="276304" cy="2893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018592-B5F8-40FB-B57B-8AC766324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40" y="2344948"/>
            <a:ext cx="276304" cy="2893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65EA84-C012-46AA-A54B-BB845FDFA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8" y="1134023"/>
            <a:ext cx="276304" cy="2893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B5D26E-1639-4451-A055-65C138591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94" y="3429000"/>
            <a:ext cx="276304" cy="2893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03A9FB-E98B-4C93-985C-EE0EB7D27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94" y="4177501"/>
            <a:ext cx="276304" cy="2893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B5C461-BEEA-40E6-B32C-EEF60E482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95" y="4868327"/>
            <a:ext cx="276304" cy="2893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7DE1A9-9E21-42E4-9AFF-E52DCD6C9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40" y="1780728"/>
            <a:ext cx="276304" cy="28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8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71F8E4-7780-4CEB-BDA9-B5A301168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2942" y="1231900"/>
            <a:ext cx="4760667" cy="477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95110"/>
      </p:ext>
    </p:extLst>
  </p:cSld>
  <p:clrMapOvr>
    <a:masterClrMapping/>
  </p:clrMapOvr>
</p:sld>
</file>

<file path=ppt/theme/theme1.xml><?xml version="1.0" encoding="utf-8"?>
<a:theme xmlns:a="http://schemas.openxmlformats.org/drawingml/2006/main" name="Excellus BCBS: Single Image Template">
  <a:themeElements>
    <a:clrScheme name="Excellus BCBS Template Color Scheme">
      <a:dk1>
        <a:sysClr val="windowText" lastClr="000000"/>
      </a:dk1>
      <a:lt1>
        <a:sysClr val="window" lastClr="FFFFFF"/>
      </a:lt1>
      <a:dk2>
        <a:srgbClr val="AFD2E1"/>
      </a:dk2>
      <a:lt2>
        <a:srgbClr val="007DC5"/>
      </a:lt2>
      <a:accent1>
        <a:srgbClr val="82D1F5"/>
      </a:accent1>
      <a:accent2>
        <a:srgbClr val="005373"/>
      </a:accent2>
      <a:accent3>
        <a:srgbClr val="A49E99"/>
      </a:accent3>
      <a:accent4>
        <a:srgbClr val="E9DFBC"/>
      </a:accent4>
      <a:accent5>
        <a:srgbClr val="F7921E"/>
      </a:accent5>
      <a:accent6>
        <a:srgbClr val="94D600"/>
      </a:accent6>
      <a:hlink>
        <a:srgbClr val="007DC5"/>
      </a:hlink>
      <a:folHlink>
        <a:srgbClr val="938D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  <a:effectLst>
          <a:outerShdw blurRad="50800" dist="38100" dir="2700000" algn="tl" rotWithShape="0">
            <a:prstClr val="black">
              <a:alpha val="15000"/>
            </a:prstClr>
          </a:outerShdw>
        </a:effectLst>
      </a:spPr>
      <a:bodyPr rtlCol="0" anchor="ctr"/>
      <a:lstStyle>
        <a:defPPr algn="ctr">
          <a:defRPr sz="1800" dirty="0" err="1" smtClean="0">
            <a:solidFill>
              <a:schemeClr val="accent2"/>
            </a:solidFill>
            <a:latin typeface="Tahoma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192024" indent="-192024">
          <a:spcBef>
            <a:spcPts val="600"/>
          </a:spcBef>
          <a:buClr>
            <a:srgbClr val="073F5E"/>
          </a:buClr>
          <a:buFont typeface="Arial"/>
          <a:buChar char="•"/>
          <a:defRPr sz="2400" dirty="0" err="1" smtClean="0">
            <a:latin typeface="Tahoma"/>
            <a:cs typeface="Tahom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D68C7DAA298444BEFBD85CA89100EC" ma:contentTypeVersion="0" ma:contentTypeDescription="Create a new document." ma:contentTypeScope="" ma:versionID="1a7f782ece06b08b7277f5a0e3c796a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85051A-E6BA-41B9-A646-4C115DD410E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4F9EA2D-9B5C-4CB5-8D38-28E4ADD07B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771355-F5D5-4D26-BFB6-AC0062E890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Excellus BCBS Internal Presentation Template</Template>
  <TotalTime>11863</TotalTime>
  <Words>460</Words>
  <Application>Microsoft Office PowerPoint</Application>
  <PresentationFormat>On-screen Show (4:3)</PresentationFormat>
  <Paragraphs>113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Lucida Grande</vt:lpstr>
      <vt:lpstr>Tahoma</vt:lpstr>
      <vt:lpstr>Times</vt:lpstr>
      <vt:lpstr>Times New Roman</vt:lpstr>
      <vt:lpstr>Excellus BCBS: Single Image Template</vt:lpstr>
      <vt:lpstr>  Kaizen Facilitation Training  Kaizen Event Facilitation     The Pandemic version</vt:lpstr>
      <vt:lpstr>Meet some of the team </vt:lpstr>
      <vt:lpstr>PowerPoint Presentation</vt:lpstr>
      <vt:lpstr>Creating a plan to go virtual</vt:lpstr>
      <vt:lpstr>Kaizen Events and Training Journey</vt:lpstr>
      <vt:lpstr>Virtual Event Overview </vt:lpstr>
      <vt:lpstr>PowerPoint Presentation</vt:lpstr>
      <vt:lpstr>PowerPoint Presentation</vt:lpstr>
      <vt:lpstr>PowerPoint Presentation</vt:lpstr>
    </vt:vector>
  </TitlesOfParts>
  <Company>Southco,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 presentation</dc:title>
  <dc:subject>SOUTHCO</dc:subject>
  <dc:creator>Southco</dc:creator>
  <cp:lastModifiedBy>Richard Shroyer</cp:lastModifiedBy>
  <cp:revision>290</cp:revision>
  <dcterms:created xsi:type="dcterms:W3CDTF">2002-06-18T10:39:07Z</dcterms:created>
  <dcterms:modified xsi:type="dcterms:W3CDTF">2020-09-16T14:44:05Z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Subject0">
    <vt:lpwstr>Continuous Improvement</vt:lpwstr>
  </property>
  <property fmtid="{D5CDD505-2E9C-101B-9397-08002B2CF9AE}" pid="4" name="Index">
    <vt:lpwstr/>
  </property>
</Properties>
</file>