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3" r:id="rId4"/>
    <p:sldId id="271" r:id="rId5"/>
    <p:sldId id="272" r:id="rId6"/>
    <p:sldId id="261" r:id="rId7"/>
    <p:sldId id="283" r:id="rId8"/>
    <p:sldId id="277" r:id="rId9"/>
    <p:sldId id="275" r:id="rId10"/>
    <p:sldId id="281" r:id="rId11"/>
    <p:sldId id="276" r:id="rId12"/>
    <p:sldId id="287" r:id="rId13"/>
    <p:sldId id="260" r:id="rId14"/>
    <p:sldId id="284" r:id="rId15"/>
    <p:sldId id="28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59" autoAdjust="0"/>
    <p:restoredTop sz="93979" autoAdjust="0"/>
  </p:normalViewPr>
  <p:slideViewPr>
    <p:cSldViewPr snapToGrid="0">
      <p:cViewPr varScale="1">
        <p:scale>
          <a:sx n="68" d="100"/>
          <a:sy n="68" d="100"/>
        </p:scale>
        <p:origin x="70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D5C7C-1949-448D-812C-54A2EAE1D152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EB9AC-A2C3-41AE-AB5D-7C61B72A3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4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EB9AC-A2C3-41AE-AB5D-7C61B72A35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1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nam.edu/publications/the-future-of-nursing-2020-2030/" TargetMode="External"/><Relationship Id="rId3" Type="http://schemas.openxmlformats.org/officeDocument/2006/relationships/hyperlink" Target="https://www.aacnnursing.org/CCNE" TargetMode="External"/><Relationship Id="rId7" Type="http://schemas.openxmlformats.org/officeDocument/2006/relationships/hyperlink" Target="https://members.nursingquality.org/RNSurvey/LogIn.aspx" TargetMode="External"/><Relationship Id="rId2" Type="http://schemas.openxmlformats.org/officeDocument/2006/relationships/hyperlink" Target="https://www.aacnnursing.org/AACN-Essential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cenursing.org/" TargetMode="External"/><Relationship Id="rId5" Type="http://schemas.openxmlformats.org/officeDocument/2006/relationships/hyperlink" Target="https://www.aahn.org/wald" TargetMode="External"/><Relationship Id="rId10" Type="http://schemas.openxmlformats.org/officeDocument/2006/relationships/hyperlink" Target="https://www.wolterskluwer.com/en/expert-insights/ndnqi-measures-aim-to-improve-healthcare-safety-and-quality" TargetMode="External"/><Relationship Id="rId4" Type="http://schemas.openxmlformats.org/officeDocument/2006/relationships/hyperlink" Target="https://www.aacn.org/nursing-excellence/beacon-awards" TargetMode="External"/><Relationship Id="rId9" Type="http://schemas.openxmlformats.org/officeDocument/2006/relationships/hyperlink" Target="https://www.nursingworld.org/organizational-program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498764"/>
            <a:ext cx="7442969" cy="3362036"/>
          </a:xfrm>
        </p:spPr>
        <p:txBody>
          <a:bodyPr/>
          <a:lstStyle/>
          <a:p>
            <a:r>
              <a:rPr lang="en-US" sz="4000" b="1" dirty="0"/>
              <a:t>Increasing Quality at the Frontlines—Nursing Excellence through Outcome Measurement and Advocacy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3315855"/>
            <a:ext cx="7766936" cy="2798618"/>
          </a:xfrm>
        </p:spPr>
        <p:txBody>
          <a:bodyPr>
            <a:normAutofit/>
          </a:bodyPr>
          <a:lstStyle/>
          <a:p>
            <a:r>
              <a:rPr lang="en-US" sz="2000" dirty="0"/>
              <a:t>Dianne Cooney Miner PhD, RN, FAAN</a:t>
            </a:r>
          </a:p>
          <a:p>
            <a:r>
              <a:rPr lang="en-US" sz="1600" dirty="0"/>
              <a:t>Executive Director Golisano Institute for Developmental Disability Nursing</a:t>
            </a:r>
          </a:p>
          <a:p>
            <a:r>
              <a:rPr lang="en-US" sz="1600" dirty="0"/>
              <a:t>Dean Emeritus and Professor, Wegmans School of Nursing</a:t>
            </a:r>
          </a:p>
          <a:p>
            <a:r>
              <a:rPr lang="en-US" sz="1600" dirty="0"/>
              <a:t>Commission on Collegiate Nursing Education Team Leader</a:t>
            </a:r>
          </a:p>
          <a:p>
            <a:r>
              <a:rPr lang="en-US" sz="1600" dirty="0"/>
              <a:t>NYS Board  for Nursing Member </a:t>
            </a:r>
          </a:p>
          <a:p>
            <a:r>
              <a:rPr lang="en-US" sz="1600" dirty="0"/>
              <a:t>RRH Patient Safety and Quality Committee Member</a:t>
            </a:r>
          </a:p>
          <a:p>
            <a:r>
              <a:rPr lang="en-US" sz="1600" dirty="0"/>
              <a:t>dcooney-miner@sjfc.edu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48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7334" y="330200"/>
            <a:ext cx="8596668" cy="850900"/>
          </a:xfrm>
        </p:spPr>
        <p:txBody>
          <a:bodyPr>
            <a:noAutofit/>
          </a:bodyPr>
          <a:lstStyle/>
          <a:p>
            <a:r>
              <a:rPr lang="en-US" sz="2800" dirty="0"/>
              <a:t>Nurse Sensitive Outcomes: Satisfaction and Environment Indicators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143000" y="1350762"/>
            <a:ext cx="3718368" cy="576262"/>
          </a:xfrm>
        </p:spPr>
        <p:txBody>
          <a:bodyPr/>
          <a:lstStyle/>
          <a:p>
            <a:r>
              <a:rPr lang="en-US" dirty="0"/>
              <a:t>Nursing Satisfaction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75745" y="2096687"/>
            <a:ext cx="3527955" cy="3944676"/>
          </a:xfrm>
        </p:spPr>
        <p:txBody>
          <a:bodyPr/>
          <a:lstStyle/>
          <a:p>
            <a:pPr marL="457200" lvl="1" indent="0">
              <a:buNone/>
            </a:pPr>
            <a:r>
              <a:rPr lang="en-US" sz="1800" dirty="0"/>
              <a:t>Increased levels of nursing satisfaction- NDNQI Survey</a:t>
            </a:r>
          </a:p>
          <a:p>
            <a:pPr marL="457200" lvl="1" indent="0">
              <a:buNone/>
            </a:pPr>
            <a:r>
              <a:rPr lang="en-US" sz="1800" dirty="0"/>
              <a:t>Decreased nursing turnover </a:t>
            </a:r>
          </a:p>
          <a:p>
            <a:pPr marL="457200" lvl="1" indent="0">
              <a:buNone/>
            </a:pPr>
            <a:r>
              <a:rPr lang="en-US" sz="1800" dirty="0"/>
              <a:t>Fewer nursing vacancies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5088383" y="1350763"/>
            <a:ext cx="4185618" cy="576262"/>
          </a:xfrm>
        </p:spPr>
        <p:txBody>
          <a:bodyPr/>
          <a:lstStyle/>
          <a:p>
            <a:r>
              <a:rPr lang="en-US" dirty="0"/>
              <a:t>Practice Environment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5088384" y="2096688"/>
            <a:ext cx="4185617" cy="39446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Nursing Staff Skill Mix (Numbers, Experience, Credentials)</a:t>
            </a:r>
          </a:p>
          <a:p>
            <a:pPr marL="0" indent="0">
              <a:buNone/>
            </a:pPr>
            <a:r>
              <a:rPr lang="en-US" dirty="0"/>
              <a:t>Nursing Hours per Patient Day</a:t>
            </a:r>
          </a:p>
          <a:p>
            <a:pPr marL="0" indent="0">
              <a:buNone/>
            </a:pPr>
            <a:r>
              <a:rPr lang="en-US" dirty="0"/>
              <a:t>Assault/Injury Assault Rates</a:t>
            </a:r>
          </a:p>
          <a:p>
            <a:pPr marL="0" indent="0">
              <a:buNone/>
            </a:pPr>
            <a:r>
              <a:rPr lang="en-US" dirty="0"/>
              <a:t>Nursing Care Hours in Emergency Departments, Peri-Operative Units and Perinatal Units</a:t>
            </a:r>
          </a:p>
          <a:p>
            <a:pPr marL="0" indent="0">
              <a:buNone/>
            </a:pPr>
            <a:r>
              <a:rPr lang="en-US" dirty="0"/>
              <a:t>Skill Mix in Emergency Departments, Peri Operative Units and Perinatal Units</a:t>
            </a:r>
          </a:p>
          <a:p>
            <a:pPr marL="0" indent="0">
              <a:buNone/>
            </a:pPr>
            <a:r>
              <a:rPr lang="en-US" dirty="0"/>
              <a:t>Numbers of nurses with baccalaureate degrees  </a:t>
            </a:r>
          </a:p>
          <a:p>
            <a:pPr marL="0" indent="0">
              <a:buNone/>
            </a:pPr>
            <a:r>
              <a:rPr lang="en-US" dirty="0"/>
              <a:t>Numbers of nurses who have specialty certification </a:t>
            </a:r>
          </a:p>
        </p:txBody>
      </p:sp>
    </p:spTree>
    <p:extLst>
      <p:ext uri="{BB962C8B-B14F-4D97-AF65-F5344CB8AC3E}">
        <p14:creationId xmlns:p14="http://schemas.microsoft.com/office/powerpoint/2010/main" val="1842886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7700"/>
          </a:xfrm>
        </p:spPr>
        <p:txBody>
          <a:bodyPr>
            <a:normAutofit fontScale="90000"/>
          </a:bodyPr>
          <a:lstStyle/>
          <a:p>
            <a:pPr lvl="2"/>
            <a:r>
              <a:rPr lang="en-US" sz="3100" dirty="0"/>
              <a:t>ANCC Magnet Hospital Designation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677334" y="1447800"/>
            <a:ext cx="5596466" cy="459356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I. Exemplary Professional  Practice</a:t>
            </a:r>
          </a:p>
          <a:p>
            <a:pPr marL="0" indent="0">
              <a:buNone/>
            </a:pP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/>
              <a:t>II. Presence of an authentic professional environment 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III. Designation is awarded based on evidence of excellence not on the presence of structures &amp; processes that are in place. </a:t>
            </a:r>
          </a:p>
          <a:p>
            <a:pPr marL="0" indent="0">
              <a:buNone/>
            </a:pPr>
            <a:br>
              <a:rPr lang="en-US" sz="2800" dirty="0"/>
            </a:br>
            <a:br>
              <a:rPr lang="en-US" dirty="0"/>
            </a:br>
            <a:endParaRPr lang="en-US" dirty="0"/>
          </a:p>
        </p:txBody>
      </p:sp>
      <p:pic>
        <p:nvPicPr>
          <p:cNvPr id="15" name="Picture 2" descr="Magnet Model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199" y="1930400"/>
            <a:ext cx="2844801" cy="322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198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5302"/>
            <a:ext cx="8596668" cy="1700981"/>
          </a:xfrm>
        </p:spPr>
        <p:txBody>
          <a:bodyPr>
            <a:normAutofit fontScale="90000"/>
          </a:bodyPr>
          <a:lstStyle/>
          <a:p>
            <a:r>
              <a:rPr lang="en-US" dirty="0"/>
              <a:t>AMERICAN ASSOCIATION of </a:t>
            </a:r>
            <a:br>
              <a:rPr lang="en-US" dirty="0"/>
            </a:br>
            <a:r>
              <a:rPr lang="en-US" dirty="0"/>
              <a:t>CRITICAL-CARE NURSES 				</a:t>
            </a:r>
            <a:br>
              <a:rPr lang="en-US" dirty="0"/>
            </a:br>
            <a:r>
              <a:rPr lang="en-US" dirty="0"/>
              <a:t>					Beacon Award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0043"/>
          </a:xfrm>
        </p:spPr>
        <p:txBody>
          <a:bodyPr/>
          <a:lstStyle/>
          <a:p>
            <a:r>
              <a:rPr lang="en-US" dirty="0"/>
              <a:t>AWARD recognizes excellence in: </a:t>
            </a:r>
          </a:p>
          <a:p>
            <a:pPr marL="0" indent="0">
              <a:buNone/>
            </a:pPr>
            <a:r>
              <a:rPr lang="en-US" dirty="0"/>
              <a:t>		Leadership Structures and Systems</a:t>
            </a:r>
          </a:p>
          <a:p>
            <a:pPr marL="0" indent="0">
              <a:buNone/>
            </a:pPr>
            <a:r>
              <a:rPr lang="en-US" dirty="0"/>
              <a:t>		Appropriate Staffing and Staff Engagement</a:t>
            </a:r>
          </a:p>
          <a:p>
            <a:pPr marL="0" indent="0">
              <a:buNone/>
            </a:pPr>
            <a:r>
              <a:rPr lang="en-US" dirty="0"/>
              <a:t>		Effective Communication</a:t>
            </a:r>
          </a:p>
          <a:p>
            <a:pPr marL="0" indent="0">
              <a:buNone/>
            </a:pPr>
            <a:r>
              <a:rPr lang="en-US" dirty="0"/>
              <a:t>		Knowledge Management and Learning Development</a:t>
            </a:r>
          </a:p>
          <a:p>
            <a:pPr marL="0" indent="0">
              <a:buNone/>
            </a:pPr>
            <a:r>
              <a:rPr lang="en-US" dirty="0"/>
              <a:t>		Evidence-Based Practice and Processes</a:t>
            </a:r>
          </a:p>
          <a:p>
            <a:pPr marL="0" indent="0">
              <a:buNone/>
            </a:pPr>
            <a:r>
              <a:rPr lang="en-US" dirty="0"/>
              <a:t>		Outcome Measurements.</a:t>
            </a:r>
          </a:p>
          <a:p>
            <a:r>
              <a:rPr lang="en-US" dirty="0"/>
              <a:t>Any unit where patients receive their principal nursing care after hospital admission is eligible to apply for this award</a:t>
            </a:r>
          </a:p>
          <a:p>
            <a:r>
              <a:rPr lang="en-US" dirty="0"/>
              <a:t>Award recognizes individual units not health systems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64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Legislation and Policy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759905" cy="3880772"/>
          </a:xfrm>
        </p:spPr>
        <p:txBody>
          <a:bodyPr/>
          <a:lstStyle/>
          <a:p>
            <a:r>
              <a:rPr lang="en-US" dirty="0"/>
              <a:t>NYS Initiative to Advance the Nursing Profession: BS in 10 </a:t>
            </a:r>
          </a:p>
          <a:p>
            <a:endParaRPr lang="en-US" dirty="0"/>
          </a:p>
          <a:p>
            <a:r>
              <a:rPr lang="en-US" dirty="0"/>
              <a:t>2021 AACN  Essentials of Nursing Document </a:t>
            </a:r>
          </a:p>
          <a:p>
            <a:endParaRPr lang="en-US" dirty="0"/>
          </a:p>
          <a:p>
            <a:r>
              <a:rPr lang="en-US" dirty="0"/>
              <a:t>Institute of Medicine Future of Nursing 2020-2030 Report </a:t>
            </a:r>
          </a:p>
          <a:p>
            <a:pPr lvl="1"/>
            <a:r>
              <a:rPr lang="en-US" b="1" i="1" dirty="0"/>
              <a:t>Charting a Path to Achieve Health Equity 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150" y="1930400"/>
            <a:ext cx="3531624" cy="3192883"/>
          </a:xfrm>
        </p:spPr>
      </p:pic>
    </p:spTree>
    <p:extLst>
      <p:ext uri="{BB962C8B-B14F-4D97-AF65-F5344CB8AC3E}">
        <p14:creationId xmlns:p14="http://schemas.microsoft.com/office/powerpoint/2010/main" val="1063219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Comments </a:t>
            </a:r>
          </a:p>
        </p:txBody>
      </p:sp>
    </p:spTree>
    <p:extLst>
      <p:ext uri="{BB962C8B-B14F-4D97-AF65-F5344CB8AC3E}">
        <p14:creationId xmlns:p14="http://schemas.microsoft.com/office/powerpoint/2010/main" val="2480358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7691"/>
            <a:ext cx="8596668" cy="529958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/>
                </a:solidFill>
                <a:hlinkClick r:id="rId2"/>
              </a:rPr>
              <a:t>https://www.aacnnursing.org/AACN-Essentials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hlinkClick r:id="rId3"/>
              </a:rPr>
              <a:t>https://www.aacnnursing.org/CCNE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https://www.aacnnursing.org/news-Information/fact-sheets/nursing-fact-sheet</a:t>
            </a:r>
          </a:p>
          <a:p>
            <a:r>
              <a:rPr lang="en-US" dirty="0">
                <a:solidFill>
                  <a:schemeClr val="accent1"/>
                </a:solidFill>
                <a:hlinkClick r:id="rId4"/>
              </a:rPr>
              <a:t>https://www.aacn.org/nursing-excellence/beacon-awards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hlinkClick r:id="rId5"/>
              </a:rPr>
              <a:t>https://www.aahn.org/wald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hlinkClick r:id="rId6"/>
              </a:rPr>
              <a:t>https://www.acenursing.org/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https://www.cms.gov/Medicare/Quality-Initiatives-Patient-Assessment-Instruments/HospitalQualityInits/HospitalHCAHPS#:~:text=HCAHPS%20(pronounced%20%22H-caps,perceptio</a:t>
            </a:r>
          </a:p>
          <a:p>
            <a:r>
              <a:rPr lang="en-US" dirty="0">
                <a:solidFill>
                  <a:schemeClr val="accent1"/>
                </a:solidFill>
                <a:hlinkClick r:id="rId7"/>
              </a:rPr>
              <a:t>https://members.nursingquality.org/RNSurvey/LogIn.aspx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https://www.pressganey.com/products/patient-experience</a:t>
            </a:r>
          </a:p>
          <a:p>
            <a:r>
              <a:rPr lang="en-US" dirty="0">
                <a:solidFill>
                  <a:schemeClr val="accent1"/>
                </a:solidFill>
                <a:hlinkClick r:id="rId8"/>
              </a:rPr>
              <a:t>https://nam.edu/publications/the-future-of-nursing-2020-2030/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hlinkClick r:id="rId9"/>
              </a:rPr>
              <a:t>https://www.nursingworld.org/organizational-programs/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hlinkClick r:id="rId10"/>
              </a:rPr>
              <a:t>https://www.wolterskluwer.com/en/expert-insights/ndnqi-measures-aim-to-improve-healthcare-safety-and-quality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889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1614"/>
          </a:xfrm>
        </p:spPr>
        <p:txBody>
          <a:bodyPr>
            <a:normAutofit fontScale="90000"/>
          </a:bodyPr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101214"/>
            <a:ext cx="4184035" cy="5632096"/>
          </a:xfrm>
        </p:spPr>
        <p:txBody>
          <a:bodyPr>
            <a:normAutofit/>
          </a:bodyPr>
          <a:lstStyle/>
          <a:p>
            <a:r>
              <a:rPr lang="en-US" dirty="0"/>
              <a:t>Nursing Education</a:t>
            </a:r>
          </a:p>
          <a:p>
            <a:pPr lvl="1"/>
            <a:r>
              <a:rPr lang="en-US" dirty="0"/>
              <a:t>State Jurisdiction </a:t>
            </a:r>
          </a:p>
          <a:p>
            <a:pPr lvl="1"/>
            <a:r>
              <a:rPr lang="en-US" dirty="0"/>
              <a:t>Licensure and Certification </a:t>
            </a:r>
          </a:p>
          <a:p>
            <a:pPr lvl="1"/>
            <a:r>
              <a:rPr lang="en-US" dirty="0"/>
              <a:t>Specialty Accreditation </a:t>
            </a:r>
          </a:p>
          <a:p>
            <a:r>
              <a:rPr lang="en-US" dirty="0"/>
              <a:t>Nursing Practice</a:t>
            </a:r>
          </a:p>
          <a:p>
            <a:pPr lvl="1"/>
            <a:r>
              <a:rPr lang="en-US" dirty="0"/>
              <a:t>Nurse Sensitive Quality Indicators </a:t>
            </a:r>
          </a:p>
          <a:p>
            <a:pPr lvl="1"/>
            <a:r>
              <a:rPr lang="en-US" dirty="0"/>
              <a:t>American Nurses Association Magnet Designation </a:t>
            </a:r>
          </a:p>
          <a:p>
            <a:pPr lvl="1"/>
            <a:r>
              <a:rPr lang="en-US" dirty="0"/>
              <a:t>American Association of Critical Care Nurses Beacon Award </a:t>
            </a:r>
          </a:p>
          <a:p>
            <a:r>
              <a:rPr lang="en-US" dirty="0"/>
              <a:t>Advocacy: Legislation and Policy based on a strategic vision </a:t>
            </a:r>
          </a:p>
          <a:p>
            <a:pPr lvl="1"/>
            <a:r>
              <a:rPr lang="en-US" dirty="0"/>
              <a:t>NYS Initiative to Advance Nursing  </a:t>
            </a:r>
          </a:p>
          <a:p>
            <a:pPr lvl="1"/>
            <a:r>
              <a:rPr lang="en-US" dirty="0"/>
              <a:t>The AACN Essentials </a:t>
            </a:r>
          </a:p>
          <a:p>
            <a:pPr lvl="1"/>
            <a:r>
              <a:rPr lang="en-US" dirty="0"/>
              <a:t>National Academy of Medicine Future of Nursing 2020-2030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045" y="1413164"/>
            <a:ext cx="4011561" cy="3709222"/>
          </a:xfrm>
        </p:spPr>
      </p:pic>
    </p:spTree>
    <p:extLst>
      <p:ext uri="{BB962C8B-B14F-4D97-AF65-F5344CB8AC3E}">
        <p14:creationId xmlns:p14="http://schemas.microsoft.com/office/powerpoint/2010/main" val="424579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7334" y="353961"/>
            <a:ext cx="4799234" cy="2467897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Outcome Measures: Nursing Education</a:t>
            </a:r>
            <a:br>
              <a:rPr lang="en-US" dirty="0"/>
            </a:br>
            <a:r>
              <a:rPr lang="en-US" dirty="0"/>
              <a:t>	</a:t>
            </a:r>
            <a:endParaRPr lang="en-US" sz="2800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368" y="1071716"/>
            <a:ext cx="3615748" cy="3952568"/>
          </a:xfrm>
        </p:spPr>
      </p:pic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>
          <a:xfrm>
            <a:off x="677334" y="3401962"/>
            <a:ext cx="3854528" cy="1710812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PROGRAM </a:t>
            </a:r>
          </a:p>
          <a:p>
            <a:pPr algn="ctr"/>
            <a:r>
              <a:rPr lang="en-US" sz="2800" dirty="0"/>
              <a:t>Approval, Registration and Accreditation</a:t>
            </a:r>
          </a:p>
        </p:txBody>
      </p:sp>
    </p:spTree>
    <p:extLst>
      <p:ext uri="{BB962C8B-B14F-4D97-AF65-F5344CB8AC3E}">
        <p14:creationId xmlns:p14="http://schemas.microsoft.com/office/powerpoint/2010/main" val="70295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7091"/>
            <a:ext cx="8596313" cy="849745"/>
          </a:xfrm>
        </p:spPr>
        <p:txBody>
          <a:bodyPr>
            <a:normAutofit/>
          </a:bodyPr>
          <a:lstStyle/>
          <a:p>
            <a:r>
              <a:rPr lang="en-US" dirty="0"/>
              <a:t>Approval and Registration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969818"/>
            <a:ext cx="7986713" cy="570807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romanUcPeriod"/>
            </a:pPr>
            <a:r>
              <a:rPr lang="en-US" sz="2100" dirty="0"/>
              <a:t>Approval  and registration occurs at the state level. </a:t>
            </a:r>
          </a:p>
          <a:p>
            <a:pPr marL="0" indent="0">
              <a:buNone/>
            </a:pPr>
            <a:r>
              <a:rPr lang="en-US" sz="2100" dirty="0"/>
              <a:t>			NYS Board of Regents</a:t>
            </a:r>
          </a:p>
          <a:p>
            <a:pPr marL="0" indent="0">
              <a:buNone/>
            </a:pPr>
            <a:r>
              <a:rPr lang="en-US" sz="2100" dirty="0"/>
              <a:t>				NYS ED- Office of Professional Program Review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/>
              <a:t>II. 	Approval is based on the Board of Regent’s decision that the program has provided evidence that it is meeting established standards and outcomes measures </a:t>
            </a:r>
          </a:p>
          <a:p>
            <a:pPr marL="0" indent="0">
              <a:buNone/>
            </a:pPr>
            <a:r>
              <a:rPr lang="en-US" sz="2100" dirty="0"/>
              <a:t>	A. Mission</a:t>
            </a:r>
          </a:p>
          <a:p>
            <a:pPr marL="0" indent="0">
              <a:buNone/>
            </a:pPr>
            <a:r>
              <a:rPr lang="en-US" sz="2100" dirty="0"/>
              <a:t>	B. Resources</a:t>
            </a:r>
          </a:p>
          <a:p>
            <a:pPr marL="0" indent="0">
              <a:buNone/>
            </a:pPr>
            <a:r>
              <a:rPr lang="en-US" sz="2100" dirty="0"/>
              <a:t>	C. Curricula</a:t>
            </a:r>
          </a:p>
          <a:p>
            <a:pPr marL="0" indent="0">
              <a:buNone/>
            </a:pPr>
            <a:r>
              <a:rPr lang="en-US" sz="2100" dirty="0"/>
              <a:t>	D. Assessment 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/>
              <a:t>III. 	State approval/registration allows all program graduates to sit for national  licensure or certification exams </a:t>
            </a:r>
          </a:p>
          <a:p>
            <a:pPr lvl="4"/>
            <a:r>
              <a:rPr lang="en-US" sz="2100" dirty="0"/>
              <a:t>RN Licensure -NCLEX Exam- test minimal competency </a:t>
            </a:r>
          </a:p>
          <a:p>
            <a:pPr lvl="4"/>
            <a:r>
              <a:rPr lang="en-US" sz="2100" dirty="0"/>
              <a:t>National Certification for Advanced Practice Nurses- tests expert competencies </a:t>
            </a:r>
          </a:p>
          <a:p>
            <a:pPr lvl="4"/>
            <a:r>
              <a:rPr lang="en-US" sz="2100" dirty="0"/>
              <a:t>RN Licensure and National Certification are portable- allow workforce mobility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85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7334" y="609600"/>
            <a:ext cx="8337357" cy="674255"/>
          </a:xfrm>
        </p:spPr>
        <p:txBody>
          <a:bodyPr/>
          <a:lstStyle/>
          <a:p>
            <a:r>
              <a:rPr lang="en-US" dirty="0"/>
              <a:t>Specialty Accreditation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283855"/>
            <a:ext cx="8596668" cy="4998958"/>
          </a:xfrm>
        </p:spPr>
        <p:txBody>
          <a:bodyPr>
            <a:normAutofit/>
          </a:bodyPr>
          <a:lstStyle/>
          <a:p>
            <a:pPr marL="400050" indent="-400050">
              <a:buAutoNum type="romanUcPeriod"/>
            </a:pPr>
            <a:r>
              <a:rPr lang="en-US" dirty="0"/>
              <a:t>Nursing Specialty Accreditation Organizations –	</a:t>
            </a:r>
          </a:p>
          <a:p>
            <a:pPr marL="0" indent="0">
              <a:buNone/>
            </a:pPr>
            <a:r>
              <a:rPr lang="en-US" dirty="0"/>
              <a:t>	A. Commission on Collegiate Nursing Education</a:t>
            </a:r>
          </a:p>
          <a:p>
            <a:pPr marL="0" indent="0">
              <a:buNone/>
            </a:pPr>
            <a:r>
              <a:rPr lang="en-US" dirty="0"/>
              <a:t>	B. Accreditation Commission for Education in Nursing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II. Nursing Programs are not required to hold specialty accreditation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III. Program Accreditation is awarded through a peer review that substantiates that the program  is meeting identified standards and outcome measures: </a:t>
            </a:r>
          </a:p>
          <a:p>
            <a:pPr lvl="2"/>
            <a:r>
              <a:rPr lang="en-US" sz="1800" dirty="0"/>
              <a:t>Mission</a:t>
            </a:r>
          </a:p>
          <a:p>
            <a:pPr lvl="2"/>
            <a:r>
              <a:rPr lang="en-US" sz="1800" dirty="0"/>
              <a:t>Resources </a:t>
            </a:r>
          </a:p>
          <a:p>
            <a:pPr lvl="2"/>
            <a:r>
              <a:rPr lang="en-US" sz="1800" dirty="0"/>
              <a:t>Curriculum</a:t>
            </a:r>
          </a:p>
          <a:p>
            <a:pPr lvl="2"/>
            <a:r>
              <a:rPr lang="en-US" sz="1800" dirty="0"/>
              <a:t>Assessment </a:t>
            </a:r>
          </a:p>
        </p:txBody>
      </p:sp>
    </p:spTree>
    <p:extLst>
      <p:ext uri="{BB962C8B-B14F-4D97-AF65-F5344CB8AC3E}">
        <p14:creationId xmlns:p14="http://schemas.microsoft.com/office/powerpoint/2010/main" val="378622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9745"/>
          </a:xfrm>
        </p:spPr>
        <p:txBody>
          <a:bodyPr/>
          <a:lstStyle/>
          <a:p>
            <a:r>
              <a:rPr lang="en-US" dirty="0"/>
              <a:t>Quality Standards &amp; Outcome Measures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9345"/>
            <a:ext cx="8596668" cy="4582017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Mission - Program mission and program outcomes are aligned with mission of the university, national standards and its  community of interest</a:t>
            </a:r>
          </a:p>
          <a:p>
            <a:pPr lvl="1"/>
            <a:r>
              <a:rPr lang="en-US" dirty="0"/>
              <a:t>Resources are adequate to support the mission – Fiscal, Physical, Faculty, Student Services </a:t>
            </a:r>
          </a:p>
          <a:p>
            <a:pPr lvl="1"/>
            <a:r>
              <a:rPr lang="en-US" dirty="0"/>
              <a:t>Curricula based on identified program outcomes, quality teaching learning practices and prepare students for the roles they are seeking </a:t>
            </a:r>
          </a:p>
          <a:p>
            <a:pPr lvl="1"/>
            <a:r>
              <a:rPr lang="en-US" dirty="0"/>
              <a:t>Assessment </a:t>
            </a:r>
          </a:p>
          <a:p>
            <a:pPr lvl="2"/>
            <a:r>
              <a:rPr lang="en-US" sz="1600" dirty="0"/>
              <a:t>Robust Master Evaluation Plan </a:t>
            </a:r>
          </a:p>
          <a:p>
            <a:pPr lvl="3"/>
            <a:r>
              <a:rPr lang="en-US" sz="1600" dirty="0"/>
              <a:t>Triangulated  data</a:t>
            </a:r>
          </a:p>
          <a:p>
            <a:pPr lvl="3"/>
            <a:r>
              <a:rPr lang="en-US" sz="1600" dirty="0"/>
              <a:t>Established benchmarks with measurements (students and faculty) </a:t>
            </a:r>
          </a:p>
          <a:p>
            <a:pPr lvl="3"/>
            <a:r>
              <a:rPr lang="en-US" sz="1600" dirty="0"/>
              <a:t>Evidence that the data is used to foster improvement </a:t>
            </a:r>
          </a:p>
          <a:p>
            <a:pPr lvl="2"/>
            <a:r>
              <a:rPr lang="en-US" sz="1600" dirty="0"/>
              <a:t>Outcomes Measures of Note</a:t>
            </a:r>
          </a:p>
          <a:p>
            <a:pPr lvl="3"/>
            <a:r>
              <a:rPr lang="en-US" sz="1600" dirty="0"/>
              <a:t>Licensure/Certification Pass Rates</a:t>
            </a:r>
          </a:p>
          <a:p>
            <a:pPr lvl="3"/>
            <a:r>
              <a:rPr lang="en-US" sz="1600" dirty="0"/>
              <a:t>Progression &amp; Graduation Rates</a:t>
            </a:r>
          </a:p>
          <a:p>
            <a:pPr lvl="3"/>
            <a:r>
              <a:rPr lang="en-US" sz="1600" dirty="0"/>
              <a:t>Employment Rates 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3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7334" y="2946400"/>
            <a:ext cx="8596668" cy="1422400"/>
          </a:xfrm>
        </p:spPr>
        <p:txBody>
          <a:bodyPr/>
          <a:lstStyle/>
          <a:p>
            <a:r>
              <a:rPr lang="en-US" dirty="0"/>
              <a:t>Nursing Practice and Outcome Measures </a:t>
            </a:r>
          </a:p>
        </p:txBody>
      </p:sp>
    </p:spTree>
    <p:extLst>
      <p:ext uri="{BB962C8B-B14F-4D97-AF65-F5344CB8AC3E}">
        <p14:creationId xmlns:p14="http://schemas.microsoft.com/office/powerpoint/2010/main" val="29752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7900"/>
          </a:xfrm>
        </p:spPr>
        <p:txBody>
          <a:bodyPr/>
          <a:lstStyle/>
          <a:p>
            <a:r>
              <a:rPr lang="en-US" dirty="0"/>
              <a:t>Excellence in Nursing  Practice: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1601"/>
            <a:ext cx="8250766" cy="4635499"/>
          </a:xfrm>
        </p:spPr>
        <p:txBody>
          <a:bodyPr>
            <a:normAutofit lnSpcReduction="10000"/>
          </a:bodyPr>
          <a:lstStyle/>
          <a:p>
            <a:pPr marL="400050" indent="-400050">
              <a:buAutoNum type="romanUcPeriod"/>
            </a:pPr>
            <a:r>
              <a:rPr lang="en-US" sz="2400" dirty="0"/>
              <a:t>Nurse Sensitive Quality Indicators (National Data Base for Nursing Quality Indicators- NDNQI) </a:t>
            </a:r>
          </a:p>
          <a:p>
            <a:pPr marL="0" indent="0">
              <a:buNone/>
            </a:pPr>
            <a:r>
              <a:rPr lang="en-US" sz="2400" dirty="0"/>
              <a:t>	A. 	Clinical Indicators  </a:t>
            </a:r>
          </a:p>
          <a:p>
            <a:pPr marL="400050" lvl="1" indent="0">
              <a:buNone/>
            </a:pPr>
            <a:r>
              <a:rPr lang="en-US" sz="2400" dirty="0"/>
              <a:t>	B. Professional Environment Indicators </a:t>
            </a:r>
          </a:p>
          <a:p>
            <a:pPr marL="400050" lvl="1" indent="0">
              <a:buNone/>
            </a:pPr>
            <a:r>
              <a:rPr lang="en-US" sz="2400" dirty="0"/>
              <a:t>C.  Nursing Satisfaction Indicators </a:t>
            </a:r>
          </a:p>
          <a:p>
            <a:pPr marL="400050" indent="-400050">
              <a:buAutoNum type="romanUcPeriod"/>
            </a:pPr>
            <a:endParaRPr lang="en-US" sz="2400" dirty="0"/>
          </a:p>
          <a:p>
            <a:pPr marL="514350" indent="-514350">
              <a:buAutoNum type="romanUcPeriod" startAt="2"/>
            </a:pPr>
            <a:r>
              <a:rPr lang="en-US" sz="2400" dirty="0"/>
              <a:t>American Nurses Association Magnet Designation </a:t>
            </a:r>
          </a:p>
          <a:p>
            <a:pPr marL="514350" indent="-514350">
              <a:buAutoNum type="romanUcPeriod" startAt="2"/>
            </a:pPr>
            <a:endParaRPr lang="en-US" sz="2400" dirty="0"/>
          </a:p>
          <a:p>
            <a:pPr marL="514350" indent="-514350">
              <a:buAutoNum type="romanUcPeriod" startAt="2"/>
            </a:pPr>
            <a:r>
              <a:rPr lang="en-US" sz="2400" dirty="0"/>
              <a:t>American Association of Critical Care Nurses Beacon Award</a:t>
            </a:r>
          </a:p>
          <a:p>
            <a:pPr lvl="1" indent="-342900">
              <a:buAutoNum type="alphaUcPeriod"/>
            </a:pPr>
            <a:endParaRPr lang="en-US" dirty="0"/>
          </a:p>
          <a:p>
            <a:pPr lvl="1" indent="-342900">
              <a:buAutoNum type="alphaUcPeriod"/>
            </a:pPr>
            <a:endParaRPr lang="en-US" dirty="0"/>
          </a:p>
          <a:p>
            <a:pPr lvl="1" indent="-342900">
              <a:buAutoNum type="alphaUcPeriod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9797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4568"/>
          </a:xfrm>
        </p:spPr>
        <p:txBody>
          <a:bodyPr>
            <a:normAutofit fontScale="90000"/>
          </a:bodyPr>
          <a:lstStyle/>
          <a:p>
            <a:r>
              <a:rPr lang="en-US" dirty="0"/>
              <a:t>Nurse Sensitive Outcomes: Clinical Indicators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641987"/>
            <a:ext cx="8596668" cy="4399375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n-US" sz="2900" dirty="0"/>
              <a:t>Central Line-Associated Blood Stream Infection Rates</a:t>
            </a:r>
          </a:p>
          <a:p>
            <a:pPr lvl="1"/>
            <a:r>
              <a:rPr lang="en-US" sz="2900" dirty="0"/>
              <a:t>Falls/ Falls with Injury  Rates</a:t>
            </a:r>
          </a:p>
          <a:p>
            <a:pPr lvl="1"/>
            <a:r>
              <a:rPr lang="en-US" sz="2900" dirty="0"/>
              <a:t>Falls in Ambulatory Settings</a:t>
            </a:r>
          </a:p>
          <a:p>
            <a:pPr lvl="1"/>
            <a:r>
              <a:rPr lang="en-US" sz="2900" dirty="0"/>
              <a:t>Hospital/Unit Acquired Pressure Ulcer Rates</a:t>
            </a:r>
          </a:p>
          <a:p>
            <a:pPr lvl="1"/>
            <a:r>
              <a:rPr lang="en-US" sz="2900" dirty="0"/>
              <a:t>Ventilator-Associated Pneumonia Rates</a:t>
            </a:r>
          </a:p>
          <a:p>
            <a:pPr lvl="1"/>
            <a:r>
              <a:rPr lang="en-US" sz="2900" dirty="0"/>
              <a:t>Pain Assessment/Intervention/Reassessment Cycles Completed</a:t>
            </a:r>
          </a:p>
          <a:p>
            <a:pPr lvl="1"/>
            <a:r>
              <a:rPr lang="en-US" sz="2700" dirty="0"/>
              <a:t>Physical Restraint Prevalence</a:t>
            </a:r>
          </a:p>
          <a:p>
            <a:pPr lvl="1"/>
            <a:r>
              <a:rPr lang="en-US" sz="2700" dirty="0"/>
              <a:t>Pressure Ulcer Incidence Rates from Electronic Health Records</a:t>
            </a:r>
          </a:p>
          <a:p>
            <a:pPr lvl="1"/>
            <a:r>
              <a:rPr lang="en-US" sz="2700" dirty="0"/>
              <a:t>Hospital Readmission Rates/Lengths of Stay </a:t>
            </a:r>
          </a:p>
          <a:p>
            <a:pPr lvl="1"/>
            <a:r>
              <a:rPr lang="en-US" sz="2700" dirty="0"/>
              <a:t>Press </a:t>
            </a:r>
            <a:r>
              <a:rPr lang="en-US" sz="2700" dirty="0" err="1"/>
              <a:t>Ganey</a:t>
            </a:r>
            <a:r>
              <a:rPr lang="en-US" sz="2700" dirty="0"/>
              <a:t>/HCAHPS (Hospitalized Consumers Assessment of Health Providers and the System) </a:t>
            </a:r>
          </a:p>
          <a:p>
            <a:pPr marL="800100" lvl="1" indent="-342900">
              <a:buFont typeface="Wingdings 3" charset="2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871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1342</TotalTime>
  <Words>952</Words>
  <Application>Microsoft Office PowerPoint</Application>
  <PresentationFormat>Widescreen</PresentationFormat>
  <Paragraphs>139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Increasing Quality at the Frontlines—Nursing Excellence through Outcome Measurement and Advocacy </vt:lpstr>
      <vt:lpstr>Overview </vt:lpstr>
      <vt:lpstr>Outcome Measures: Nursing Education  </vt:lpstr>
      <vt:lpstr>Approval and Registration </vt:lpstr>
      <vt:lpstr>Specialty Accreditation </vt:lpstr>
      <vt:lpstr>Quality Standards &amp; Outcome Measures  </vt:lpstr>
      <vt:lpstr>Nursing Practice and Outcome Measures </vt:lpstr>
      <vt:lpstr>Excellence in Nursing  Practice:</vt:lpstr>
      <vt:lpstr>Nurse Sensitive Outcomes: Clinical Indicators </vt:lpstr>
      <vt:lpstr>Nurse Sensitive Outcomes: Satisfaction and Environment Indicators </vt:lpstr>
      <vt:lpstr>ANCC Magnet Hospital Designation             </vt:lpstr>
      <vt:lpstr>AMERICAN ASSOCIATION of  CRITICAL-CARE NURSES           Beacon Award </vt:lpstr>
      <vt:lpstr>Legislation and Policy </vt:lpstr>
      <vt:lpstr>Questions and Comments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Matters</dc:title>
  <dc:creator>Cooney-Miner, Dianne</dc:creator>
  <cp:lastModifiedBy>Richard Shroyer</cp:lastModifiedBy>
  <cp:revision>95</cp:revision>
  <dcterms:created xsi:type="dcterms:W3CDTF">2021-09-08T14:08:45Z</dcterms:created>
  <dcterms:modified xsi:type="dcterms:W3CDTF">2021-09-23T00:31:53Z</dcterms:modified>
</cp:coreProperties>
</file>