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7" r:id="rId2"/>
    <p:sldId id="2043" r:id="rId3"/>
    <p:sldId id="258" r:id="rId4"/>
    <p:sldId id="330" r:id="rId5"/>
    <p:sldId id="331" r:id="rId6"/>
    <p:sldId id="298" r:id="rId7"/>
    <p:sldId id="286" r:id="rId8"/>
    <p:sldId id="2042" r:id="rId9"/>
    <p:sldId id="349" r:id="rId10"/>
    <p:sldId id="2081" r:id="rId11"/>
    <p:sldId id="2147480511" r:id="rId12"/>
    <p:sldId id="2147480512" r:id="rId13"/>
    <p:sldId id="347" r:id="rId14"/>
    <p:sldId id="348" r:id="rId15"/>
    <p:sldId id="350" r:id="rId16"/>
    <p:sldId id="259" r:id="rId17"/>
    <p:sldId id="2044" r:id="rId18"/>
    <p:sldId id="308" r:id="rId19"/>
    <p:sldId id="351" r:id="rId20"/>
    <p:sldId id="2045" r:id="rId21"/>
    <p:sldId id="314" r:id="rId22"/>
    <p:sldId id="315" r:id="rId23"/>
    <p:sldId id="316" r:id="rId24"/>
    <p:sldId id="317" r:id="rId25"/>
    <p:sldId id="318" r:id="rId26"/>
    <p:sldId id="261" r:id="rId27"/>
    <p:sldId id="378" r:id="rId28"/>
    <p:sldId id="402" r:id="rId29"/>
    <p:sldId id="405" r:id="rId30"/>
    <p:sldId id="404" r:id="rId31"/>
    <p:sldId id="256" r:id="rId32"/>
    <p:sldId id="2147480513" r:id="rId33"/>
    <p:sldId id="296" r:id="rId34"/>
    <p:sldId id="295" r:id="rId35"/>
    <p:sldId id="302" r:id="rId36"/>
    <p:sldId id="300" r:id="rId37"/>
    <p:sldId id="299" r:id="rId38"/>
    <p:sldId id="30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3" autoAdjust="0"/>
    <p:restoredTop sz="94660"/>
  </p:normalViewPr>
  <p:slideViewPr>
    <p:cSldViewPr snapToGrid="0">
      <p:cViewPr varScale="1">
        <p:scale>
          <a:sx n="64" d="100"/>
          <a:sy n="64" d="100"/>
        </p:scale>
        <p:origin x="606" y="7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image" Target="../media/image31.svg"/><Relationship Id="rId4" Type="http://schemas.openxmlformats.org/officeDocument/2006/relationships/image" Target="../media/image3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image" Target="../media/image31.svg"/><Relationship Id="rId4"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A8A897-D902-45CD-98A7-32D4BAE5F15A}"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863FED41-7F9B-46B8-B377-2C481208A43C}">
      <dgm:prSet/>
      <dgm:spPr/>
      <dgm:t>
        <a:bodyPr/>
        <a:lstStyle/>
        <a:p>
          <a:pPr>
            <a:lnSpc>
              <a:spcPct val="100000"/>
            </a:lnSpc>
            <a:defRPr cap="all"/>
          </a:pPr>
          <a:r>
            <a:rPr lang="en-US"/>
            <a:t>Examiner Training</a:t>
          </a:r>
        </a:p>
      </dgm:t>
    </dgm:pt>
    <dgm:pt modelId="{A791AE50-DEBC-4AB7-84B1-B15304582CAD}" type="parTrans" cxnId="{08A2A7AA-362C-48C9-A562-28C0F8CCC07E}">
      <dgm:prSet/>
      <dgm:spPr/>
      <dgm:t>
        <a:bodyPr/>
        <a:lstStyle/>
        <a:p>
          <a:endParaRPr lang="en-US"/>
        </a:p>
      </dgm:t>
    </dgm:pt>
    <dgm:pt modelId="{64683A79-59FF-4549-B483-9AF18F5E8B45}" type="sibTrans" cxnId="{08A2A7AA-362C-48C9-A562-28C0F8CCC07E}">
      <dgm:prSet/>
      <dgm:spPr/>
      <dgm:t>
        <a:bodyPr/>
        <a:lstStyle/>
        <a:p>
          <a:endParaRPr lang="en-US"/>
        </a:p>
      </dgm:t>
    </dgm:pt>
    <dgm:pt modelId="{0A9BEAD7-2086-4EC5-A837-1AB87C95EA29}">
      <dgm:prSet/>
      <dgm:spPr/>
      <dgm:t>
        <a:bodyPr/>
        <a:lstStyle/>
        <a:p>
          <a:pPr>
            <a:lnSpc>
              <a:spcPct val="100000"/>
            </a:lnSpc>
            <a:defRPr cap="all"/>
          </a:pPr>
          <a:r>
            <a:rPr lang="en-US"/>
            <a:t>Application Evaluations and Reports</a:t>
          </a:r>
        </a:p>
      </dgm:t>
    </dgm:pt>
    <dgm:pt modelId="{6B225C16-9027-429F-A541-C52F64192EC0}" type="parTrans" cxnId="{1FCEAF25-3DCD-4EE3-8E49-06CEBB55A9B0}">
      <dgm:prSet/>
      <dgm:spPr/>
      <dgm:t>
        <a:bodyPr/>
        <a:lstStyle/>
        <a:p>
          <a:endParaRPr lang="en-US"/>
        </a:p>
      </dgm:t>
    </dgm:pt>
    <dgm:pt modelId="{6182D704-8D61-4219-9B72-344D61D51E71}" type="sibTrans" cxnId="{1FCEAF25-3DCD-4EE3-8E49-06CEBB55A9B0}">
      <dgm:prSet/>
      <dgm:spPr/>
      <dgm:t>
        <a:bodyPr/>
        <a:lstStyle/>
        <a:p>
          <a:endParaRPr lang="en-US"/>
        </a:p>
      </dgm:t>
    </dgm:pt>
    <dgm:pt modelId="{38813957-6AD4-4C29-8CFB-B9C8BE07BB48}">
      <dgm:prSet/>
      <dgm:spPr/>
      <dgm:t>
        <a:bodyPr/>
        <a:lstStyle/>
        <a:p>
          <a:pPr>
            <a:lnSpc>
              <a:spcPct val="100000"/>
            </a:lnSpc>
            <a:defRPr cap="all"/>
          </a:pPr>
          <a:r>
            <a:rPr lang="en-US"/>
            <a:t>Advising and Partner Services to support </a:t>
          </a:r>
        </a:p>
      </dgm:t>
    </dgm:pt>
    <dgm:pt modelId="{9D81C712-F150-4D79-8EF1-4D599C4DBCE6}" type="parTrans" cxnId="{8BC03D01-243C-4CF8-A468-223EA33F3933}">
      <dgm:prSet/>
      <dgm:spPr/>
      <dgm:t>
        <a:bodyPr/>
        <a:lstStyle/>
        <a:p>
          <a:endParaRPr lang="en-US"/>
        </a:p>
      </dgm:t>
    </dgm:pt>
    <dgm:pt modelId="{D1B28676-C80E-4B16-B986-C51781CEAA04}" type="sibTrans" cxnId="{8BC03D01-243C-4CF8-A468-223EA33F3933}">
      <dgm:prSet/>
      <dgm:spPr/>
      <dgm:t>
        <a:bodyPr/>
        <a:lstStyle/>
        <a:p>
          <a:endParaRPr lang="en-US"/>
        </a:p>
      </dgm:t>
    </dgm:pt>
    <dgm:pt modelId="{D327785E-436A-4A91-9BFA-6C844891CA4B}">
      <dgm:prSet phldrT="[Text]" phldr="0"/>
      <dgm:spPr/>
      <dgm:t>
        <a:bodyPr/>
        <a:lstStyle/>
        <a:p>
          <a:pPr>
            <a:lnSpc>
              <a:spcPct val="100000"/>
            </a:lnSpc>
            <a:defRPr cap="all"/>
          </a:pPr>
          <a:r>
            <a:rPr lang="en-US" dirty="0"/>
            <a:t>Executive fellows program</a:t>
          </a:r>
        </a:p>
        <a:p>
          <a:pPr>
            <a:lnSpc>
              <a:spcPct val="100000"/>
            </a:lnSpc>
            <a:defRPr cap="all"/>
          </a:pPr>
          <a:r>
            <a:rPr lang="en-US" dirty="0"/>
            <a:t>Programming</a:t>
          </a:r>
        </a:p>
      </dgm:t>
    </dgm:pt>
    <dgm:pt modelId="{AB843790-4D79-45AE-BFF1-10638A65313E}" type="parTrans" cxnId="{688A751A-1B52-43E9-B21A-62BBB28DBF92}">
      <dgm:prSet/>
      <dgm:spPr/>
      <dgm:t>
        <a:bodyPr/>
        <a:lstStyle/>
        <a:p>
          <a:endParaRPr lang="en-US"/>
        </a:p>
      </dgm:t>
    </dgm:pt>
    <dgm:pt modelId="{397D0F3E-7C60-4779-A88C-C34AE34BB96B}" type="sibTrans" cxnId="{688A751A-1B52-43E9-B21A-62BBB28DBF92}">
      <dgm:prSet/>
      <dgm:spPr/>
      <dgm:t>
        <a:bodyPr/>
        <a:lstStyle/>
        <a:p>
          <a:endParaRPr lang="en-US"/>
        </a:p>
      </dgm:t>
    </dgm:pt>
    <dgm:pt modelId="{928FA107-136F-4804-88AC-C96C06434034}" type="pres">
      <dgm:prSet presAssocID="{C5A8A897-D902-45CD-98A7-32D4BAE5F15A}" presName="root" presStyleCnt="0">
        <dgm:presLayoutVars>
          <dgm:dir/>
          <dgm:resizeHandles val="exact"/>
        </dgm:presLayoutVars>
      </dgm:prSet>
      <dgm:spPr/>
    </dgm:pt>
    <dgm:pt modelId="{B5677521-08B5-4306-A132-4A6C02F533EF}" type="pres">
      <dgm:prSet presAssocID="{863FED41-7F9B-46B8-B377-2C481208A43C}" presName="compNode" presStyleCnt="0"/>
      <dgm:spPr/>
    </dgm:pt>
    <dgm:pt modelId="{F2FEB253-21BC-40AD-95F5-E1D54AC1548F}" type="pres">
      <dgm:prSet presAssocID="{863FED41-7F9B-46B8-B377-2C481208A43C}" presName="iconBgRect" presStyleLbl="bgShp" presStyleIdx="0" presStyleCnt="4"/>
      <dgm:spPr/>
    </dgm:pt>
    <dgm:pt modelId="{795D9490-007D-48BD-9287-A44DB9224985}" type="pres">
      <dgm:prSet presAssocID="{863FED41-7F9B-46B8-B377-2C481208A43C}"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Teacher"/>
        </a:ext>
      </dgm:extLst>
    </dgm:pt>
    <dgm:pt modelId="{50351038-01ED-4E2E-AB46-CBE4AEF10452}" type="pres">
      <dgm:prSet presAssocID="{863FED41-7F9B-46B8-B377-2C481208A43C}" presName="spaceRect" presStyleCnt="0"/>
      <dgm:spPr/>
    </dgm:pt>
    <dgm:pt modelId="{4D8A0B0E-7B4F-45F0-8717-1C938B0AA310}" type="pres">
      <dgm:prSet presAssocID="{863FED41-7F9B-46B8-B377-2C481208A43C}" presName="textRect" presStyleLbl="revTx" presStyleIdx="0" presStyleCnt="4">
        <dgm:presLayoutVars>
          <dgm:chMax val="1"/>
          <dgm:chPref val="1"/>
        </dgm:presLayoutVars>
      </dgm:prSet>
      <dgm:spPr/>
    </dgm:pt>
    <dgm:pt modelId="{978A4903-053F-49F5-9239-01CA1B690A95}" type="pres">
      <dgm:prSet presAssocID="{64683A79-59FF-4549-B483-9AF18F5E8B45}" presName="sibTrans" presStyleCnt="0"/>
      <dgm:spPr/>
    </dgm:pt>
    <dgm:pt modelId="{7DE896C6-6EB2-4DBE-B477-CBF8D1F9B102}" type="pres">
      <dgm:prSet presAssocID="{D327785E-436A-4A91-9BFA-6C844891CA4B}" presName="compNode" presStyleCnt="0"/>
      <dgm:spPr/>
    </dgm:pt>
    <dgm:pt modelId="{20AC2C36-E8A9-4B58-BFC8-D923AD040287}" type="pres">
      <dgm:prSet presAssocID="{D327785E-436A-4A91-9BFA-6C844891CA4B}" presName="iconBgRect" presStyleLbl="bgShp" presStyleIdx="1" presStyleCnt="4"/>
      <dgm:spPr/>
    </dgm:pt>
    <dgm:pt modelId="{6AC6E405-4518-4253-879A-53F589774903}" type="pres">
      <dgm:prSet presAssocID="{D327785E-436A-4A91-9BFA-6C844891CA4B}"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Lecturer with solid fill"/>
        </a:ext>
      </dgm:extLst>
    </dgm:pt>
    <dgm:pt modelId="{A164600B-094D-43CF-8626-FF5C7E6FBD23}" type="pres">
      <dgm:prSet presAssocID="{D327785E-436A-4A91-9BFA-6C844891CA4B}" presName="spaceRect" presStyleCnt="0"/>
      <dgm:spPr/>
    </dgm:pt>
    <dgm:pt modelId="{2C2A3367-5409-4F5F-829D-EAF0804AFE6B}" type="pres">
      <dgm:prSet presAssocID="{D327785E-436A-4A91-9BFA-6C844891CA4B}" presName="textRect" presStyleLbl="revTx" presStyleIdx="1" presStyleCnt="4">
        <dgm:presLayoutVars>
          <dgm:chMax val="1"/>
          <dgm:chPref val="1"/>
        </dgm:presLayoutVars>
      </dgm:prSet>
      <dgm:spPr/>
    </dgm:pt>
    <dgm:pt modelId="{534D017C-9085-442F-BD3F-44CC08B33CA7}" type="pres">
      <dgm:prSet presAssocID="{397D0F3E-7C60-4779-A88C-C34AE34BB96B}" presName="sibTrans" presStyleCnt="0"/>
      <dgm:spPr/>
    </dgm:pt>
    <dgm:pt modelId="{65F083AF-A01B-4CD5-A823-0C278B15028D}" type="pres">
      <dgm:prSet presAssocID="{0A9BEAD7-2086-4EC5-A837-1AB87C95EA29}" presName="compNode" presStyleCnt="0"/>
      <dgm:spPr/>
    </dgm:pt>
    <dgm:pt modelId="{63E56895-C820-4F32-8488-01B024F080EF}" type="pres">
      <dgm:prSet presAssocID="{0A9BEAD7-2086-4EC5-A837-1AB87C95EA29}" presName="iconBgRect" presStyleLbl="bgShp" presStyleIdx="2" presStyleCnt="4"/>
      <dgm:spPr/>
    </dgm:pt>
    <dgm:pt modelId="{FB59429C-BF7B-46AF-912C-868A7610F1CC}" type="pres">
      <dgm:prSet presAssocID="{0A9BEAD7-2086-4EC5-A837-1AB87C95EA29}"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eck List"/>
        </a:ext>
      </dgm:extLst>
    </dgm:pt>
    <dgm:pt modelId="{882EA1E3-7289-4CB0-9A93-3AD97E2E7436}" type="pres">
      <dgm:prSet presAssocID="{0A9BEAD7-2086-4EC5-A837-1AB87C95EA29}" presName="spaceRect" presStyleCnt="0"/>
      <dgm:spPr/>
    </dgm:pt>
    <dgm:pt modelId="{CC09AF07-8EF6-4250-941D-8145BE65F725}" type="pres">
      <dgm:prSet presAssocID="{0A9BEAD7-2086-4EC5-A837-1AB87C95EA29}" presName="textRect" presStyleLbl="revTx" presStyleIdx="2" presStyleCnt="4">
        <dgm:presLayoutVars>
          <dgm:chMax val="1"/>
          <dgm:chPref val="1"/>
        </dgm:presLayoutVars>
      </dgm:prSet>
      <dgm:spPr/>
    </dgm:pt>
    <dgm:pt modelId="{3F2CB712-AA61-4F75-AED8-3A1C11D4E867}" type="pres">
      <dgm:prSet presAssocID="{6182D704-8D61-4219-9B72-344D61D51E71}" presName="sibTrans" presStyleCnt="0"/>
      <dgm:spPr/>
    </dgm:pt>
    <dgm:pt modelId="{AE0D7FBB-B714-4DB4-A906-09865FFC4B09}" type="pres">
      <dgm:prSet presAssocID="{38813957-6AD4-4C29-8CFB-B9C8BE07BB48}" presName="compNode" presStyleCnt="0"/>
      <dgm:spPr/>
    </dgm:pt>
    <dgm:pt modelId="{645342E0-6275-4F4E-86FD-BE0E87F0D4E4}" type="pres">
      <dgm:prSet presAssocID="{38813957-6AD4-4C29-8CFB-B9C8BE07BB48}" presName="iconBgRect" presStyleLbl="bgShp" presStyleIdx="3" presStyleCnt="4"/>
      <dgm:spPr/>
    </dgm:pt>
    <dgm:pt modelId="{18EF6B8A-B04E-456B-8555-0BECC9572CC7}" type="pres">
      <dgm:prSet presAssocID="{38813957-6AD4-4C29-8CFB-B9C8BE07BB48}"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F27E6515-F350-435A-8289-4E7E27781B6F}" type="pres">
      <dgm:prSet presAssocID="{38813957-6AD4-4C29-8CFB-B9C8BE07BB48}" presName="spaceRect" presStyleCnt="0"/>
      <dgm:spPr/>
    </dgm:pt>
    <dgm:pt modelId="{FE52CA1C-C210-4E85-91FF-CC1389ACF436}" type="pres">
      <dgm:prSet presAssocID="{38813957-6AD4-4C29-8CFB-B9C8BE07BB48}" presName="textRect" presStyleLbl="revTx" presStyleIdx="3" presStyleCnt="4">
        <dgm:presLayoutVars>
          <dgm:chMax val="1"/>
          <dgm:chPref val="1"/>
        </dgm:presLayoutVars>
      </dgm:prSet>
      <dgm:spPr/>
    </dgm:pt>
  </dgm:ptLst>
  <dgm:cxnLst>
    <dgm:cxn modelId="{8BC03D01-243C-4CF8-A468-223EA33F3933}" srcId="{C5A8A897-D902-45CD-98A7-32D4BAE5F15A}" destId="{38813957-6AD4-4C29-8CFB-B9C8BE07BB48}" srcOrd="3" destOrd="0" parTransId="{9D81C712-F150-4D79-8EF1-4D599C4DBCE6}" sibTransId="{D1B28676-C80E-4B16-B986-C51781CEAA04}"/>
    <dgm:cxn modelId="{688A751A-1B52-43E9-B21A-62BBB28DBF92}" srcId="{C5A8A897-D902-45CD-98A7-32D4BAE5F15A}" destId="{D327785E-436A-4A91-9BFA-6C844891CA4B}" srcOrd="1" destOrd="0" parTransId="{AB843790-4D79-45AE-BFF1-10638A65313E}" sibTransId="{397D0F3E-7C60-4779-A88C-C34AE34BB96B}"/>
    <dgm:cxn modelId="{E0749D1C-5C59-489B-93FC-90EA9D68AD95}" type="presOf" srcId="{D327785E-436A-4A91-9BFA-6C844891CA4B}" destId="{2C2A3367-5409-4F5F-829D-EAF0804AFE6B}" srcOrd="0" destOrd="0" presId="urn:microsoft.com/office/officeart/2018/5/layout/IconCircleLabelList"/>
    <dgm:cxn modelId="{1FCEAF25-3DCD-4EE3-8E49-06CEBB55A9B0}" srcId="{C5A8A897-D902-45CD-98A7-32D4BAE5F15A}" destId="{0A9BEAD7-2086-4EC5-A837-1AB87C95EA29}" srcOrd="2" destOrd="0" parTransId="{6B225C16-9027-429F-A541-C52F64192EC0}" sibTransId="{6182D704-8D61-4219-9B72-344D61D51E71}"/>
    <dgm:cxn modelId="{A5371577-8397-4CB8-90F8-47A40EC8E05C}" type="presOf" srcId="{C5A8A897-D902-45CD-98A7-32D4BAE5F15A}" destId="{928FA107-136F-4804-88AC-C96C06434034}" srcOrd="0" destOrd="0" presId="urn:microsoft.com/office/officeart/2018/5/layout/IconCircleLabelList"/>
    <dgm:cxn modelId="{CD3A4C7A-38E3-45F7-9C77-D84487651FED}" type="presOf" srcId="{863FED41-7F9B-46B8-B377-2C481208A43C}" destId="{4D8A0B0E-7B4F-45F0-8717-1C938B0AA310}" srcOrd="0" destOrd="0" presId="urn:microsoft.com/office/officeart/2018/5/layout/IconCircleLabelList"/>
    <dgm:cxn modelId="{08A2A7AA-362C-48C9-A562-28C0F8CCC07E}" srcId="{C5A8A897-D902-45CD-98A7-32D4BAE5F15A}" destId="{863FED41-7F9B-46B8-B377-2C481208A43C}" srcOrd="0" destOrd="0" parTransId="{A791AE50-DEBC-4AB7-84B1-B15304582CAD}" sibTransId="{64683A79-59FF-4549-B483-9AF18F5E8B45}"/>
    <dgm:cxn modelId="{E4AAB4AE-9BE7-4C35-B00F-DA19AA2C305F}" type="presOf" srcId="{38813957-6AD4-4C29-8CFB-B9C8BE07BB48}" destId="{FE52CA1C-C210-4E85-91FF-CC1389ACF436}" srcOrd="0" destOrd="0" presId="urn:microsoft.com/office/officeart/2018/5/layout/IconCircleLabelList"/>
    <dgm:cxn modelId="{4D6A8EE4-E3A3-45C4-AB02-2A644B6542F7}" type="presOf" srcId="{0A9BEAD7-2086-4EC5-A837-1AB87C95EA29}" destId="{CC09AF07-8EF6-4250-941D-8145BE65F725}" srcOrd="0" destOrd="0" presId="urn:microsoft.com/office/officeart/2018/5/layout/IconCircleLabelList"/>
    <dgm:cxn modelId="{0BE382BF-A74D-451F-8AB7-98DDFD3CF8C9}" type="presParOf" srcId="{928FA107-136F-4804-88AC-C96C06434034}" destId="{B5677521-08B5-4306-A132-4A6C02F533EF}" srcOrd="0" destOrd="0" presId="urn:microsoft.com/office/officeart/2018/5/layout/IconCircleLabelList"/>
    <dgm:cxn modelId="{8DB349E4-638D-4306-BD0D-A2947959DAF6}" type="presParOf" srcId="{B5677521-08B5-4306-A132-4A6C02F533EF}" destId="{F2FEB253-21BC-40AD-95F5-E1D54AC1548F}" srcOrd="0" destOrd="0" presId="urn:microsoft.com/office/officeart/2018/5/layout/IconCircleLabelList"/>
    <dgm:cxn modelId="{AD76A1BC-6AE2-448F-BA88-149C774E77F8}" type="presParOf" srcId="{B5677521-08B5-4306-A132-4A6C02F533EF}" destId="{795D9490-007D-48BD-9287-A44DB9224985}" srcOrd="1" destOrd="0" presId="urn:microsoft.com/office/officeart/2018/5/layout/IconCircleLabelList"/>
    <dgm:cxn modelId="{BFFE3EB9-9E61-4C26-8ADB-AACF6C575DB0}" type="presParOf" srcId="{B5677521-08B5-4306-A132-4A6C02F533EF}" destId="{50351038-01ED-4E2E-AB46-CBE4AEF10452}" srcOrd="2" destOrd="0" presId="urn:microsoft.com/office/officeart/2018/5/layout/IconCircleLabelList"/>
    <dgm:cxn modelId="{BCA42A99-B62A-4D63-B342-5EE6E36ED395}" type="presParOf" srcId="{B5677521-08B5-4306-A132-4A6C02F533EF}" destId="{4D8A0B0E-7B4F-45F0-8717-1C938B0AA310}" srcOrd="3" destOrd="0" presId="urn:microsoft.com/office/officeart/2018/5/layout/IconCircleLabelList"/>
    <dgm:cxn modelId="{66E41799-C997-4B07-B136-EA8D77846536}" type="presParOf" srcId="{928FA107-136F-4804-88AC-C96C06434034}" destId="{978A4903-053F-49F5-9239-01CA1B690A95}" srcOrd="1" destOrd="0" presId="urn:microsoft.com/office/officeart/2018/5/layout/IconCircleLabelList"/>
    <dgm:cxn modelId="{CF22831D-FF70-4E7F-8627-99C4D4443E84}" type="presParOf" srcId="{928FA107-136F-4804-88AC-C96C06434034}" destId="{7DE896C6-6EB2-4DBE-B477-CBF8D1F9B102}" srcOrd="2" destOrd="0" presId="urn:microsoft.com/office/officeart/2018/5/layout/IconCircleLabelList"/>
    <dgm:cxn modelId="{C1BCB345-9069-4194-BA8A-90FA1F69143F}" type="presParOf" srcId="{7DE896C6-6EB2-4DBE-B477-CBF8D1F9B102}" destId="{20AC2C36-E8A9-4B58-BFC8-D923AD040287}" srcOrd="0" destOrd="0" presId="urn:microsoft.com/office/officeart/2018/5/layout/IconCircleLabelList"/>
    <dgm:cxn modelId="{829F2BC6-2F90-43D1-A4E9-303FAAF7C19A}" type="presParOf" srcId="{7DE896C6-6EB2-4DBE-B477-CBF8D1F9B102}" destId="{6AC6E405-4518-4253-879A-53F589774903}" srcOrd="1" destOrd="0" presId="urn:microsoft.com/office/officeart/2018/5/layout/IconCircleLabelList"/>
    <dgm:cxn modelId="{97FD747A-2643-4A88-83C6-FEC19D90E2C0}" type="presParOf" srcId="{7DE896C6-6EB2-4DBE-B477-CBF8D1F9B102}" destId="{A164600B-094D-43CF-8626-FF5C7E6FBD23}" srcOrd="2" destOrd="0" presId="urn:microsoft.com/office/officeart/2018/5/layout/IconCircleLabelList"/>
    <dgm:cxn modelId="{3B5BC8FE-F804-4E88-AF9A-60E554B7EA97}" type="presParOf" srcId="{7DE896C6-6EB2-4DBE-B477-CBF8D1F9B102}" destId="{2C2A3367-5409-4F5F-829D-EAF0804AFE6B}" srcOrd="3" destOrd="0" presId="urn:microsoft.com/office/officeart/2018/5/layout/IconCircleLabelList"/>
    <dgm:cxn modelId="{3A32F97D-CEC1-4818-B692-5596F98B95BD}" type="presParOf" srcId="{928FA107-136F-4804-88AC-C96C06434034}" destId="{534D017C-9085-442F-BD3F-44CC08B33CA7}" srcOrd="3" destOrd="0" presId="urn:microsoft.com/office/officeart/2018/5/layout/IconCircleLabelList"/>
    <dgm:cxn modelId="{65BD9836-F825-4D8B-A7DE-D6A8BB40756A}" type="presParOf" srcId="{928FA107-136F-4804-88AC-C96C06434034}" destId="{65F083AF-A01B-4CD5-A823-0C278B15028D}" srcOrd="4" destOrd="0" presId="urn:microsoft.com/office/officeart/2018/5/layout/IconCircleLabelList"/>
    <dgm:cxn modelId="{DD123275-DB8A-4A52-AB46-D01D8867FF06}" type="presParOf" srcId="{65F083AF-A01B-4CD5-A823-0C278B15028D}" destId="{63E56895-C820-4F32-8488-01B024F080EF}" srcOrd="0" destOrd="0" presId="urn:microsoft.com/office/officeart/2018/5/layout/IconCircleLabelList"/>
    <dgm:cxn modelId="{CDF71E7E-69C1-4346-88D2-330FA34E8260}" type="presParOf" srcId="{65F083AF-A01B-4CD5-A823-0C278B15028D}" destId="{FB59429C-BF7B-46AF-912C-868A7610F1CC}" srcOrd="1" destOrd="0" presId="urn:microsoft.com/office/officeart/2018/5/layout/IconCircleLabelList"/>
    <dgm:cxn modelId="{77C36097-F280-4256-9D98-7A207410065C}" type="presParOf" srcId="{65F083AF-A01B-4CD5-A823-0C278B15028D}" destId="{882EA1E3-7289-4CB0-9A93-3AD97E2E7436}" srcOrd="2" destOrd="0" presId="urn:microsoft.com/office/officeart/2018/5/layout/IconCircleLabelList"/>
    <dgm:cxn modelId="{DE60E16D-D770-4697-879B-6E098549723A}" type="presParOf" srcId="{65F083AF-A01B-4CD5-A823-0C278B15028D}" destId="{CC09AF07-8EF6-4250-941D-8145BE65F725}" srcOrd="3" destOrd="0" presId="urn:microsoft.com/office/officeart/2018/5/layout/IconCircleLabelList"/>
    <dgm:cxn modelId="{035DA1EE-2DD5-4A80-87C1-6C9B4F62E19E}" type="presParOf" srcId="{928FA107-136F-4804-88AC-C96C06434034}" destId="{3F2CB712-AA61-4F75-AED8-3A1C11D4E867}" srcOrd="5" destOrd="0" presId="urn:microsoft.com/office/officeart/2018/5/layout/IconCircleLabelList"/>
    <dgm:cxn modelId="{212E96B2-C2A0-466C-95B1-C60561249D4D}" type="presParOf" srcId="{928FA107-136F-4804-88AC-C96C06434034}" destId="{AE0D7FBB-B714-4DB4-A906-09865FFC4B09}" srcOrd="6" destOrd="0" presId="urn:microsoft.com/office/officeart/2018/5/layout/IconCircleLabelList"/>
    <dgm:cxn modelId="{8056441D-DF6F-4182-9845-E9C0D89FC9B4}" type="presParOf" srcId="{AE0D7FBB-B714-4DB4-A906-09865FFC4B09}" destId="{645342E0-6275-4F4E-86FD-BE0E87F0D4E4}" srcOrd="0" destOrd="0" presId="urn:microsoft.com/office/officeart/2018/5/layout/IconCircleLabelList"/>
    <dgm:cxn modelId="{6CA916F2-613F-496C-B4A2-A9C7BC8B2169}" type="presParOf" srcId="{AE0D7FBB-B714-4DB4-A906-09865FFC4B09}" destId="{18EF6B8A-B04E-456B-8555-0BECC9572CC7}" srcOrd="1" destOrd="0" presId="urn:microsoft.com/office/officeart/2018/5/layout/IconCircleLabelList"/>
    <dgm:cxn modelId="{60FC67A3-08EA-45FF-845E-FC9599361F77}" type="presParOf" srcId="{AE0D7FBB-B714-4DB4-A906-09865FFC4B09}" destId="{F27E6515-F350-435A-8289-4E7E27781B6F}" srcOrd="2" destOrd="0" presId="urn:microsoft.com/office/officeart/2018/5/layout/IconCircleLabelList"/>
    <dgm:cxn modelId="{8E1BF1A6-6B3C-4F01-832B-8D47896F6166}" type="presParOf" srcId="{AE0D7FBB-B714-4DB4-A906-09865FFC4B09}" destId="{FE52CA1C-C210-4E85-91FF-CC1389ACF436}"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52C156-4DEE-4F21-A6D0-91B7CEEA300D}" type="doc">
      <dgm:prSet loTypeId="urn:microsoft.com/office/officeart/2016/7/layout/BasicTimeline" loCatId="process" qsTypeId="urn:microsoft.com/office/officeart/2005/8/quickstyle/simple1" qsCatId="simple" csTypeId="urn:microsoft.com/office/officeart/2005/8/colors/accent1_2" csCatId="accent1" phldr="1"/>
      <dgm:spPr/>
      <dgm:t>
        <a:bodyPr/>
        <a:lstStyle/>
        <a:p>
          <a:endParaRPr lang="en-US"/>
        </a:p>
      </dgm:t>
    </dgm:pt>
    <dgm:pt modelId="{6AE0D7DC-433B-4481-82EC-A92BFDB31E44}">
      <dgm:prSet/>
      <dgm:spPr/>
      <dgm:t>
        <a:bodyPr/>
        <a:lstStyle/>
        <a:p>
          <a:pPr>
            <a:defRPr b="1"/>
          </a:pPr>
          <a:r>
            <a:rPr lang="en-US"/>
            <a:t>2012</a:t>
          </a:r>
        </a:p>
      </dgm:t>
    </dgm:pt>
    <dgm:pt modelId="{40DB5EEB-CAAA-499D-BD04-A1627101BA03}" type="parTrans" cxnId="{3B18F4EC-F444-45D0-9ADD-F54C10E41852}">
      <dgm:prSet/>
      <dgm:spPr/>
      <dgm:t>
        <a:bodyPr/>
        <a:lstStyle/>
        <a:p>
          <a:endParaRPr lang="en-US"/>
        </a:p>
      </dgm:t>
    </dgm:pt>
    <dgm:pt modelId="{DBF3BBEC-C72C-4A64-B12D-D98B62234A17}" type="sibTrans" cxnId="{3B18F4EC-F444-45D0-9ADD-F54C10E41852}">
      <dgm:prSet/>
      <dgm:spPr/>
      <dgm:t>
        <a:bodyPr/>
        <a:lstStyle/>
        <a:p>
          <a:endParaRPr lang="en-US"/>
        </a:p>
      </dgm:t>
    </dgm:pt>
    <dgm:pt modelId="{A381AF57-C803-442A-A95B-D0AB9B5990C7}">
      <dgm:prSet custT="1"/>
      <dgm:spPr/>
      <dgm:t>
        <a:bodyPr/>
        <a:lstStyle/>
        <a:p>
          <a:r>
            <a:rPr lang="en-US" sz="1600" dirty="0"/>
            <a:t>Excellence Level Award</a:t>
          </a:r>
        </a:p>
      </dgm:t>
    </dgm:pt>
    <dgm:pt modelId="{2C38BBD4-D765-4E8E-A968-7F39EF76EA80}" type="parTrans" cxnId="{B38FDDFC-3D7C-4FA1-BE42-26A6D766C90B}">
      <dgm:prSet/>
      <dgm:spPr/>
      <dgm:t>
        <a:bodyPr/>
        <a:lstStyle/>
        <a:p>
          <a:endParaRPr lang="en-US"/>
        </a:p>
      </dgm:t>
    </dgm:pt>
    <dgm:pt modelId="{65FBC6A3-DC3B-47E9-80FE-89F1EEBE5BA3}" type="sibTrans" cxnId="{B38FDDFC-3D7C-4FA1-BE42-26A6D766C90B}">
      <dgm:prSet/>
      <dgm:spPr/>
      <dgm:t>
        <a:bodyPr/>
        <a:lstStyle/>
        <a:p>
          <a:endParaRPr lang="en-US"/>
        </a:p>
      </dgm:t>
    </dgm:pt>
    <dgm:pt modelId="{480391D3-F38A-4AFC-A96D-B2BC36D5AA54}">
      <dgm:prSet/>
      <dgm:spPr/>
      <dgm:t>
        <a:bodyPr/>
        <a:lstStyle/>
        <a:p>
          <a:pPr>
            <a:defRPr b="1"/>
          </a:pPr>
          <a:r>
            <a:rPr lang="en-US"/>
            <a:t>2020</a:t>
          </a:r>
        </a:p>
      </dgm:t>
    </dgm:pt>
    <dgm:pt modelId="{9C558951-ED76-4C97-9A8F-39D4F5374E45}" type="parTrans" cxnId="{6218EB3D-0B72-4C79-A9AF-810A498DA1C4}">
      <dgm:prSet/>
      <dgm:spPr/>
      <dgm:t>
        <a:bodyPr/>
        <a:lstStyle/>
        <a:p>
          <a:endParaRPr lang="en-US"/>
        </a:p>
      </dgm:t>
    </dgm:pt>
    <dgm:pt modelId="{584F1478-D21D-4D5A-AA88-5ACBC59C976C}" type="sibTrans" cxnId="{6218EB3D-0B72-4C79-A9AF-810A498DA1C4}">
      <dgm:prSet/>
      <dgm:spPr/>
      <dgm:t>
        <a:bodyPr/>
        <a:lstStyle/>
        <a:p>
          <a:endParaRPr lang="en-US"/>
        </a:p>
      </dgm:t>
    </dgm:pt>
    <dgm:pt modelId="{397228F0-B1B5-446A-91BC-349611CD0A71}">
      <dgm:prSet custT="1"/>
      <dgm:spPr/>
      <dgm:t>
        <a:bodyPr/>
        <a:lstStyle/>
        <a:p>
          <a:r>
            <a:rPr lang="en-US" sz="1600" dirty="0"/>
            <a:t>Revisited program</a:t>
          </a:r>
        </a:p>
        <a:p>
          <a:r>
            <a:rPr lang="en-US" sz="1600" dirty="0"/>
            <a:t>COVID delay</a:t>
          </a:r>
        </a:p>
      </dgm:t>
    </dgm:pt>
    <dgm:pt modelId="{C6F1F4C6-ACF7-493A-B09D-4E6B603E53A2}" type="parTrans" cxnId="{E5C758B1-3964-4C30-A213-9F2B1AEE29E9}">
      <dgm:prSet/>
      <dgm:spPr/>
      <dgm:t>
        <a:bodyPr/>
        <a:lstStyle/>
        <a:p>
          <a:endParaRPr lang="en-US"/>
        </a:p>
      </dgm:t>
    </dgm:pt>
    <dgm:pt modelId="{BAB16417-58F5-4397-8837-ED9844850309}" type="sibTrans" cxnId="{E5C758B1-3964-4C30-A213-9F2B1AEE29E9}">
      <dgm:prSet/>
      <dgm:spPr/>
      <dgm:t>
        <a:bodyPr/>
        <a:lstStyle/>
        <a:p>
          <a:endParaRPr lang="en-US"/>
        </a:p>
      </dgm:t>
    </dgm:pt>
    <dgm:pt modelId="{16160A4D-259C-4568-BE01-DCB6CF12862D}">
      <dgm:prSet/>
      <dgm:spPr/>
      <dgm:t>
        <a:bodyPr/>
        <a:lstStyle/>
        <a:p>
          <a:pPr>
            <a:defRPr b="1"/>
          </a:pPr>
          <a:r>
            <a:rPr lang="en-US"/>
            <a:t>2023</a:t>
          </a:r>
        </a:p>
      </dgm:t>
    </dgm:pt>
    <dgm:pt modelId="{7557DB6E-1EB8-4927-9687-119AACE828F1}" type="parTrans" cxnId="{A9177DA6-35BF-4BF4-A4AA-04303CF77B81}">
      <dgm:prSet/>
      <dgm:spPr/>
      <dgm:t>
        <a:bodyPr/>
        <a:lstStyle/>
        <a:p>
          <a:endParaRPr lang="en-US"/>
        </a:p>
      </dgm:t>
    </dgm:pt>
    <dgm:pt modelId="{1BE68C79-0D20-4A5B-84F8-A8078A22D147}" type="sibTrans" cxnId="{A9177DA6-35BF-4BF4-A4AA-04303CF77B81}">
      <dgm:prSet/>
      <dgm:spPr/>
      <dgm:t>
        <a:bodyPr/>
        <a:lstStyle/>
        <a:p>
          <a:endParaRPr lang="en-US"/>
        </a:p>
      </dgm:t>
    </dgm:pt>
    <dgm:pt modelId="{7FF5A161-4476-4530-9C15-1CE92979254D}">
      <dgm:prSet custT="1"/>
      <dgm:spPr/>
      <dgm:t>
        <a:bodyPr/>
        <a:lstStyle/>
        <a:p>
          <a:r>
            <a:rPr lang="en-US" sz="1600" dirty="0"/>
            <a:t>Commitment Level Award</a:t>
          </a:r>
        </a:p>
      </dgm:t>
    </dgm:pt>
    <dgm:pt modelId="{E25CE4B2-79AB-42B3-B955-056EAC77FC1F}" type="parTrans" cxnId="{28A096C8-67E4-45F0-A719-760359748053}">
      <dgm:prSet/>
      <dgm:spPr/>
      <dgm:t>
        <a:bodyPr/>
        <a:lstStyle/>
        <a:p>
          <a:endParaRPr lang="en-US"/>
        </a:p>
      </dgm:t>
    </dgm:pt>
    <dgm:pt modelId="{CBF7F2E8-2697-4C33-A3FA-84174E16BF41}" type="sibTrans" cxnId="{28A096C8-67E4-45F0-A719-760359748053}">
      <dgm:prSet/>
      <dgm:spPr/>
      <dgm:t>
        <a:bodyPr/>
        <a:lstStyle/>
        <a:p>
          <a:endParaRPr lang="en-US"/>
        </a:p>
      </dgm:t>
    </dgm:pt>
    <dgm:pt modelId="{6D88759F-D413-492C-AADD-91131FAB0760}">
      <dgm:prSet/>
      <dgm:spPr/>
      <dgm:t>
        <a:bodyPr/>
        <a:lstStyle/>
        <a:p>
          <a:pPr>
            <a:defRPr b="1"/>
          </a:pPr>
          <a:r>
            <a:rPr lang="en-US"/>
            <a:t>2025</a:t>
          </a:r>
        </a:p>
      </dgm:t>
    </dgm:pt>
    <dgm:pt modelId="{32652A70-E3AA-44BF-A705-5841F8D13D27}" type="parTrans" cxnId="{AE496FEC-1B6B-4C2D-B19C-813855E6DAF3}">
      <dgm:prSet/>
      <dgm:spPr/>
      <dgm:t>
        <a:bodyPr/>
        <a:lstStyle/>
        <a:p>
          <a:endParaRPr lang="en-US"/>
        </a:p>
      </dgm:t>
    </dgm:pt>
    <dgm:pt modelId="{79104BEC-356F-49C9-9C5C-8EC6A8B64CBB}" type="sibTrans" cxnId="{AE496FEC-1B6B-4C2D-B19C-813855E6DAF3}">
      <dgm:prSet/>
      <dgm:spPr/>
      <dgm:t>
        <a:bodyPr/>
        <a:lstStyle/>
        <a:p>
          <a:endParaRPr lang="en-US"/>
        </a:p>
      </dgm:t>
    </dgm:pt>
    <dgm:pt modelId="{7A945086-4B01-4E91-A881-B77C6C1198B0}">
      <dgm:prSet custT="1"/>
      <dgm:spPr/>
      <dgm:t>
        <a:bodyPr/>
        <a:lstStyle/>
        <a:p>
          <a:r>
            <a:rPr lang="en-US" sz="1600" dirty="0"/>
            <a:t>Performance Excellence Strategic Initiative </a:t>
          </a:r>
        </a:p>
        <a:p>
          <a:r>
            <a:rPr lang="en-US" sz="1600" dirty="0"/>
            <a:t>35 applications in process</a:t>
          </a:r>
        </a:p>
      </dgm:t>
    </dgm:pt>
    <dgm:pt modelId="{CC5AC69C-C5E3-4458-AFF4-D9AFE9797DDA}" type="parTrans" cxnId="{FC512ABD-3BC9-469C-8B12-60EC2A4AFDA1}">
      <dgm:prSet/>
      <dgm:spPr/>
      <dgm:t>
        <a:bodyPr/>
        <a:lstStyle/>
        <a:p>
          <a:endParaRPr lang="en-US"/>
        </a:p>
      </dgm:t>
    </dgm:pt>
    <dgm:pt modelId="{B3501308-3773-46BA-8865-BF762EFE5BE1}" type="sibTrans" cxnId="{FC512ABD-3BC9-469C-8B12-60EC2A4AFDA1}">
      <dgm:prSet/>
      <dgm:spPr/>
      <dgm:t>
        <a:bodyPr/>
        <a:lstStyle/>
        <a:p>
          <a:endParaRPr lang="en-US"/>
        </a:p>
      </dgm:t>
    </dgm:pt>
    <dgm:pt modelId="{211964D7-84DA-4CB4-B06B-2B1C8EE3ABA7}" type="pres">
      <dgm:prSet presAssocID="{3752C156-4DEE-4F21-A6D0-91B7CEEA300D}" presName="root" presStyleCnt="0">
        <dgm:presLayoutVars>
          <dgm:chMax/>
          <dgm:chPref/>
          <dgm:animLvl val="lvl"/>
        </dgm:presLayoutVars>
      </dgm:prSet>
      <dgm:spPr/>
    </dgm:pt>
    <dgm:pt modelId="{032F7C24-2C24-4069-80B4-8FFB60ED15D1}" type="pres">
      <dgm:prSet presAssocID="{3752C156-4DEE-4F21-A6D0-91B7CEEA300D}" presName="divider" presStyleLbl="fgAccFollowNode1" presStyleIdx="0" presStyleCnt="1"/>
      <dgm:spPr>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miter lim="800000"/>
          <a:tailEnd type="triangle" w="lg" len="lg"/>
        </a:ln>
        <a:effectLst/>
      </dgm:spPr>
    </dgm:pt>
    <dgm:pt modelId="{DC24350D-ACF2-43E7-8514-71ACA9E0F261}" type="pres">
      <dgm:prSet presAssocID="{3752C156-4DEE-4F21-A6D0-91B7CEEA300D}" presName="nodes" presStyleCnt="0">
        <dgm:presLayoutVars>
          <dgm:chMax/>
          <dgm:chPref/>
          <dgm:animLvl val="lvl"/>
        </dgm:presLayoutVars>
      </dgm:prSet>
      <dgm:spPr/>
    </dgm:pt>
    <dgm:pt modelId="{34877951-F6FF-4B93-BF7A-BF3358716157}" type="pres">
      <dgm:prSet presAssocID="{6AE0D7DC-433B-4481-82EC-A92BFDB31E44}" presName="composite" presStyleCnt="0"/>
      <dgm:spPr/>
    </dgm:pt>
    <dgm:pt modelId="{3DD506D0-2A02-4CB0-99AF-D1DBAAAC467C}" type="pres">
      <dgm:prSet presAssocID="{6AE0D7DC-433B-4481-82EC-A92BFDB31E44}" presName="L1TextContainer" presStyleLbl="revTx" presStyleIdx="0" presStyleCnt="4">
        <dgm:presLayoutVars>
          <dgm:chMax val="1"/>
          <dgm:chPref val="1"/>
          <dgm:bulletEnabled val="1"/>
        </dgm:presLayoutVars>
      </dgm:prSet>
      <dgm:spPr/>
    </dgm:pt>
    <dgm:pt modelId="{00CA20F3-1702-4F28-9D6F-5704971DE1FB}" type="pres">
      <dgm:prSet presAssocID="{6AE0D7DC-433B-4481-82EC-A92BFDB31E44}" presName="L2TextContainerWrapper" presStyleCnt="0">
        <dgm:presLayoutVars>
          <dgm:chMax val="0"/>
          <dgm:chPref val="0"/>
          <dgm:bulletEnabled val="1"/>
        </dgm:presLayoutVars>
      </dgm:prSet>
      <dgm:spPr/>
    </dgm:pt>
    <dgm:pt modelId="{182FE75C-B132-474C-B1DD-CA67C53F49A1}" type="pres">
      <dgm:prSet presAssocID="{6AE0D7DC-433B-4481-82EC-A92BFDB31E44}" presName="L2TextContainer" presStyleLbl="bgAcc1" presStyleIdx="0" presStyleCnt="4"/>
      <dgm:spPr/>
    </dgm:pt>
    <dgm:pt modelId="{6991222F-7E8D-461C-A1BB-5CE0E4E61365}" type="pres">
      <dgm:prSet presAssocID="{6AE0D7DC-433B-4481-82EC-A92BFDB31E44}" presName="FlexibleEmptyPlaceHolder" presStyleCnt="0"/>
      <dgm:spPr/>
    </dgm:pt>
    <dgm:pt modelId="{E0E8AAB5-40B4-4601-A158-6D3986BC0F71}" type="pres">
      <dgm:prSet presAssocID="{6AE0D7DC-433B-4481-82EC-A92BFDB31E44}" presName="ConnectLine" presStyleLbl="sibTrans1D1" presStyleIdx="0" presStyleCnt="4"/>
      <dgm:spPr>
        <a:noFill/>
        <a:ln w="38100" cap="flat" cmpd="sng" algn="ctr">
          <a:solidFill>
            <a:schemeClr val="accent1">
              <a:hueOff val="0"/>
              <a:satOff val="0"/>
              <a:lumOff val="0"/>
              <a:alphaOff val="0"/>
            </a:schemeClr>
          </a:solidFill>
          <a:prstDash val="dash"/>
          <a:miter lim="800000"/>
        </a:ln>
        <a:effectLst/>
      </dgm:spPr>
    </dgm:pt>
    <dgm:pt modelId="{4869E98F-ABDE-4FBB-9B3A-791D17A3596C}" type="pres">
      <dgm:prSet presAssocID="{6AE0D7DC-433B-4481-82EC-A92BFDB31E44}" presName="ConnectorPoint" presStyleLbl="alignNode1" presStyleIdx="0" presStyleCnt="4"/>
      <dgm:spPr/>
    </dgm:pt>
    <dgm:pt modelId="{E9C4C4AF-E446-441E-9D04-B2B35D7EEBA6}" type="pres">
      <dgm:prSet presAssocID="{6AE0D7DC-433B-4481-82EC-A92BFDB31E44}" presName="EmptyPlaceHolder" presStyleCnt="0"/>
      <dgm:spPr/>
    </dgm:pt>
    <dgm:pt modelId="{5B1970F0-E81C-4940-8D5F-5664F96EE22C}" type="pres">
      <dgm:prSet presAssocID="{DBF3BBEC-C72C-4A64-B12D-D98B62234A17}" presName="spaceBetweenRectangles" presStyleCnt="0"/>
      <dgm:spPr/>
    </dgm:pt>
    <dgm:pt modelId="{8487F2AF-19CA-435F-B9CC-F8D4B4F0312D}" type="pres">
      <dgm:prSet presAssocID="{480391D3-F38A-4AFC-A96D-B2BC36D5AA54}" presName="composite" presStyleCnt="0"/>
      <dgm:spPr/>
    </dgm:pt>
    <dgm:pt modelId="{78D3E1DE-C679-42D7-8F18-1542908958C8}" type="pres">
      <dgm:prSet presAssocID="{480391D3-F38A-4AFC-A96D-B2BC36D5AA54}" presName="L1TextContainer" presStyleLbl="revTx" presStyleIdx="1" presStyleCnt="4">
        <dgm:presLayoutVars>
          <dgm:chMax val="1"/>
          <dgm:chPref val="1"/>
          <dgm:bulletEnabled val="1"/>
        </dgm:presLayoutVars>
      </dgm:prSet>
      <dgm:spPr/>
    </dgm:pt>
    <dgm:pt modelId="{63D7EBE8-4073-4FB4-90B7-BC8331A943EB}" type="pres">
      <dgm:prSet presAssocID="{480391D3-F38A-4AFC-A96D-B2BC36D5AA54}" presName="L2TextContainerWrapper" presStyleCnt="0">
        <dgm:presLayoutVars>
          <dgm:chMax val="0"/>
          <dgm:chPref val="0"/>
          <dgm:bulletEnabled val="1"/>
        </dgm:presLayoutVars>
      </dgm:prSet>
      <dgm:spPr/>
    </dgm:pt>
    <dgm:pt modelId="{7B3C734A-BEFF-4C48-B62D-2D40B6981A3A}" type="pres">
      <dgm:prSet presAssocID="{480391D3-F38A-4AFC-A96D-B2BC36D5AA54}" presName="L2TextContainer" presStyleLbl="bgAcc1" presStyleIdx="1" presStyleCnt="4"/>
      <dgm:spPr/>
    </dgm:pt>
    <dgm:pt modelId="{29E3D27E-5E80-434B-A948-4A77E3491935}" type="pres">
      <dgm:prSet presAssocID="{480391D3-F38A-4AFC-A96D-B2BC36D5AA54}" presName="FlexibleEmptyPlaceHolder" presStyleCnt="0"/>
      <dgm:spPr/>
    </dgm:pt>
    <dgm:pt modelId="{397333A4-4F71-4652-AE8C-C84FCC215C59}" type="pres">
      <dgm:prSet presAssocID="{480391D3-F38A-4AFC-A96D-B2BC36D5AA54}" presName="ConnectLine" presStyleLbl="sibTrans1D1" presStyleIdx="1" presStyleCnt="4"/>
      <dgm:spPr>
        <a:noFill/>
        <a:ln w="38100" cap="flat" cmpd="sng" algn="ctr">
          <a:solidFill>
            <a:schemeClr val="accent1">
              <a:hueOff val="0"/>
              <a:satOff val="0"/>
              <a:lumOff val="0"/>
              <a:alphaOff val="0"/>
            </a:schemeClr>
          </a:solidFill>
          <a:prstDash val="dash"/>
          <a:miter lim="800000"/>
        </a:ln>
        <a:effectLst/>
      </dgm:spPr>
    </dgm:pt>
    <dgm:pt modelId="{CB636D4E-6349-4F80-8A24-DD3140866962}" type="pres">
      <dgm:prSet presAssocID="{480391D3-F38A-4AFC-A96D-B2BC36D5AA54}" presName="ConnectorPoint" presStyleLbl="alignNode1" presStyleIdx="1" presStyleCnt="4"/>
      <dgm:spPr/>
    </dgm:pt>
    <dgm:pt modelId="{C94D8E2E-C519-48AE-B955-DC4F8352FD67}" type="pres">
      <dgm:prSet presAssocID="{480391D3-F38A-4AFC-A96D-B2BC36D5AA54}" presName="EmptyPlaceHolder" presStyleCnt="0"/>
      <dgm:spPr/>
    </dgm:pt>
    <dgm:pt modelId="{F552A993-EA4E-4E86-8BBC-FF5F6DFFCF92}" type="pres">
      <dgm:prSet presAssocID="{584F1478-D21D-4D5A-AA88-5ACBC59C976C}" presName="spaceBetweenRectangles" presStyleCnt="0"/>
      <dgm:spPr/>
    </dgm:pt>
    <dgm:pt modelId="{0C811954-FE82-4194-84CC-FB991568383F}" type="pres">
      <dgm:prSet presAssocID="{16160A4D-259C-4568-BE01-DCB6CF12862D}" presName="composite" presStyleCnt="0"/>
      <dgm:spPr/>
    </dgm:pt>
    <dgm:pt modelId="{808C41EF-B196-406F-8F81-404E2B04F4BE}" type="pres">
      <dgm:prSet presAssocID="{16160A4D-259C-4568-BE01-DCB6CF12862D}" presName="L1TextContainer" presStyleLbl="revTx" presStyleIdx="2" presStyleCnt="4">
        <dgm:presLayoutVars>
          <dgm:chMax val="1"/>
          <dgm:chPref val="1"/>
          <dgm:bulletEnabled val="1"/>
        </dgm:presLayoutVars>
      </dgm:prSet>
      <dgm:spPr/>
    </dgm:pt>
    <dgm:pt modelId="{3BC219A5-99BD-4321-AD19-96A1137FB1D7}" type="pres">
      <dgm:prSet presAssocID="{16160A4D-259C-4568-BE01-DCB6CF12862D}" presName="L2TextContainerWrapper" presStyleCnt="0">
        <dgm:presLayoutVars>
          <dgm:chMax val="0"/>
          <dgm:chPref val="0"/>
          <dgm:bulletEnabled val="1"/>
        </dgm:presLayoutVars>
      </dgm:prSet>
      <dgm:spPr/>
    </dgm:pt>
    <dgm:pt modelId="{7B5B0A61-6775-4FC6-B654-373A325B332A}" type="pres">
      <dgm:prSet presAssocID="{16160A4D-259C-4568-BE01-DCB6CF12862D}" presName="L2TextContainer" presStyleLbl="bgAcc1" presStyleIdx="2" presStyleCnt="4"/>
      <dgm:spPr/>
    </dgm:pt>
    <dgm:pt modelId="{58BA4D2B-E2FF-4977-9386-8C918C1EE60B}" type="pres">
      <dgm:prSet presAssocID="{16160A4D-259C-4568-BE01-DCB6CF12862D}" presName="FlexibleEmptyPlaceHolder" presStyleCnt="0"/>
      <dgm:spPr/>
    </dgm:pt>
    <dgm:pt modelId="{5DDDAA62-AD44-4BD5-BF85-50BB773E9FB5}" type="pres">
      <dgm:prSet presAssocID="{16160A4D-259C-4568-BE01-DCB6CF12862D}" presName="ConnectLine" presStyleLbl="sibTrans1D1" presStyleIdx="2" presStyleCnt="4"/>
      <dgm:spPr>
        <a:noFill/>
        <a:ln w="38100" cap="flat" cmpd="sng" algn="ctr">
          <a:solidFill>
            <a:schemeClr val="accent1">
              <a:hueOff val="0"/>
              <a:satOff val="0"/>
              <a:lumOff val="0"/>
              <a:alphaOff val="0"/>
            </a:schemeClr>
          </a:solidFill>
          <a:prstDash val="dash"/>
          <a:miter lim="800000"/>
        </a:ln>
        <a:effectLst/>
      </dgm:spPr>
    </dgm:pt>
    <dgm:pt modelId="{505D992B-1C06-482D-BDA8-6FEFF131BED5}" type="pres">
      <dgm:prSet presAssocID="{16160A4D-259C-4568-BE01-DCB6CF12862D}" presName="ConnectorPoint" presStyleLbl="alignNode1" presStyleIdx="2" presStyleCnt="4"/>
      <dgm:spPr/>
    </dgm:pt>
    <dgm:pt modelId="{96D27E95-DC99-4358-9E5B-C25D6FE57D60}" type="pres">
      <dgm:prSet presAssocID="{16160A4D-259C-4568-BE01-DCB6CF12862D}" presName="EmptyPlaceHolder" presStyleCnt="0"/>
      <dgm:spPr/>
    </dgm:pt>
    <dgm:pt modelId="{581EA3C9-7756-401A-A175-88D0D4BFC9AB}" type="pres">
      <dgm:prSet presAssocID="{1BE68C79-0D20-4A5B-84F8-A8078A22D147}" presName="spaceBetweenRectangles" presStyleCnt="0"/>
      <dgm:spPr/>
    </dgm:pt>
    <dgm:pt modelId="{49036D5A-6113-4542-B517-070F5FBC40BB}" type="pres">
      <dgm:prSet presAssocID="{6D88759F-D413-492C-AADD-91131FAB0760}" presName="composite" presStyleCnt="0"/>
      <dgm:spPr/>
    </dgm:pt>
    <dgm:pt modelId="{7F05C3A2-16C4-49F0-8E0D-ECEF41CC6E87}" type="pres">
      <dgm:prSet presAssocID="{6D88759F-D413-492C-AADD-91131FAB0760}" presName="L1TextContainer" presStyleLbl="revTx" presStyleIdx="3" presStyleCnt="4">
        <dgm:presLayoutVars>
          <dgm:chMax val="1"/>
          <dgm:chPref val="1"/>
          <dgm:bulletEnabled val="1"/>
        </dgm:presLayoutVars>
      </dgm:prSet>
      <dgm:spPr/>
    </dgm:pt>
    <dgm:pt modelId="{4CD811DF-1BC0-43D0-8EDE-99BCA620FE57}" type="pres">
      <dgm:prSet presAssocID="{6D88759F-D413-492C-AADD-91131FAB0760}" presName="L2TextContainerWrapper" presStyleCnt="0">
        <dgm:presLayoutVars>
          <dgm:chMax val="0"/>
          <dgm:chPref val="0"/>
          <dgm:bulletEnabled val="1"/>
        </dgm:presLayoutVars>
      </dgm:prSet>
      <dgm:spPr/>
    </dgm:pt>
    <dgm:pt modelId="{2ED8F2F2-7E08-4E6C-A750-FEA7FCF66EE5}" type="pres">
      <dgm:prSet presAssocID="{6D88759F-D413-492C-AADD-91131FAB0760}" presName="L2TextContainer" presStyleLbl="bgAcc1" presStyleIdx="3" presStyleCnt="4"/>
      <dgm:spPr/>
    </dgm:pt>
    <dgm:pt modelId="{0154CEBC-8888-4F32-AAF5-481E5696DEE6}" type="pres">
      <dgm:prSet presAssocID="{6D88759F-D413-492C-AADD-91131FAB0760}" presName="FlexibleEmptyPlaceHolder" presStyleCnt="0"/>
      <dgm:spPr/>
    </dgm:pt>
    <dgm:pt modelId="{7BECAD5B-EE1F-4457-87D0-B70DEC41250B}" type="pres">
      <dgm:prSet presAssocID="{6D88759F-D413-492C-AADD-91131FAB0760}" presName="ConnectLine" presStyleLbl="sibTrans1D1" presStyleIdx="3" presStyleCnt="4"/>
      <dgm:spPr>
        <a:noFill/>
        <a:ln w="38100" cap="flat" cmpd="sng" algn="ctr">
          <a:solidFill>
            <a:schemeClr val="accent1">
              <a:hueOff val="0"/>
              <a:satOff val="0"/>
              <a:lumOff val="0"/>
              <a:alphaOff val="0"/>
            </a:schemeClr>
          </a:solidFill>
          <a:prstDash val="dash"/>
          <a:miter lim="800000"/>
        </a:ln>
        <a:effectLst/>
      </dgm:spPr>
    </dgm:pt>
    <dgm:pt modelId="{2C20226B-117C-4A1A-988E-BE272DD7D642}" type="pres">
      <dgm:prSet presAssocID="{6D88759F-D413-492C-AADD-91131FAB0760}" presName="ConnectorPoint" presStyleLbl="alignNode1" presStyleIdx="3" presStyleCnt="4"/>
      <dgm:spPr/>
    </dgm:pt>
    <dgm:pt modelId="{8A571B2B-1479-42D6-9989-5FFE217E0255}" type="pres">
      <dgm:prSet presAssocID="{6D88759F-D413-492C-AADD-91131FAB0760}" presName="EmptyPlaceHolder" presStyleCnt="0"/>
      <dgm:spPr/>
    </dgm:pt>
  </dgm:ptLst>
  <dgm:cxnLst>
    <dgm:cxn modelId="{6218EB3D-0B72-4C79-A9AF-810A498DA1C4}" srcId="{3752C156-4DEE-4F21-A6D0-91B7CEEA300D}" destId="{480391D3-F38A-4AFC-A96D-B2BC36D5AA54}" srcOrd="1" destOrd="0" parTransId="{9C558951-ED76-4C97-9A8F-39D4F5374E45}" sibTransId="{584F1478-D21D-4D5A-AA88-5ACBC59C976C}"/>
    <dgm:cxn modelId="{F351EB65-6777-4BFB-B4CA-085AE517B06D}" type="presOf" srcId="{6D88759F-D413-492C-AADD-91131FAB0760}" destId="{7F05C3A2-16C4-49F0-8E0D-ECEF41CC6E87}" srcOrd="0" destOrd="0" presId="urn:microsoft.com/office/officeart/2016/7/layout/BasicTimeline"/>
    <dgm:cxn modelId="{67AB6F77-FB5D-4BF1-AE1C-648B2C5A7B5B}" type="presOf" srcId="{480391D3-F38A-4AFC-A96D-B2BC36D5AA54}" destId="{78D3E1DE-C679-42D7-8F18-1542908958C8}" srcOrd="0" destOrd="0" presId="urn:microsoft.com/office/officeart/2016/7/layout/BasicTimeline"/>
    <dgm:cxn modelId="{368C018B-2C26-4F26-B96A-3D03414FFA41}" type="presOf" srcId="{7A945086-4B01-4E91-A881-B77C6C1198B0}" destId="{2ED8F2F2-7E08-4E6C-A750-FEA7FCF66EE5}" srcOrd="0" destOrd="0" presId="urn:microsoft.com/office/officeart/2016/7/layout/BasicTimeline"/>
    <dgm:cxn modelId="{59A62990-AF72-4409-9698-345C6F1665E5}" type="presOf" srcId="{3752C156-4DEE-4F21-A6D0-91B7CEEA300D}" destId="{211964D7-84DA-4CB4-B06B-2B1C8EE3ABA7}" srcOrd="0" destOrd="0" presId="urn:microsoft.com/office/officeart/2016/7/layout/BasicTimeline"/>
    <dgm:cxn modelId="{A9177DA6-35BF-4BF4-A4AA-04303CF77B81}" srcId="{3752C156-4DEE-4F21-A6D0-91B7CEEA300D}" destId="{16160A4D-259C-4568-BE01-DCB6CF12862D}" srcOrd="2" destOrd="0" parTransId="{7557DB6E-1EB8-4927-9687-119AACE828F1}" sibTransId="{1BE68C79-0D20-4A5B-84F8-A8078A22D147}"/>
    <dgm:cxn modelId="{28F81BA8-DF82-41DC-B9EA-F8E202644154}" type="presOf" srcId="{6AE0D7DC-433B-4481-82EC-A92BFDB31E44}" destId="{3DD506D0-2A02-4CB0-99AF-D1DBAAAC467C}" srcOrd="0" destOrd="0" presId="urn:microsoft.com/office/officeart/2016/7/layout/BasicTimeline"/>
    <dgm:cxn modelId="{E5C758B1-3964-4C30-A213-9F2B1AEE29E9}" srcId="{480391D3-F38A-4AFC-A96D-B2BC36D5AA54}" destId="{397228F0-B1B5-446A-91BC-349611CD0A71}" srcOrd="0" destOrd="0" parTransId="{C6F1F4C6-ACF7-493A-B09D-4E6B603E53A2}" sibTransId="{BAB16417-58F5-4397-8837-ED9844850309}"/>
    <dgm:cxn modelId="{BBC38CBC-9CA0-4A61-9A28-312CFCC146B7}" type="presOf" srcId="{397228F0-B1B5-446A-91BC-349611CD0A71}" destId="{7B3C734A-BEFF-4C48-B62D-2D40B6981A3A}" srcOrd="0" destOrd="0" presId="urn:microsoft.com/office/officeart/2016/7/layout/BasicTimeline"/>
    <dgm:cxn modelId="{845BE0BC-A1D7-4D14-A7D2-12917111E376}" type="presOf" srcId="{16160A4D-259C-4568-BE01-DCB6CF12862D}" destId="{808C41EF-B196-406F-8F81-404E2B04F4BE}" srcOrd="0" destOrd="0" presId="urn:microsoft.com/office/officeart/2016/7/layout/BasicTimeline"/>
    <dgm:cxn modelId="{FC512ABD-3BC9-469C-8B12-60EC2A4AFDA1}" srcId="{6D88759F-D413-492C-AADD-91131FAB0760}" destId="{7A945086-4B01-4E91-A881-B77C6C1198B0}" srcOrd="0" destOrd="0" parTransId="{CC5AC69C-C5E3-4458-AFF4-D9AFE9797DDA}" sibTransId="{B3501308-3773-46BA-8865-BF762EFE5BE1}"/>
    <dgm:cxn modelId="{28A096C8-67E4-45F0-A719-760359748053}" srcId="{16160A4D-259C-4568-BE01-DCB6CF12862D}" destId="{7FF5A161-4476-4530-9C15-1CE92979254D}" srcOrd="0" destOrd="0" parTransId="{E25CE4B2-79AB-42B3-B955-056EAC77FC1F}" sibTransId="{CBF7F2E8-2697-4C33-A3FA-84174E16BF41}"/>
    <dgm:cxn modelId="{B6AA0FCB-F12A-48AC-974D-E95E3DB19197}" type="presOf" srcId="{7FF5A161-4476-4530-9C15-1CE92979254D}" destId="{7B5B0A61-6775-4FC6-B654-373A325B332A}" srcOrd="0" destOrd="0" presId="urn:microsoft.com/office/officeart/2016/7/layout/BasicTimeline"/>
    <dgm:cxn modelId="{4EBA91E4-A3BE-45AE-B4CC-80FE6F6E6924}" type="presOf" srcId="{A381AF57-C803-442A-A95B-D0AB9B5990C7}" destId="{182FE75C-B132-474C-B1DD-CA67C53F49A1}" srcOrd="0" destOrd="0" presId="urn:microsoft.com/office/officeart/2016/7/layout/BasicTimeline"/>
    <dgm:cxn modelId="{AE496FEC-1B6B-4C2D-B19C-813855E6DAF3}" srcId="{3752C156-4DEE-4F21-A6D0-91B7CEEA300D}" destId="{6D88759F-D413-492C-AADD-91131FAB0760}" srcOrd="3" destOrd="0" parTransId="{32652A70-E3AA-44BF-A705-5841F8D13D27}" sibTransId="{79104BEC-356F-49C9-9C5C-8EC6A8B64CBB}"/>
    <dgm:cxn modelId="{3B18F4EC-F444-45D0-9ADD-F54C10E41852}" srcId="{3752C156-4DEE-4F21-A6D0-91B7CEEA300D}" destId="{6AE0D7DC-433B-4481-82EC-A92BFDB31E44}" srcOrd="0" destOrd="0" parTransId="{40DB5EEB-CAAA-499D-BD04-A1627101BA03}" sibTransId="{DBF3BBEC-C72C-4A64-B12D-D98B62234A17}"/>
    <dgm:cxn modelId="{B38FDDFC-3D7C-4FA1-BE42-26A6D766C90B}" srcId="{6AE0D7DC-433B-4481-82EC-A92BFDB31E44}" destId="{A381AF57-C803-442A-A95B-D0AB9B5990C7}" srcOrd="0" destOrd="0" parTransId="{2C38BBD4-D765-4E8E-A968-7F39EF76EA80}" sibTransId="{65FBC6A3-DC3B-47E9-80FE-89F1EEBE5BA3}"/>
    <dgm:cxn modelId="{AC8B8F2C-A07C-46F2-AAC4-B6240CAA68CF}" type="presParOf" srcId="{211964D7-84DA-4CB4-B06B-2B1C8EE3ABA7}" destId="{032F7C24-2C24-4069-80B4-8FFB60ED15D1}" srcOrd="0" destOrd="0" presId="urn:microsoft.com/office/officeart/2016/7/layout/BasicTimeline"/>
    <dgm:cxn modelId="{EE83E71C-5C72-4088-BE09-9CD1290ACC75}" type="presParOf" srcId="{211964D7-84DA-4CB4-B06B-2B1C8EE3ABA7}" destId="{DC24350D-ACF2-43E7-8514-71ACA9E0F261}" srcOrd="1" destOrd="0" presId="urn:microsoft.com/office/officeart/2016/7/layout/BasicTimeline"/>
    <dgm:cxn modelId="{7D0CC986-A53A-41BA-8D4F-F80DC46EA1DA}" type="presParOf" srcId="{DC24350D-ACF2-43E7-8514-71ACA9E0F261}" destId="{34877951-F6FF-4B93-BF7A-BF3358716157}" srcOrd="0" destOrd="0" presId="urn:microsoft.com/office/officeart/2016/7/layout/BasicTimeline"/>
    <dgm:cxn modelId="{7AEE85D4-C7D5-45B3-B65C-E9AE4E22E271}" type="presParOf" srcId="{34877951-F6FF-4B93-BF7A-BF3358716157}" destId="{3DD506D0-2A02-4CB0-99AF-D1DBAAAC467C}" srcOrd="0" destOrd="0" presId="urn:microsoft.com/office/officeart/2016/7/layout/BasicTimeline"/>
    <dgm:cxn modelId="{CBB0EB46-A8B6-4712-B0C2-DA7EC45092B6}" type="presParOf" srcId="{34877951-F6FF-4B93-BF7A-BF3358716157}" destId="{00CA20F3-1702-4F28-9D6F-5704971DE1FB}" srcOrd="1" destOrd="0" presId="urn:microsoft.com/office/officeart/2016/7/layout/BasicTimeline"/>
    <dgm:cxn modelId="{836C7EAF-4A62-40DF-A0D9-D181F057B6CF}" type="presParOf" srcId="{00CA20F3-1702-4F28-9D6F-5704971DE1FB}" destId="{182FE75C-B132-474C-B1DD-CA67C53F49A1}" srcOrd="0" destOrd="0" presId="urn:microsoft.com/office/officeart/2016/7/layout/BasicTimeline"/>
    <dgm:cxn modelId="{E894A440-40F2-470D-B22F-FE52B379A9F3}" type="presParOf" srcId="{00CA20F3-1702-4F28-9D6F-5704971DE1FB}" destId="{6991222F-7E8D-461C-A1BB-5CE0E4E61365}" srcOrd="1" destOrd="0" presId="urn:microsoft.com/office/officeart/2016/7/layout/BasicTimeline"/>
    <dgm:cxn modelId="{7D12B12B-6A68-477F-899A-3ED727CD0D6A}" type="presParOf" srcId="{34877951-F6FF-4B93-BF7A-BF3358716157}" destId="{E0E8AAB5-40B4-4601-A158-6D3986BC0F71}" srcOrd="2" destOrd="0" presId="urn:microsoft.com/office/officeart/2016/7/layout/BasicTimeline"/>
    <dgm:cxn modelId="{ED307BD2-6950-4F88-B38F-2020FAE05247}" type="presParOf" srcId="{34877951-F6FF-4B93-BF7A-BF3358716157}" destId="{4869E98F-ABDE-4FBB-9B3A-791D17A3596C}" srcOrd="3" destOrd="0" presId="urn:microsoft.com/office/officeart/2016/7/layout/BasicTimeline"/>
    <dgm:cxn modelId="{80EB6700-DA66-4EF7-BA2E-242B17DDCD39}" type="presParOf" srcId="{34877951-F6FF-4B93-BF7A-BF3358716157}" destId="{E9C4C4AF-E446-441E-9D04-B2B35D7EEBA6}" srcOrd="4" destOrd="0" presId="urn:microsoft.com/office/officeart/2016/7/layout/BasicTimeline"/>
    <dgm:cxn modelId="{7C8E0369-9976-4EC3-90F1-7E5897989AF9}" type="presParOf" srcId="{DC24350D-ACF2-43E7-8514-71ACA9E0F261}" destId="{5B1970F0-E81C-4940-8D5F-5664F96EE22C}" srcOrd="1" destOrd="0" presId="urn:microsoft.com/office/officeart/2016/7/layout/BasicTimeline"/>
    <dgm:cxn modelId="{C1B347E9-EDF3-43D1-AEE1-BED8A401CC13}" type="presParOf" srcId="{DC24350D-ACF2-43E7-8514-71ACA9E0F261}" destId="{8487F2AF-19CA-435F-B9CC-F8D4B4F0312D}" srcOrd="2" destOrd="0" presId="urn:microsoft.com/office/officeart/2016/7/layout/BasicTimeline"/>
    <dgm:cxn modelId="{819FE28B-ADE5-4EE7-A454-E4813CC46755}" type="presParOf" srcId="{8487F2AF-19CA-435F-B9CC-F8D4B4F0312D}" destId="{78D3E1DE-C679-42D7-8F18-1542908958C8}" srcOrd="0" destOrd="0" presId="urn:microsoft.com/office/officeart/2016/7/layout/BasicTimeline"/>
    <dgm:cxn modelId="{9C6F76F9-48E3-46B6-A5FE-1C252C1BCD5C}" type="presParOf" srcId="{8487F2AF-19CA-435F-B9CC-F8D4B4F0312D}" destId="{63D7EBE8-4073-4FB4-90B7-BC8331A943EB}" srcOrd="1" destOrd="0" presId="urn:microsoft.com/office/officeart/2016/7/layout/BasicTimeline"/>
    <dgm:cxn modelId="{91D6532B-93A1-414C-BA65-2A4D207A88C5}" type="presParOf" srcId="{63D7EBE8-4073-4FB4-90B7-BC8331A943EB}" destId="{7B3C734A-BEFF-4C48-B62D-2D40B6981A3A}" srcOrd="0" destOrd="0" presId="urn:microsoft.com/office/officeart/2016/7/layout/BasicTimeline"/>
    <dgm:cxn modelId="{78E8D337-3201-4A45-9499-FE2997801DB8}" type="presParOf" srcId="{63D7EBE8-4073-4FB4-90B7-BC8331A943EB}" destId="{29E3D27E-5E80-434B-A948-4A77E3491935}" srcOrd="1" destOrd="0" presId="urn:microsoft.com/office/officeart/2016/7/layout/BasicTimeline"/>
    <dgm:cxn modelId="{733E534E-9B83-49FE-9D70-77C41D29CC09}" type="presParOf" srcId="{8487F2AF-19CA-435F-B9CC-F8D4B4F0312D}" destId="{397333A4-4F71-4652-AE8C-C84FCC215C59}" srcOrd="2" destOrd="0" presId="urn:microsoft.com/office/officeart/2016/7/layout/BasicTimeline"/>
    <dgm:cxn modelId="{C8761E45-63BC-45C0-BF12-44C61E801A72}" type="presParOf" srcId="{8487F2AF-19CA-435F-B9CC-F8D4B4F0312D}" destId="{CB636D4E-6349-4F80-8A24-DD3140866962}" srcOrd="3" destOrd="0" presId="urn:microsoft.com/office/officeart/2016/7/layout/BasicTimeline"/>
    <dgm:cxn modelId="{B530455A-AEFA-4C32-B595-089E449B0F11}" type="presParOf" srcId="{8487F2AF-19CA-435F-B9CC-F8D4B4F0312D}" destId="{C94D8E2E-C519-48AE-B955-DC4F8352FD67}" srcOrd="4" destOrd="0" presId="urn:microsoft.com/office/officeart/2016/7/layout/BasicTimeline"/>
    <dgm:cxn modelId="{66D8E5C8-C6E9-4495-9722-427F284C7D4E}" type="presParOf" srcId="{DC24350D-ACF2-43E7-8514-71ACA9E0F261}" destId="{F552A993-EA4E-4E86-8BBC-FF5F6DFFCF92}" srcOrd="3" destOrd="0" presId="urn:microsoft.com/office/officeart/2016/7/layout/BasicTimeline"/>
    <dgm:cxn modelId="{DA1F7377-6416-4A63-A790-0D94575908E7}" type="presParOf" srcId="{DC24350D-ACF2-43E7-8514-71ACA9E0F261}" destId="{0C811954-FE82-4194-84CC-FB991568383F}" srcOrd="4" destOrd="0" presId="urn:microsoft.com/office/officeart/2016/7/layout/BasicTimeline"/>
    <dgm:cxn modelId="{A988ECFB-8A26-498F-971A-75B48CEE541A}" type="presParOf" srcId="{0C811954-FE82-4194-84CC-FB991568383F}" destId="{808C41EF-B196-406F-8F81-404E2B04F4BE}" srcOrd="0" destOrd="0" presId="urn:microsoft.com/office/officeart/2016/7/layout/BasicTimeline"/>
    <dgm:cxn modelId="{54DCAB58-7C5B-420C-9D12-82267A4112D6}" type="presParOf" srcId="{0C811954-FE82-4194-84CC-FB991568383F}" destId="{3BC219A5-99BD-4321-AD19-96A1137FB1D7}" srcOrd="1" destOrd="0" presId="urn:microsoft.com/office/officeart/2016/7/layout/BasicTimeline"/>
    <dgm:cxn modelId="{F1F6A2AE-1F60-40D9-B1BC-2D6A311E7B4B}" type="presParOf" srcId="{3BC219A5-99BD-4321-AD19-96A1137FB1D7}" destId="{7B5B0A61-6775-4FC6-B654-373A325B332A}" srcOrd="0" destOrd="0" presId="urn:microsoft.com/office/officeart/2016/7/layout/BasicTimeline"/>
    <dgm:cxn modelId="{8A2A6C7D-A9A6-4882-B820-E784A9030047}" type="presParOf" srcId="{3BC219A5-99BD-4321-AD19-96A1137FB1D7}" destId="{58BA4D2B-E2FF-4977-9386-8C918C1EE60B}" srcOrd="1" destOrd="0" presId="urn:microsoft.com/office/officeart/2016/7/layout/BasicTimeline"/>
    <dgm:cxn modelId="{DE2DF9E4-84EE-48E8-BE6E-87E7E068A0CF}" type="presParOf" srcId="{0C811954-FE82-4194-84CC-FB991568383F}" destId="{5DDDAA62-AD44-4BD5-BF85-50BB773E9FB5}" srcOrd="2" destOrd="0" presId="urn:microsoft.com/office/officeart/2016/7/layout/BasicTimeline"/>
    <dgm:cxn modelId="{C7277DE9-F13F-499B-89E4-F8F0867F5011}" type="presParOf" srcId="{0C811954-FE82-4194-84CC-FB991568383F}" destId="{505D992B-1C06-482D-BDA8-6FEFF131BED5}" srcOrd="3" destOrd="0" presId="urn:microsoft.com/office/officeart/2016/7/layout/BasicTimeline"/>
    <dgm:cxn modelId="{1E36257E-315A-4898-A77E-0481AB393115}" type="presParOf" srcId="{0C811954-FE82-4194-84CC-FB991568383F}" destId="{96D27E95-DC99-4358-9E5B-C25D6FE57D60}" srcOrd="4" destOrd="0" presId="urn:microsoft.com/office/officeart/2016/7/layout/BasicTimeline"/>
    <dgm:cxn modelId="{0D100B65-81D1-4853-9B70-0C586FE7D5AC}" type="presParOf" srcId="{DC24350D-ACF2-43E7-8514-71ACA9E0F261}" destId="{581EA3C9-7756-401A-A175-88D0D4BFC9AB}" srcOrd="5" destOrd="0" presId="urn:microsoft.com/office/officeart/2016/7/layout/BasicTimeline"/>
    <dgm:cxn modelId="{3E414E0D-1710-4DD0-9703-1CB07C8CC7AB}" type="presParOf" srcId="{DC24350D-ACF2-43E7-8514-71ACA9E0F261}" destId="{49036D5A-6113-4542-B517-070F5FBC40BB}" srcOrd="6" destOrd="0" presId="urn:microsoft.com/office/officeart/2016/7/layout/BasicTimeline"/>
    <dgm:cxn modelId="{5F0C9B6E-7138-4CB0-84A6-CB24ACB15DD9}" type="presParOf" srcId="{49036D5A-6113-4542-B517-070F5FBC40BB}" destId="{7F05C3A2-16C4-49F0-8E0D-ECEF41CC6E87}" srcOrd="0" destOrd="0" presId="urn:microsoft.com/office/officeart/2016/7/layout/BasicTimeline"/>
    <dgm:cxn modelId="{93584D2C-9126-47C5-B3C6-9622055C02E9}" type="presParOf" srcId="{49036D5A-6113-4542-B517-070F5FBC40BB}" destId="{4CD811DF-1BC0-43D0-8EDE-99BCA620FE57}" srcOrd="1" destOrd="0" presId="urn:microsoft.com/office/officeart/2016/7/layout/BasicTimeline"/>
    <dgm:cxn modelId="{E9ACDDD1-B480-45FB-B06B-D1B5943A49EB}" type="presParOf" srcId="{4CD811DF-1BC0-43D0-8EDE-99BCA620FE57}" destId="{2ED8F2F2-7E08-4E6C-A750-FEA7FCF66EE5}" srcOrd="0" destOrd="0" presId="urn:microsoft.com/office/officeart/2016/7/layout/BasicTimeline"/>
    <dgm:cxn modelId="{6EE044AA-71EA-4FC4-B49B-DCC2DB610261}" type="presParOf" srcId="{4CD811DF-1BC0-43D0-8EDE-99BCA620FE57}" destId="{0154CEBC-8888-4F32-AAF5-481E5696DEE6}" srcOrd="1" destOrd="0" presId="urn:microsoft.com/office/officeart/2016/7/layout/BasicTimeline"/>
    <dgm:cxn modelId="{0C927E3F-D0D6-4536-9B40-FDDFA349C9B1}" type="presParOf" srcId="{49036D5A-6113-4542-B517-070F5FBC40BB}" destId="{7BECAD5B-EE1F-4457-87D0-B70DEC41250B}" srcOrd="2" destOrd="0" presId="urn:microsoft.com/office/officeart/2016/7/layout/BasicTimeline"/>
    <dgm:cxn modelId="{7CB77B12-FC06-4EF8-8445-FDEF41CAB55F}" type="presParOf" srcId="{49036D5A-6113-4542-B517-070F5FBC40BB}" destId="{2C20226B-117C-4A1A-988E-BE272DD7D642}" srcOrd="3" destOrd="0" presId="urn:microsoft.com/office/officeart/2016/7/layout/BasicTimeline"/>
    <dgm:cxn modelId="{455B94FB-3672-42D1-B513-B1D88214BB8B}" type="presParOf" srcId="{49036D5A-6113-4542-B517-070F5FBC40BB}" destId="{8A571B2B-1479-42D6-9989-5FFE217E0255}" srcOrd="4" destOrd="0" presId="urn:microsoft.com/office/officeart/2016/7/layout/Basic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EB253-21BC-40AD-95F5-E1D54AC1548F}">
      <dsp:nvSpPr>
        <dsp:cNvPr id="0" name=""/>
        <dsp:cNvSpPr/>
      </dsp:nvSpPr>
      <dsp:spPr>
        <a:xfrm>
          <a:off x="973057" y="902590"/>
          <a:ext cx="1264135" cy="126413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5D9490-007D-48BD-9287-A44DB9224985}">
      <dsp:nvSpPr>
        <dsp:cNvPr id="0" name=""/>
        <dsp:cNvSpPr/>
      </dsp:nvSpPr>
      <dsp:spPr>
        <a:xfrm>
          <a:off x="1242463" y="1171996"/>
          <a:ext cx="725323" cy="7253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D8A0B0E-7B4F-45F0-8717-1C938B0AA310}">
      <dsp:nvSpPr>
        <dsp:cNvPr id="0" name=""/>
        <dsp:cNvSpPr/>
      </dsp:nvSpPr>
      <dsp:spPr>
        <a:xfrm>
          <a:off x="568948" y="2560472"/>
          <a:ext cx="207235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a:t>Examiner Training</a:t>
          </a:r>
        </a:p>
      </dsp:txBody>
      <dsp:txXfrm>
        <a:off x="568948" y="2560472"/>
        <a:ext cx="2072352" cy="720000"/>
      </dsp:txXfrm>
    </dsp:sp>
    <dsp:sp modelId="{20AC2C36-E8A9-4B58-BFC8-D923AD040287}">
      <dsp:nvSpPr>
        <dsp:cNvPr id="0" name=""/>
        <dsp:cNvSpPr/>
      </dsp:nvSpPr>
      <dsp:spPr>
        <a:xfrm>
          <a:off x="3408072" y="902590"/>
          <a:ext cx="1264135" cy="126413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C6E405-4518-4253-879A-53F589774903}">
      <dsp:nvSpPr>
        <dsp:cNvPr id="0" name=""/>
        <dsp:cNvSpPr/>
      </dsp:nvSpPr>
      <dsp:spPr>
        <a:xfrm>
          <a:off x="3677478" y="1171996"/>
          <a:ext cx="725323" cy="725323"/>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2A3367-5409-4F5F-829D-EAF0804AFE6B}">
      <dsp:nvSpPr>
        <dsp:cNvPr id="0" name=""/>
        <dsp:cNvSpPr/>
      </dsp:nvSpPr>
      <dsp:spPr>
        <a:xfrm>
          <a:off x="3003963" y="2560472"/>
          <a:ext cx="207235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dirty="0"/>
            <a:t>Executive fellows program</a:t>
          </a:r>
        </a:p>
        <a:p>
          <a:pPr marL="0" lvl="0" indent="0" algn="ctr" defTabSz="577850">
            <a:lnSpc>
              <a:spcPct val="100000"/>
            </a:lnSpc>
            <a:spcBef>
              <a:spcPct val="0"/>
            </a:spcBef>
            <a:spcAft>
              <a:spcPct val="35000"/>
            </a:spcAft>
            <a:buNone/>
            <a:defRPr cap="all"/>
          </a:pPr>
          <a:r>
            <a:rPr lang="en-US" sz="1300" kern="1200" dirty="0"/>
            <a:t>Programming</a:t>
          </a:r>
        </a:p>
      </dsp:txBody>
      <dsp:txXfrm>
        <a:off x="3003963" y="2560472"/>
        <a:ext cx="2072352" cy="720000"/>
      </dsp:txXfrm>
    </dsp:sp>
    <dsp:sp modelId="{63E56895-C820-4F32-8488-01B024F080EF}">
      <dsp:nvSpPr>
        <dsp:cNvPr id="0" name=""/>
        <dsp:cNvSpPr/>
      </dsp:nvSpPr>
      <dsp:spPr>
        <a:xfrm>
          <a:off x="5843087" y="902590"/>
          <a:ext cx="1264135" cy="126413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59429C-BF7B-46AF-912C-868A7610F1CC}">
      <dsp:nvSpPr>
        <dsp:cNvPr id="0" name=""/>
        <dsp:cNvSpPr/>
      </dsp:nvSpPr>
      <dsp:spPr>
        <a:xfrm>
          <a:off x="6112493" y="1171996"/>
          <a:ext cx="725323" cy="7253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C09AF07-8EF6-4250-941D-8145BE65F725}">
      <dsp:nvSpPr>
        <dsp:cNvPr id="0" name=""/>
        <dsp:cNvSpPr/>
      </dsp:nvSpPr>
      <dsp:spPr>
        <a:xfrm>
          <a:off x="5438978" y="2560472"/>
          <a:ext cx="207235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a:t>Application Evaluations and Reports</a:t>
          </a:r>
        </a:p>
      </dsp:txBody>
      <dsp:txXfrm>
        <a:off x="5438978" y="2560472"/>
        <a:ext cx="2072352" cy="720000"/>
      </dsp:txXfrm>
    </dsp:sp>
    <dsp:sp modelId="{645342E0-6275-4F4E-86FD-BE0E87F0D4E4}">
      <dsp:nvSpPr>
        <dsp:cNvPr id="0" name=""/>
        <dsp:cNvSpPr/>
      </dsp:nvSpPr>
      <dsp:spPr>
        <a:xfrm>
          <a:off x="8278101" y="902590"/>
          <a:ext cx="1264135" cy="126413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EF6B8A-B04E-456B-8555-0BECC9572CC7}">
      <dsp:nvSpPr>
        <dsp:cNvPr id="0" name=""/>
        <dsp:cNvSpPr/>
      </dsp:nvSpPr>
      <dsp:spPr>
        <a:xfrm>
          <a:off x="8547507" y="1171996"/>
          <a:ext cx="725323" cy="7253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E52CA1C-C210-4E85-91FF-CC1389ACF436}">
      <dsp:nvSpPr>
        <dsp:cNvPr id="0" name=""/>
        <dsp:cNvSpPr/>
      </dsp:nvSpPr>
      <dsp:spPr>
        <a:xfrm>
          <a:off x="7873993" y="2560472"/>
          <a:ext cx="207235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a:t>Advising and Partner Services to support </a:t>
          </a:r>
        </a:p>
      </dsp:txBody>
      <dsp:txXfrm>
        <a:off x="7873993" y="2560472"/>
        <a:ext cx="2072352"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2F7C24-2C24-4069-80B4-8FFB60ED15D1}">
      <dsp:nvSpPr>
        <dsp:cNvPr id="0" name=""/>
        <dsp:cNvSpPr/>
      </dsp:nvSpPr>
      <dsp:spPr>
        <a:xfrm>
          <a:off x="0" y="2020660"/>
          <a:ext cx="7815072" cy="0"/>
        </a:xfrm>
        <a:prstGeom prst="line">
          <a:avLst/>
        </a:prstGeom>
        <a:solidFill>
          <a:schemeClr val="accent1">
            <a:alpha val="90000"/>
            <a:tint val="40000"/>
            <a:hueOff val="0"/>
            <a:satOff val="0"/>
            <a:lumOff val="0"/>
            <a:alphaOff val="0"/>
          </a:schemeClr>
        </a:solidFill>
        <a:ln w="38100" cap="flat" cmpd="sng" algn="ctr">
          <a:solidFill>
            <a:schemeClr val="accent1">
              <a:alpha val="90000"/>
              <a:tint val="4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3DD506D0-2A02-4CB0-99AF-D1DBAAAC467C}">
      <dsp:nvSpPr>
        <dsp:cNvPr id="0" name=""/>
        <dsp:cNvSpPr/>
      </dsp:nvSpPr>
      <dsp:spPr>
        <a:xfrm>
          <a:off x="173358" y="2170189"/>
          <a:ext cx="2508454" cy="4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2012</a:t>
          </a:r>
        </a:p>
      </dsp:txBody>
      <dsp:txXfrm>
        <a:off x="173358" y="2170189"/>
        <a:ext cx="2508454" cy="456669"/>
      </dsp:txXfrm>
    </dsp:sp>
    <dsp:sp modelId="{182FE75C-B132-474C-B1DD-CA67C53F49A1}">
      <dsp:nvSpPr>
        <dsp:cNvPr id="0" name=""/>
        <dsp:cNvSpPr/>
      </dsp:nvSpPr>
      <dsp:spPr>
        <a:xfrm>
          <a:off x="2327" y="563764"/>
          <a:ext cx="2850516" cy="68904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711200">
            <a:lnSpc>
              <a:spcPct val="90000"/>
            </a:lnSpc>
            <a:spcBef>
              <a:spcPct val="0"/>
            </a:spcBef>
            <a:spcAft>
              <a:spcPct val="35000"/>
            </a:spcAft>
            <a:buNone/>
          </a:pPr>
          <a:r>
            <a:rPr lang="en-US" sz="1600" kern="1200" dirty="0"/>
            <a:t>Excellence Level Award</a:t>
          </a:r>
        </a:p>
      </dsp:txBody>
      <dsp:txXfrm>
        <a:off x="35963" y="597400"/>
        <a:ext cx="2783244" cy="621773"/>
      </dsp:txXfrm>
    </dsp:sp>
    <dsp:sp modelId="{E0E8AAB5-40B4-4601-A158-6D3986BC0F71}">
      <dsp:nvSpPr>
        <dsp:cNvPr id="0" name=""/>
        <dsp:cNvSpPr/>
      </dsp:nvSpPr>
      <dsp:spPr>
        <a:xfrm>
          <a:off x="1427586" y="1252809"/>
          <a:ext cx="0" cy="767850"/>
        </a:xfrm>
        <a:prstGeom prst="line">
          <a:avLst/>
        </a:prstGeom>
        <a:noFill/>
        <a:ln w="381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78D3E1DE-C679-42D7-8F18-1542908958C8}">
      <dsp:nvSpPr>
        <dsp:cNvPr id="0" name=""/>
        <dsp:cNvSpPr/>
      </dsp:nvSpPr>
      <dsp:spPr>
        <a:xfrm>
          <a:off x="1826658" y="1414462"/>
          <a:ext cx="2508454" cy="4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2020</a:t>
          </a:r>
        </a:p>
      </dsp:txBody>
      <dsp:txXfrm>
        <a:off x="1826658" y="1414462"/>
        <a:ext cx="2508454" cy="456669"/>
      </dsp:txXfrm>
    </dsp:sp>
    <dsp:sp modelId="{4869E98F-ABDE-4FBB-9B3A-791D17A3596C}">
      <dsp:nvSpPr>
        <dsp:cNvPr id="0" name=""/>
        <dsp:cNvSpPr/>
      </dsp:nvSpPr>
      <dsp:spPr>
        <a:xfrm>
          <a:off x="1397276" y="1990350"/>
          <a:ext cx="60619" cy="60619"/>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3C734A-BEFF-4C48-B62D-2D40B6981A3A}">
      <dsp:nvSpPr>
        <dsp:cNvPr id="0" name=""/>
        <dsp:cNvSpPr/>
      </dsp:nvSpPr>
      <dsp:spPr>
        <a:xfrm>
          <a:off x="1655627" y="2788511"/>
          <a:ext cx="2850516" cy="92590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711200">
            <a:lnSpc>
              <a:spcPct val="90000"/>
            </a:lnSpc>
            <a:spcBef>
              <a:spcPct val="0"/>
            </a:spcBef>
            <a:spcAft>
              <a:spcPct val="35000"/>
            </a:spcAft>
            <a:buNone/>
          </a:pPr>
          <a:r>
            <a:rPr lang="en-US" sz="1600" kern="1200" dirty="0"/>
            <a:t>Revisited program</a:t>
          </a:r>
        </a:p>
        <a:p>
          <a:pPr marL="0" lvl="0" indent="0" algn="l" defTabSz="711200">
            <a:lnSpc>
              <a:spcPct val="90000"/>
            </a:lnSpc>
            <a:spcBef>
              <a:spcPct val="0"/>
            </a:spcBef>
            <a:spcAft>
              <a:spcPct val="35000"/>
            </a:spcAft>
            <a:buNone/>
          </a:pPr>
          <a:r>
            <a:rPr lang="en-US" sz="1600" kern="1200" dirty="0"/>
            <a:t>COVID delay</a:t>
          </a:r>
        </a:p>
      </dsp:txBody>
      <dsp:txXfrm>
        <a:off x="1700826" y="2833710"/>
        <a:ext cx="2760118" cy="835506"/>
      </dsp:txXfrm>
    </dsp:sp>
    <dsp:sp modelId="{397333A4-4F71-4652-AE8C-C84FCC215C59}">
      <dsp:nvSpPr>
        <dsp:cNvPr id="0" name=""/>
        <dsp:cNvSpPr/>
      </dsp:nvSpPr>
      <dsp:spPr>
        <a:xfrm>
          <a:off x="3080886" y="2020660"/>
          <a:ext cx="0" cy="767850"/>
        </a:xfrm>
        <a:prstGeom prst="line">
          <a:avLst/>
        </a:prstGeom>
        <a:noFill/>
        <a:ln w="381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08C41EF-B196-406F-8F81-404E2B04F4BE}">
      <dsp:nvSpPr>
        <dsp:cNvPr id="0" name=""/>
        <dsp:cNvSpPr/>
      </dsp:nvSpPr>
      <dsp:spPr>
        <a:xfrm>
          <a:off x="3479958" y="2170189"/>
          <a:ext cx="2508454" cy="4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2023</a:t>
          </a:r>
        </a:p>
      </dsp:txBody>
      <dsp:txXfrm>
        <a:off x="3479958" y="2170189"/>
        <a:ext cx="2508454" cy="456669"/>
      </dsp:txXfrm>
    </dsp:sp>
    <dsp:sp modelId="{CB636D4E-6349-4F80-8A24-DD3140866962}">
      <dsp:nvSpPr>
        <dsp:cNvPr id="0" name=""/>
        <dsp:cNvSpPr/>
      </dsp:nvSpPr>
      <dsp:spPr>
        <a:xfrm>
          <a:off x="3050576" y="1990350"/>
          <a:ext cx="60619" cy="60619"/>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5B0A61-6775-4FC6-B654-373A325B332A}">
      <dsp:nvSpPr>
        <dsp:cNvPr id="0" name=""/>
        <dsp:cNvSpPr/>
      </dsp:nvSpPr>
      <dsp:spPr>
        <a:xfrm>
          <a:off x="3308927" y="563764"/>
          <a:ext cx="2850516" cy="68904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711200">
            <a:lnSpc>
              <a:spcPct val="90000"/>
            </a:lnSpc>
            <a:spcBef>
              <a:spcPct val="0"/>
            </a:spcBef>
            <a:spcAft>
              <a:spcPct val="35000"/>
            </a:spcAft>
            <a:buNone/>
          </a:pPr>
          <a:r>
            <a:rPr lang="en-US" sz="1600" kern="1200" dirty="0"/>
            <a:t>Commitment Level Award</a:t>
          </a:r>
        </a:p>
      </dsp:txBody>
      <dsp:txXfrm>
        <a:off x="3342563" y="597400"/>
        <a:ext cx="2783244" cy="621773"/>
      </dsp:txXfrm>
    </dsp:sp>
    <dsp:sp modelId="{5DDDAA62-AD44-4BD5-BF85-50BB773E9FB5}">
      <dsp:nvSpPr>
        <dsp:cNvPr id="0" name=""/>
        <dsp:cNvSpPr/>
      </dsp:nvSpPr>
      <dsp:spPr>
        <a:xfrm>
          <a:off x="4734185" y="1252809"/>
          <a:ext cx="0" cy="767850"/>
        </a:xfrm>
        <a:prstGeom prst="line">
          <a:avLst/>
        </a:prstGeom>
        <a:noFill/>
        <a:ln w="381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7F05C3A2-16C4-49F0-8E0D-ECEF41CC6E87}">
      <dsp:nvSpPr>
        <dsp:cNvPr id="0" name=""/>
        <dsp:cNvSpPr/>
      </dsp:nvSpPr>
      <dsp:spPr>
        <a:xfrm>
          <a:off x="5133258" y="1414462"/>
          <a:ext cx="2508454" cy="456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2025</a:t>
          </a:r>
        </a:p>
      </dsp:txBody>
      <dsp:txXfrm>
        <a:off x="5133258" y="1414462"/>
        <a:ext cx="2508454" cy="456669"/>
      </dsp:txXfrm>
    </dsp:sp>
    <dsp:sp modelId="{505D992B-1C06-482D-BDA8-6FEFF131BED5}">
      <dsp:nvSpPr>
        <dsp:cNvPr id="0" name=""/>
        <dsp:cNvSpPr/>
      </dsp:nvSpPr>
      <dsp:spPr>
        <a:xfrm>
          <a:off x="4703876" y="1990350"/>
          <a:ext cx="60619" cy="60619"/>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D8F2F2-7E08-4E6C-A750-FEA7FCF66EE5}">
      <dsp:nvSpPr>
        <dsp:cNvPr id="0" name=""/>
        <dsp:cNvSpPr/>
      </dsp:nvSpPr>
      <dsp:spPr>
        <a:xfrm>
          <a:off x="4962227" y="2788511"/>
          <a:ext cx="2850516" cy="1162763"/>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711200">
            <a:lnSpc>
              <a:spcPct val="90000"/>
            </a:lnSpc>
            <a:spcBef>
              <a:spcPct val="0"/>
            </a:spcBef>
            <a:spcAft>
              <a:spcPct val="35000"/>
            </a:spcAft>
            <a:buNone/>
          </a:pPr>
          <a:r>
            <a:rPr lang="en-US" sz="1600" kern="1200" dirty="0"/>
            <a:t>Performance Excellence Strategic Initiative </a:t>
          </a:r>
        </a:p>
        <a:p>
          <a:pPr marL="0" lvl="0" indent="0" algn="l" defTabSz="711200">
            <a:lnSpc>
              <a:spcPct val="90000"/>
            </a:lnSpc>
            <a:spcBef>
              <a:spcPct val="0"/>
            </a:spcBef>
            <a:spcAft>
              <a:spcPct val="35000"/>
            </a:spcAft>
            <a:buNone/>
          </a:pPr>
          <a:r>
            <a:rPr lang="en-US" sz="1600" kern="1200" dirty="0"/>
            <a:t>35 applications in process</a:t>
          </a:r>
        </a:p>
      </dsp:txBody>
      <dsp:txXfrm>
        <a:off x="5018988" y="2845272"/>
        <a:ext cx="2736994" cy="1049241"/>
      </dsp:txXfrm>
    </dsp:sp>
    <dsp:sp modelId="{7BECAD5B-EE1F-4457-87D0-B70DEC41250B}">
      <dsp:nvSpPr>
        <dsp:cNvPr id="0" name=""/>
        <dsp:cNvSpPr/>
      </dsp:nvSpPr>
      <dsp:spPr>
        <a:xfrm>
          <a:off x="6387485" y="2020660"/>
          <a:ext cx="0" cy="767850"/>
        </a:xfrm>
        <a:prstGeom prst="line">
          <a:avLst/>
        </a:prstGeom>
        <a:noFill/>
        <a:ln w="381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C20226B-117C-4A1A-988E-BE272DD7D642}">
      <dsp:nvSpPr>
        <dsp:cNvPr id="0" name=""/>
        <dsp:cNvSpPr/>
      </dsp:nvSpPr>
      <dsp:spPr>
        <a:xfrm>
          <a:off x="6357175" y="1990350"/>
          <a:ext cx="60619" cy="60619"/>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56814C-71E9-450C-9976-C7E92C0B9474}" type="datetimeFigureOut">
              <a:rPr lang="en-US" smtClean="0"/>
              <a:t>7/23/2026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373301-EF83-419E-9465-63E5EB35E0C5}" type="slidenum">
              <a:rPr lang="en-US" smtClean="0"/>
              <a:t>‹#›</a:t>
            </a:fld>
            <a:endParaRPr lang="en-US"/>
          </a:p>
        </p:txBody>
      </p:sp>
    </p:spTree>
    <p:extLst>
      <p:ext uri="{BB962C8B-B14F-4D97-AF65-F5344CB8AC3E}">
        <p14:creationId xmlns:p14="http://schemas.microsoft.com/office/powerpoint/2010/main" val="1758489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B883F6-2F4A-4334-BC6F-E9CBD74E1D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50625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DB2E4-3CDD-369D-CC65-B6DF10F4BA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112E0-AE21-32A3-8F20-2DC75E4145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56533B-1312-5A12-6056-25845B75DF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69955E-889A-1F3E-1723-8272B81D59E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B883F6-2F4A-4334-BC6F-E9CBD74E1D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0913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9E6AE-80BF-19A1-00EE-C9ADC1F19B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A4CFE-6A16-7FA2-AF15-FAAD116056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E76211-33C8-5D5E-9E17-37E89CC7DB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24AD40-6CB6-8E13-6504-E2101EB59DE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B883F6-2F4A-4334-BC6F-E9CBD74E1D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4317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051E3-074A-CBBC-AE93-B122075EA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2BC08-E580-AF8F-5374-9D9EDC3D79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1B008D-8FD2-0950-F94F-3396107A7BA4}"/>
              </a:ext>
            </a:extLst>
          </p:cNvPr>
          <p:cNvSpPr>
            <a:spLocks noGrp="1"/>
          </p:cNvSpPr>
          <p:nvPr>
            <p:ph type="body" idx="1"/>
          </p:nvPr>
        </p:nvSpPr>
        <p:spPr/>
        <p:txBody>
          <a:bodyPr/>
          <a:lstStyle/>
          <a:p>
            <a:pPr defTabSz="931735" eaLnBrk="0" fontAlgn="base" hangingPunct="0">
              <a:spcBef>
                <a:spcPct val="30000"/>
              </a:spcBef>
              <a:spcAft>
                <a:spcPct val="0"/>
              </a:spcAft>
              <a:defRPr/>
            </a:pPr>
            <a:endParaRPr lang="en-US" altLang="en-US" dirty="0"/>
          </a:p>
        </p:txBody>
      </p:sp>
      <p:sp>
        <p:nvSpPr>
          <p:cNvPr id="4" name="Slide Number Placeholder 3">
            <a:extLst>
              <a:ext uri="{FF2B5EF4-FFF2-40B4-BE49-F238E27FC236}">
                <a16:creationId xmlns:a16="http://schemas.microsoft.com/office/drawing/2014/main" id="{E273C3DE-5355-186C-8B83-4C68AADDDBCC}"/>
              </a:ext>
            </a:extLst>
          </p:cNvPr>
          <p:cNvSpPr>
            <a:spLocks noGrp="1"/>
          </p:cNvSpPr>
          <p:nvPr>
            <p:ph type="sldNum" sz="quarter" idx="5"/>
          </p:nvPr>
        </p:nvSpPr>
        <p:spPr/>
        <p:txBody>
          <a:bodyPr/>
          <a:lstStyle/>
          <a:p>
            <a:fld id="{080E03B2-22AB-46BF-9E17-41133BE3F09C}" type="slidenum">
              <a:rPr lang="en-US" smtClean="0"/>
              <a:t>6</a:t>
            </a:fld>
            <a:endParaRPr lang="en-US"/>
          </a:p>
        </p:txBody>
      </p:sp>
    </p:spTree>
    <p:extLst>
      <p:ext uri="{BB962C8B-B14F-4D97-AF65-F5344CB8AC3E}">
        <p14:creationId xmlns:p14="http://schemas.microsoft.com/office/powerpoint/2010/main" val="399136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43909-A926-85C0-B100-23A4B02C1B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E09ED-58A8-792C-F4D9-E18680023E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F05C55-CF77-B090-9C7A-CF8BEC77E5D5}"/>
              </a:ext>
            </a:extLst>
          </p:cNvPr>
          <p:cNvSpPr>
            <a:spLocks noGrp="1"/>
          </p:cNvSpPr>
          <p:nvPr>
            <p:ph type="body" idx="1"/>
          </p:nvPr>
        </p:nvSpPr>
        <p:spPr/>
        <p:txBody>
          <a:bodyPr/>
          <a:lstStyle/>
          <a:p>
            <a:pPr defTabSz="931735" eaLnBrk="0" fontAlgn="base" hangingPunct="0">
              <a:spcBef>
                <a:spcPct val="30000"/>
              </a:spcBef>
              <a:spcAft>
                <a:spcPct val="0"/>
              </a:spcAft>
              <a:defRPr/>
            </a:pPr>
            <a:endParaRPr lang="en-US" altLang="en-US" dirty="0"/>
          </a:p>
        </p:txBody>
      </p:sp>
      <p:sp>
        <p:nvSpPr>
          <p:cNvPr id="4" name="Slide Number Placeholder 3">
            <a:extLst>
              <a:ext uri="{FF2B5EF4-FFF2-40B4-BE49-F238E27FC236}">
                <a16:creationId xmlns:a16="http://schemas.microsoft.com/office/drawing/2014/main" id="{441DC8E2-39BC-61E4-769B-CE3AB8CD1B2A}"/>
              </a:ext>
            </a:extLst>
          </p:cNvPr>
          <p:cNvSpPr>
            <a:spLocks noGrp="1"/>
          </p:cNvSpPr>
          <p:nvPr>
            <p:ph type="sldNum" sz="quarter" idx="5"/>
          </p:nvPr>
        </p:nvSpPr>
        <p:spPr/>
        <p:txBody>
          <a:bodyPr/>
          <a:lstStyle/>
          <a:p>
            <a:fld id="{080E03B2-22AB-46BF-9E17-41133BE3F09C}" type="slidenum">
              <a:rPr lang="en-US" smtClean="0"/>
              <a:t>7</a:t>
            </a:fld>
            <a:endParaRPr lang="en-US"/>
          </a:p>
        </p:txBody>
      </p:sp>
    </p:spTree>
    <p:extLst>
      <p:ext uri="{BB962C8B-B14F-4D97-AF65-F5344CB8AC3E}">
        <p14:creationId xmlns:p14="http://schemas.microsoft.com/office/powerpoint/2010/main" val="4023439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577B02-DD5D-4989-AAFC-D0A66277ECC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66611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E1569F-CD7F-4D04-98FD-A79E35C5AC5E}" type="slidenum">
              <a:rPr lang="en-US" smtClean="0"/>
              <a:t>10</a:t>
            </a:fld>
            <a:endParaRPr lang="en-US"/>
          </a:p>
        </p:txBody>
      </p:sp>
    </p:spTree>
    <p:extLst>
      <p:ext uri="{BB962C8B-B14F-4D97-AF65-F5344CB8AC3E}">
        <p14:creationId xmlns:p14="http://schemas.microsoft.com/office/powerpoint/2010/main" val="536184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1DDF0-312A-9CD2-FFFF-0DB0B379D2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D3E0-909F-116F-095E-98FF0F6268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E69519-771B-860F-63DF-16B627EC00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0E47CD-4D60-03B1-A307-D9A205415B4A}"/>
              </a:ext>
            </a:extLst>
          </p:cNvPr>
          <p:cNvSpPr>
            <a:spLocks noGrp="1"/>
          </p:cNvSpPr>
          <p:nvPr>
            <p:ph type="sldNum" sz="quarter" idx="5"/>
          </p:nvPr>
        </p:nvSpPr>
        <p:spPr/>
        <p:txBody>
          <a:bodyPr/>
          <a:lstStyle/>
          <a:p>
            <a:fld id="{080E03B2-22AB-46BF-9E17-41133BE3F09C}" type="slidenum">
              <a:rPr lang="en-US" smtClean="0"/>
              <a:t>18</a:t>
            </a:fld>
            <a:endParaRPr lang="en-US"/>
          </a:p>
        </p:txBody>
      </p:sp>
    </p:spTree>
    <p:extLst>
      <p:ext uri="{BB962C8B-B14F-4D97-AF65-F5344CB8AC3E}">
        <p14:creationId xmlns:p14="http://schemas.microsoft.com/office/powerpoint/2010/main" val="471578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3263" y="1154113"/>
            <a:ext cx="5543550" cy="3117850"/>
          </a:xfrm>
          <a:prstGeom prst="rect">
            <a:avLst/>
          </a:prstGeom>
          <a:noFill/>
          <a:ln w="12700">
            <a:solidFill>
              <a:prstClr val="black"/>
            </a:solidFill>
          </a:ln>
        </p:spPr>
      </p:sp>
      <p:sp>
        <p:nvSpPr>
          <p:cNvPr id="3" name="Notes Placeholder 2"/>
          <p:cNvSpPr>
            <a:spLocks noGrp="1"/>
          </p:cNvSpPr>
          <p:nvPr>
            <p:ph type="body" idx="1"/>
          </p:nvPr>
        </p:nvSpPr>
        <p:spPr>
          <a:xfrm>
            <a:off x="695325" y="4445000"/>
            <a:ext cx="5559425" cy="3636963"/>
          </a:xfrm>
          <a:prstGeom prst="rect">
            <a:avLst/>
          </a:prstGeom>
        </p:spPr>
        <p:txBody>
          <a:bodyPr/>
          <a:lstStyle/>
          <a:p>
            <a:r>
              <a:rPr lang="en-US" sz="1200" b="0" i="0" kern="1200" dirty="0">
                <a:solidFill>
                  <a:schemeClr val="tx1"/>
                </a:solidFill>
                <a:effectLst/>
                <a:latin typeface="+mn-lt"/>
                <a:ea typeface="+mn-ea"/>
                <a:cs typeface="+mn-cs"/>
              </a:rPr>
              <a:t>People Inc. provides a diverse array of support for people with intellectual and developmental disabilities and their families, as well as health care services, services for seniors, services for the Deaf and hard of hearing, and affordable housing.</a:t>
            </a:r>
            <a:endParaRPr lang="en-US" dirty="0"/>
          </a:p>
        </p:txBody>
      </p:sp>
    </p:spTree>
    <p:extLst>
      <p:ext uri="{BB962C8B-B14F-4D97-AF65-F5344CB8AC3E}">
        <p14:creationId xmlns:p14="http://schemas.microsoft.com/office/powerpoint/2010/main" val="2217587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300AF-A7AA-1224-52E2-DA54D2FD7B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D8EC3-B2D1-6ED4-4391-20F4813771D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B860E8E-B026-478C-5F91-66DC25B7B57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work is about moving us from ‘good’ to ‘great.’</a:t>
            </a:r>
          </a:p>
          <a:p>
            <a:r>
              <a:rPr lang="en-US" sz="1200" dirty="0">
                <a:solidFill>
                  <a:schemeClr val="accent1"/>
                </a:solidFill>
                <a:latin typeface="Verdana Pro"/>
                <a:cs typeface="Calibri"/>
              </a:rPr>
              <a:t>Systematic approach</a:t>
            </a:r>
          </a:p>
          <a:p>
            <a:r>
              <a:rPr lang="en-US" sz="1200" dirty="0">
                <a:solidFill>
                  <a:schemeClr val="accent1"/>
                </a:solidFill>
                <a:latin typeface="Verdana Pro"/>
                <a:ea typeface="Verdana"/>
                <a:cs typeface="Calibri"/>
              </a:rPr>
              <a:t>Discipline with how we think and decide and provides a shared language</a:t>
            </a:r>
          </a:p>
          <a:p>
            <a:r>
              <a:rPr lang="en-US" sz="1200" dirty="0">
                <a:solidFill>
                  <a:schemeClr val="accent1"/>
                </a:solidFill>
                <a:latin typeface="Verdana Pro"/>
                <a:ea typeface="Verdana"/>
                <a:cs typeface="Calibri"/>
              </a:rPr>
              <a:t>Helps us identify what matters the most</a:t>
            </a:r>
          </a:p>
          <a:p>
            <a:r>
              <a:rPr lang="en-US" sz="1200" dirty="0">
                <a:solidFill>
                  <a:schemeClr val="accent1"/>
                </a:solidFill>
                <a:latin typeface="Verdana Pro"/>
                <a:ea typeface="Verdana"/>
                <a:cs typeface="Calibri"/>
              </a:rPr>
              <a:t>Connecting our daily operations into long-term goals</a:t>
            </a:r>
          </a:p>
          <a:p>
            <a:r>
              <a:rPr lang="en-US" sz="1200" dirty="0">
                <a:solidFill>
                  <a:schemeClr val="accent1"/>
                </a:solidFill>
                <a:latin typeface="Verdana Pro"/>
                <a:ea typeface="Verdana"/>
                <a:cs typeface="Calibri"/>
              </a:rPr>
              <a:t>Identify the gaps in our operational structure to allow for a formalized and structured pathway to address and resolve issues</a:t>
            </a:r>
          </a:p>
          <a:p>
            <a:r>
              <a:rPr lang="en-US" sz="1200" dirty="0">
                <a:solidFill>
                  <a:schemeClr val="accent1"/>
                </a:solidFill>
                <a:latin typeface="Verdana Pro"/>
                <a:ea typeface="Verdana"/>
                <a:cs typeface="Calibri"/>
              </a:rPr>
              <a:t>Improve reliability, strengthen engagement, reduce inefficiencies to position ourselves to compete and succeed in increasingly complex environments</a:t>
            </a:r>
          </a:p>
          <a:p>
            <a:r>
              <a:rPr lang="en-US" sz="1200" dirty="0">
                <a:solidFill>
                  <a:schemeClr val="accent1"/>
                </a:solidFill>
                <a:latin typeface="Verdana Pro"/>
                <a:ea typeface="Verdana"/>
                <a:cs typeface="Calibri"/>
              </a:rPr>
              <a:t>Build a resilient organization that relies on sustainable processes to prosper long into the future</a:t>
            </a:r>
          </a:p>
          <a:p>
            <a:pPr fontAlgn="t"/>
            <a:r>
              <a:rPr lang="en-US" sz="1200" b="0" i="0" kern="1200" dirty="0">
                <a:solidFill>
                  <a:schemeClr val="tx1"/>
                </a:solidFill>
                <a:effectLst/>
                <a:latin typeface="+mn-lt"/>
                <a:ea typeface="+mn-ea"/>
                <a:cs typeface="+mn-cs"/>
              </a:rPr>
              <a:t>We’re creating a more disciplined way of thinking and making decisions, with a shared language across the organization.</a:t>
            </a:r>
          </a:p>
          <a:p>
            <a:pPr fontAlgn="t"/>
            <a:r>
              <a:rPr lang="en-US" sz="1200" b="0" i="0" kern="1200" dirty="0">
                <a:solidFill>
                  <a:schemeClr val="tx1"/>
                </a:solidFill>
                <a:effectLst/>
                <a:latin typeface="+mn-lt"/>
                <a:ea typeface="+mn-ea"/>
                <a:cs typeface="+mn-cs"/>
              </a:rPr>
              <a:t>For leaders, the biggest benefit is clarity. We are formalizing the informal so expectations, processes, and priorities are clear and consistent.</a:t>
            </a:r>
          </a:p>
          <a:p>
            <a:endParaRPr lang="en-US" sz="1200" dirty="0">
              <a:solidFill>
                <a:schemeClr val="accent1"/>
              </a:solidFill>
              <a:latin typeface="Verdana Pro"/>
              <a:ea typeface="Verdana"/>
              <a:cs typeface="Calibri"/>
            </a:endParaRPr>
          </a:p>
          <a:p>
            <a:pPr fontAlgn="t"/>
            <a:r>
              <a:rPr lang="en-US" sz="1200" b="0" i="0" kern="1200" dirty="0">
                <a:solidFill>
                  <a:schemeClr val="tx1"/>
                </a:solidFill>
                <a:effectLst/>
                <a:latin typeface="+mn-lt"/>
                <a:ea typeface="+mn-ea"/>
                <a:cs typeface="+mn-cs"/>
              </a:rPr>
              <a:t>Our approach is to intentionally combine Baldrige and COA.</a:t>
            </a:r>
          </a:p>
          <a:p>
            <a:pPr fontAlgn="t"/>
            <a:r>
              <a:rPr lang="en-US" sz="1200" b="0" i="0" kern="1200" dirty="0">
                <a:solidFill>
                  <a:schemeClr val="tx1"/>
                </a:solidFill>
                <a:effectLst/>
                <a:latin typeface="+mn-lt"/>
                <a:ea typeface="+mn-ea"/>
                <a:cs typeface="+mn-cs"/>
              </a:rPr>
              <a:t>These are not competing systems — together they help us build an integrated approach that improves efficiency, strengthens our mission, and ensures long-term sustainability.</a:t>
            </a:r>
          </a:p>
          <a:p>
            <a:pPr fontAlgn="t"/>
            <a:r>
              <a:rPr lang="en-US" sz="1200" b="0" i="0" kern="1200" dirty="0">
                <a:solidFill>
                  <a:schemeClr val="tx1"/>
                </a:solidFill>
                <a:effectLst/>
                <a:latin typeface="+mn-lt"/>
                <a:ea typeface="+mn-ea"/>
                <a:cs typeface="+mn-cs"/>
              </a:rPr>
              <a:t>Performance excellence is really about how we operate as a system to consistently achieve strong results and continuously improve.</a:t>
            </a:r>
          </a:p>
          <a:p>
            <a:endParaRPr lang="en-US" b="1" u="sng" dirty="0"/>
          </a:p>
        </p:txBody>
      </p:sp>
      <p:sp>
        <p:nvSpPr>
          <p:cNvPr id="4" name="Slide Number Placeholder 3">
            <a:extLst>
              <a:ext uri="{FF2B5EF4-FFF2-40B4-BE49-F238E27FC236}">
                <a16:creationId xmlns:a16="http://schemas.microsoft.com/office/drawing/2014/main" id="{477E00F0-0C39-0C51-45E7-6F6B4BA0B331}"/>
              </a:ext>
            </a:extLst>
          </p:cNvPr>
          <p:cNvSpPr>
            <a:spLocks noGrp="1"/>
          </p:cNvSpPr>
          <p:nvPr>
            <p:ph type="sldNum" sz="quarter" idx="5"/>
          </p:nvPr>
        </p:nvSpPr>
        <p:spPr/>
        <p:txBody>
          <a:bodyPr/>
          <a:lstStyle/>
          <a:p>
            <a:fld id="{05BDCA47-1E9C-463A-9FE4-A68D69C3B40D}" type="slidenum">
              <a:rPr lang="en-US" smtClean="0"/>
              <a:t>27</a:t>
            </a:fld>
            <a:endParaRPr lang="en-US"/>
          </a:p>
        </p:txBody>
      </p:sp>
    </p:spTree>
    <p:extLst>
      <p:ext uri="{BB962C8B-B14F-4D97-AF65-F5344CB8AC3E}">
        <p14:creationId xmlns:p14="http://schemas.microsoft.com/office/powerpoint/2010/main" val="3045202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3FBCF-BB20-E483-1715-5D0569528E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AD778-AD22-C3CB-1EB9-6DA335D7F43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043163-6AC1-24AA-1899-237DBA3A3689}"/>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This is long-term work — we are building sustainability, agility and resilience.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As part of our governance structure, we also identified a need for standard governance documents such as charters, agenda, minutes templates and need for measurable outcomes for each council</a:t>
            </a:r>
          </a:p>
          <a:p>
            <a:endParaRPr lang="en-US" sz="1000" b="1" dirty="0"/>
          </a:p>
        </p:txBody>
      </p:sp>
      <p:sp>
        <p:nvSpPr>
          <p:cNvPr id="4" name="Slide Number Placeholder 3">
            <a:extLst>
              <a:ext uri="{FF2B5EF4-FFF2-40B4-BE49-F238E27FC236}">
                <a16:creationId xmlns:a16="http://schemas.microsoft.com/office/drawing/2014/main" id="{4BF2887C-2EF8-38E3-2983-FE3EFDE30023}"/>
              </a:ext>
            </a:extLst>
          </p:cNvPr>
          <p:cNvSpPr>
            <a:spLocks noGrp="1"/>
          </p:cNvSpPr>
          <p:nvPr>
            <p:ph type="sldNum" sz="quarter" idx="5"/>
          </p:nvPr>
        </p:nvSpPr>
        <p:spPr/>
        <p:txBody>
          <a:bodyPr/>
          <a:lstStyle/>
          <a:p>
            <a:fld id="{05BDCA47-1E9C-463A-9FE4-A68D69C3B40D}" type="slidenum">
              <a:rPr lang="en-US" smtClean="0"/>
              <a:t>28</a:t>
            </a:fld>
            <a:endParaRPr lang="en-US" dirty="0"/>
          </a:p>
        </p:txBody>
      </p:sp>
    </p:spTree>
    <p:extLst>
      <p:ext uri="{BB962C8B-B14F-4D97-AF65-F5344CB8AC3E}">
        <p14:creationId xmlns:p14="http://schemas.microsoft.com/office/powerpoint/2010/main" val="3682327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3263" y="1154113"/>
            <a:ext cx="5543550" cy="3117850"/>
          </a:xfrm>
          <a:prstGeom prst="rect">
            <a:avLst/>
          </a:prstGeom>
          <a:noFill/>
          <a:ln w="12700">
            <a:solidFill>
              <a:prstClr val="black"/>
            </a:solidFill>
          </a:ln>
        </p:spPr>
      </p:sp>
      <p:sp>
        <p:nvSpPr>
          <p:cNvPr id="3" name="Notes Placeholder 2"/>
          <p:cNvSpPr>
            <a:spLocks noGrp="1"/>
          </p:cNvSpPr>
          <p:nvPr>
            <p:ph type="body" idx="1"/>
          </p:nvPr>
        </p:nvSpPr>
        <p:spPr>
          <a:xfrm>
            <a:off x="695325" y="4445000"/>
            <a:ext cx="5559425" cy="3636963"/>
          </a:xfrm>
          <a:prstGeom prst="rect">
            <a:avLst/>
          </a:prstGeom>
        </p:spPr>
        <p:txBody>
          <a:bodyPr/>
          <a:lstStyle/>
          <a:p>
            <a:r>
              <a:rPr lang="en-US" dirty="0"/>
              <a:t>Created a cross-walk with focus area for each council that summarized the cross-walk details (COA, Baldrige and regulatory requirements) so we knew the work of each council and what workgroups would need to report up through this structure </a:t>
            </a:r>
          </a:p>
          <a:p>
            <a:r>
              <a:rPr lang="en-US" dirty="0"/>
              <a:t>Overlayed policies and procedures into this council structure </a:t>
            </a:r>
          </a:p>
        </p:txBody>
      </p:sp>
    </p:spTree>
    <p:extLst>
      <p:ext uri="{BB962C8B-B14F-4D97-AF65-F5344CB8AC3E}">
        <p14:creationId xmlns:p14="http://schemas.microsoft.com/office/powerpoint/2010/main" val="769996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68A57-10CB-200B-D0F4-0480FC249C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BFC14-F681-2F16-FDF0-CBB232ACD93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C8F4148-2352-B7A2-78B1-5C0CD3E3499B}"/>
              </a:ext>
            </a:extLst>
          </p:cNvPr>
          <p:cNvSpPr>
            <a:spLocks noGrp="1"/>
          </p:cNvSpPr>
          <p:nvPr>
            <p:ph type="body" idx="1"/>
          </p:nvPr>
        </p:nvSpPr>
        <p:spPr/>
        <p:txBody>
          <a:bodyPr/>
          <a:lstStyle/>
          <a:p>
            <a:r>
              <a:rPr lang="en-US" sz="1200" dirty="0">
                <a:solidFill>
                  <a:schemeClr val="accent1"/>
                </a:solidFill>
                <a:latin typeface="Verdana Pro"/>
                <a:cs typeface="Calibri"/>
              </a:rPr>
              <a:t>Must be driven by executive leadership and Board of Directors</a:t>
            </a:r>
          </a:p>
          <a:p>
            <a:r>
              <a:rPr lang="en-US" sz="1200" dirty="0">
                <a:solidFill>
                  <a:schemeClr val="accent1"/>
                </a:solidFill>
                <a:latin typeface="Verdana Pro"/>
                <a:cs typeface="Calibri"/>
              </a:rPr>
              <a:t>Senior level leadership need to understand and buy-in, this will change the way the organization operates</a:t>
            </a:r>
          </a:p>
          <a:p>
            <a:r>
              <a:rPr lang="en-US" sz="1200" dirty="0">
                <a:solidFill>
                  <a:schemeClr val="accent1"/>
                </a:solidFill>
                <a:latin typeface="Verdana Pro"/>
                <a:cs typeface="Calibri"/>
              </a:rPr>
              <a:t>Constantly reiterate, based on audience what this will do to improve their work</a:t>
            </a:r>
          </a:p>
          <a:p>
            <a:r>
              <a:rPr lang="en-US" sz="1200" dirty="0">
                <a:solidFill>
                  <a:schemeClr val="accent1"/>
                </a:solidFill>
                <a:latin typeface="Verdana Pro"/>
                <a:cs typeface="Calibri"/>
              </a:rPr>
              <a:t>Realize this will take time – cannot just start “doing” Baldrige </a:t>
            </a:r>
          </a:p>
          <a:p>
            <a:r>
              <a:rPr lang="en-US" sz="1200" dirty="0">
                <a:solidFill>
                  <a:schemeClr val="accent1"/>
                </a:solidFill>
                <a:latin typeface="Verdana Pro"/>
                <a:cs typeface="Calibri"/>
              </a:rPr>
              <a:t>Now, turn it over to Jerry Carley from Benedictine </a:t>
            </a:r>
          </a:p>
          <a:p>
            <a:pPr fontAlgn="t"/>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9D10F03-C240-68F6-EA36-8DDD79677269}"/>
              </a:ext>
            </a:extLst>
          </p:cNvPr>
          <p:cNvSpPr>
            <a:spLocks noGrp="1"/>
          </p:cNvSpPr>
          <p:nvPr>
            <p:ph type="sldNum" sz="quarter" idx="5"/>
          </p:nvPr>
        </p:nvSpPr>
        <p:spPr/>
        <p:txBody>
          <a:bodyPr/>
          <a:lstStyle/>
          <a:p>
            <a:fld id="{05BDCA47-1E9C-463A-9FE4-A68D69C3B40D}" type="slidenum">
              <a:rPr lang="en-US" smtClean="0"/>
              <a:t>30</a:t>
            </a:fld>
            <a:endParaRPr lang="en-US"/>
          </a:p>
        </p:txBody>
      </p:sp>
    </p:spTree>
    <p:extLst>
      <p:ext uri="{BB962C8B-B14F-4D97-AF65-F5344CB8AC3E}">
        <p14:creationId xmlns:p14="http://schemas.microsoft.com/office/powerpoint/2010/main" val="1644877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F26D9A-3FBD-4FCD-BD7B-27353E5B2CD7}" type="slidenum">
              <a:rPr lang="en-US" smtClean="0"/>
              <a:t>31</a:t>
            </a:fld>
            <a:endParaRPr lang="en-US"/>
          </a:p>
        </p:txBody>
      </p:sp>
    </p:spTree>
    <p:extLst>
      <p:ext uri="{BB962C8B-B14F-4D97-AF65-F5344CB8AC3E}">
        <p14:creationId xmlns:p14="http://schemas.microsoft.com/office/powerpoint/2010/main" val="456800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F26D9A-3FBD-4FCD-BD7B-27353E5B2CD7}" type="slidenum">
              <a:rPr lang="en-US" smtClean="0"/>
              <a:t>32</a:t>
            </a:fld>
            <a:endParaRPr lang="en-US"/>
          </a:p>
        </p:txBody>
      </p:sp>
    </p:spTree>
    <p:extLst>
      <p:ext uri="{BB962C8B-B14F-4D97-AF65-F5344CB8AC3E}">
        <p14:creationId xmlns:p14="http://schemas.microsoft.com/office/powerpoint/2010/main" val="924020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F26D9A-3FBD-4FCD-BD7B-27353E5B2CD7}" type="slidenum">
              <a:rPr lang="en-US" smtClean="0"/>
              <a:t>33</a:t>
            </a:fld>
            <a:endParaRPr lang="en-US"/>
          </a:p>
        </p:txBody>
      </p:sp>
    </p:spTree>
    <p:extLst>
      <p:ext uri="{BB962C8B-B14F-4D97-AF65-F5344CB8AC3E}">
        <p14:creationId xmlns:p14="http://schemas.microsoft.com/office/powerpoint/2010/main" val="141257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189" indent="-457189" defTabSz="609585">
              <a:lnSpc>
                <a:spcPct val="100000"/>
              </a:lnSpc>
              <a:spcBef>
                <a:spcPts val="757"/>
              </a:spcBef>
              <a:buFont typeface="Arial"/>
              <a:buChar char="•"/>
              <a:defRPr/>
            </a:pPr>
            <a:r>
              <a:rPr lang="en-US" sz="1200" dirty="0">
                <a:latin typeface="Arial" panose="020B0604020202020204" pitchFamily="34" charset="0"/>
                <a:cs typeface="Arial" panose="020B0604020202020204" pitchFamily="34" charset="0"/>
              </a:rPr>
              <a:t>10</a:t>
            </a:r>
            <a:r>
              <a:rPr lang="en-US" sz="1200" baseline="30000" dirty="0">
                <a:latin typeface="Arial" panose="020B0604020202020204" pitchFamily="34" charset="0"/>
                <a:cs typeface="Arial" panose="020B0604020202020204" pitchFamily="34" charset="0"/>
              </a:rPr>
              <a:t>th</a:t>
            </a:r>
            <a:r>
              <a:rPr lang="en-US" sz="1200" dirty="0">
                <a:latin typeface="Arial" panose="020B0604020202020204" pitchFamily="34" charset="0"/>
                <a:cs typeface="Arial" panose="020B0604020202020204" pitchFamily="34" charset="0"/>
              </a:rPr>
              <a:t> largest non-profit senior care organization</a:t>
            </a:r>
          </a:p>
          <a:p>
            <a:pPr marL="457189" indent="-457189" defTabSz="609585">
              <a:lnSpc>
                <a:spcPct val="100000"/>
              </a:lnSpc>
              <a:spcBef>
                <a:spcPts val="757"/>
              </a:spcBef>
              <a:buFont typeface="Arial"/>
              <a:buChar char="•"/>
              <a:defRPr/>
            </a:pPr>
            <a:r>
              <a:rPr lang="en-US" sz="1200" dirty="0">
                <a:latin typeface="Arial" panose="020B0604020202020204" pitchFamily="34" charset="0"/>
                <a:cs typeface="Arial" panose="020B0604020202020204" pitchFamily="34" charset="0"/>
              </a:rPr>
              <a:t>Largest stand-alone Catholic sponsored senior care ministry</a:t>
            </a:r>
          </a:p>
          <a:p>
            <a:pPr marL="457189" indent="-457189" defTabSz="609585">
              <a:lnSpc>
                <a:spcPct val="100000"/>
              </a:lnSpc>
              <a:spcBef>
                <a:spcPts val="757"/>
              </a:spcBef>
              <a:buFont typeface="Arial"/>
              <a:buChar char="•"/>
              <a:defRPr/>
            </a:pPr>
            <a:r>
              <a:rPr lang="en-US" sz="1200" dirty="0">
                <a:latin typeface="Arial" panose="020B0604020202020204" pitchFamily="34" charset="0"/>
                <a:cs typeface="Arial" panose="020B0604020202020204" pitchFamily="34" charset="0"/>
              </a:rPr>
              <a:t>Serve 5,000 residents daily</a:t>
            </a:r>
          </a:p>
          <a:p>
            <a:pPr marL="457189" indent="-457189" defTabSz="609585">
              <a:lnSpc>
                <a:spcPct val="100000"/>
              </a:lnSpc>
              <a:spcBef>
                <a:spcPts val="757"/>
              </a:spcBef>
              <a:buFont typeface="Arial"/>
              <a:buChar char="•"/>
              <a:defRPr/>
            </a:pPr>
            <a:r>
              <a:rPr lang="en-US" sz="1200" dirty="0">
                <a:latin typeface="Arial" panose="020B0604020202020204" pitchFamily="34" charset="0"/>
                <a:cs typeface="Arial" panose="020B0604020202020204" pitchFamily="34" charset="0"/>
              </a:rPr>
              <a:t>Employ over 5,000 associates</a:t>
            </a:r>
          </a:p>
          <a:p>
            <a:pPr marL="457189" indent="-457189" defTabSz="609585">
              <a:lnSpc>
                <a:spcPct val="100000"/>
              </a:lnSpc>
              <a:spcBef>
                <a:spcPts val="757"/>
              </a:spcBef>
              <a:buFont typeface="Arial"/>
              <a:buChar char="•"/>
              <a:defRPr/>
            </a:pPr>
            <a:r>
              <a:rPr lang="en-US" sz="1200" dirty="0">
                <a:latin typeface="Arial" panose="020B0604020202020204" pitchFamily="34" charset="0"/>
                <a:cs typeface="Arial" panose="020B0604020202020204" pitchFamily="34" charset="0"/>
              </a:rPr>
              <a:t>$850 million assets</a:t>
            </a:r>
          </a:p>
          <a:p>
            <a:pPr marL="457189" indent="-457189" defTabSz="609585">
              <a:lnSpc>
                <a:spcPct val="100000"/>
              </a:lnSpc>
              <a:spcBef>
                <a:spcPts val="757"/>
              </a:spcBef>
              <a:buFont typeface="Arial"/>
              <a:buChar char="•"/>
              <a:defRPr/>
            </a:pPr>
            <a:r>
              <a:rPr lang="en-US" sz="1200" dirty="0">
                <a:latin typeface="Arial" panose="020B0604020202020204" pitchFamily="34" charset="0"/>
                <a:cs typeface="Arial" panose="020B0604020202020204" pitchFamily="34" charset="0"/>
              </a:rPr>
              <a:t>$500 million revenue</a:t>
            </a:r>
          </a:p>
          <a:p>
            <a:endParaRPr lang="en-US" dirty="0"/>
          </a:p>
        </p:txBody>
      </p:sp>
      <p:sp>
        <p:nvSpPr>
          <p:cNvPr id="4" name="Slide Number Placeholder 3"/>
          <p:cNvSpPr>
            <a:spLocks noGrp="1"/>
          </p:cNvSpPr>
          <p:nvPr>
            <p:ph type="sldNum" sz="quarter" idx="5"/>
          </p:nvPr>
        </p:nvSpPr>
        <p:spPr/>
        <p:txBody>
          <a:bodyPr/>
          <a:lstStyle/>
          <a:p>
            <a:fld id="{C5F26D9A-3FBD-4FCD-BD7B-27353E5B2CD7}" type="slidenum">
              <a:rPr lang="en-US" smtClean="0"/>
              <a:t>34</a:t>
            </a:fld>
            <a:endParaRPr lang="en-US"/>
          </a:p>
        </p:txBody>
      </p:sp>
    </p:spTree>
    <p:extLst>
      <p:ext uri="{BB962C8B-B14F-4D97-AF65-F5344CB8AC3E}">
        <p14:creationId xmlns:p14="http://schemas.microsoft.com/office/powerpoint/2010/main" val="3525888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11EEE-E8AE-F730-F174-88A7E48E1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5E5A4-2FB0-47E9-037D-72C4F71F89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631362-8F11-80A3-628E-74E6F1E4E0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1A3274-919A-1AA1-FCDB-A602C1C1621C}"/>
              </a:ext>
            </a:extLst>
          </p:cNvPr>
          <p:cNvSpPr>
            <a:spLocks noGrp="1"/>
          </p:cNvSpPr>
          <p:nvPr>
            <p:ph type="sldNum" sz="quarter" idx="5"/>
          </p:nvPr>
        </p:nvSpPr>
        <p:spPr/>
        <p:txBody>
          <a:bodyPr/>
          <a:lstStyle/>
          <a:p>
            <a:fld id="{C5F26D9A-3FBD-4FCD-BD7B-27353E5B2CD7}" type="slidenum">
              <a:rPr lang="en-US" smtClean="0"/>
              <a:t>35</a:t>
            </a:fld>
            <a:endParaRPr lang="en-US"/>
          </a:p>
        </p:txBody>
      </p:sp>
    </p:spTree>
    <p:extLst>
      <p:ext uri="{BB962C8B-B14F-4D97-AF65-F5344CB8AC3E}">
        <p14:creationId xmlns:p14="http://schemas.microsoft.com/office/powerpoint/2010/main" val="30001527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94E1D-C5C0-09FB-B4B3-7B7FB65AAE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1A08F-FB76-C814-E1B3-FC78DD765B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445524-087E-A78F-4934-B8749859D9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92901D-80E5-59A5-A4B8-36691F540554}"/>
              </a:ext>
            </a:extLst>
          </p:cNvPr>
          <p:cNvSpPr>
            <a:spLocks noGrp="1"/>
          </p:cNvSpPr>
          <p:nvPr>
            <p:ph type="sldNum" sz="quarter" idx="5"/>
          </p:nvPr>
        </p:nvSpPr>
        <p:spPr/>
        <p:txBody>
          <a:bodyPr/>
          <a:lstStyle/>
          <a:p>
            <a:fld id="{C5F26D9A-3FBD-4FCD-BD7B-27353E5B2CD7}" type="slidenum">
              <a:rPr lang="en-US" smtClean="0"/>
              <a:t>36</a:t>
            </a:fld>
            <a:endParaRPr lang="en-US"/>
          </a:p>
        </p:txBody>
      </p:sp>
    </p:spTree>
    <p:extLst>
      <p:ext uri="{BB962C8B-B14F-4D97-AF65-F5344CB8AC3E}">
        <p14:creationId xmlns:p14="http://schemas.microsoft.com/office/powerpoint/2010/main" val="4142404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F6BB0-AEE0-F33C-4940-DD4F06B92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46CC31-630C-D7FE-8C89-F04D8B94BA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B3AF11-DC17-9052-DEE1-FA1FFDDFA1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5A4E1F-C259-AC77-11F5-D6B0CF306567}"/>
              </a:ext>
            </a:extLst>
          </p:cNvPr>
          <p:cNvSpPr>
            <a:spLocks noGrp="1"/>
          </p:cNvSpPr>
          <p:nvPr>
            <p:ph type="sldNum" sz="quarter" idx="5"/>
          </p:nvPr>
        </p:nvSpPr>
        <p:spPr/>
        <p:txBody>
          <a:bodyPr/>
          <a:lstStyle/>
          <a:p>
            <a:fld id="{C5F26D9A-3FBD-4FCD-BD7B-27353E5B2CD7}" type="slidenum">
              <a:rPr lang="en-US" smtClean="0"/>
              <a:t>37</a:t>
            </a:fld>
            <a:endParaRPr lang="en-US"/>
          </a:p>
        </p:txBody>
      </p:sp>
    </p:spTree>
    <p:extLst>
      <p:ext uri="{BB962C8B-B14F-4D97-AF65-F5344CB8AC3E}">
        <p14:creationId xmlns:p14="http://schemas.microsoft.com/office/powerpoint/2010/main" val="3987864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E1FEF-594C-4339-7B3F-F804415AE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FF3B9-5D5F-196D-AE27-56224AEA3B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BD7A56-3BDB-2F14-1430-268F6BF5B4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BDE780-3918-A70C-1B36-27313F38F954}"/>
              </a:ext>
            </a:extLst>
          </p:cNvPr>
          <p:cNvSpPr>
            <a:spLocks noGrp="1"/>
          </p:cNvSpPr>
          <p:nvPr>
            <p:ph type="sldNum" sz="quarter" idx="5"/>
          </p:nvPr>
        </p:nvSpPr>
        <p:spPr/>
        <p:txBody>
          <a:bodyPr/>
          <a:lstStyle/>
          <a:p>
            <a:fld id="{C5F26D9A-3FBD-4FCD-BD7B-27353E5B2CD7}" type="slidenum">
              <a:rPr lang="en-US" smtClean="0"/>
              <a:t>38</a:t>
            </a:fld>
            <a:endParaRPr lang="en-US"/>
          </a:p>
        </p:txBody>
      </p:sp>
    </p:spTree>
    <p:extLst>
      <p:ext uri="{BB962C8B-B14F-4D97-AF65-F5344CB8AC3E}">
        <p14:creationId xmlns:p14="http://schemas.microsoft.com/office/powerpoint/2010/main" val="3002339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67302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25943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1572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65410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7/23/2026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43608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7/23/2026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0806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0947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4719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90879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07068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22481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Section Divider">
    <p:spTree>
      <p:nvGrpSpPr>
        <p:cNvPr id="1" name=""/>
        <p:cNvGrpSpPr/>
        <p:nvPr/>
      </p:nvGrpSpPr>
      <p:grpSpPr>
        <a:xfrm>
          <a:off x="0" y="0"/>
          <a:ext cx="0" cy="0"/>
          <a:chOff x="0" y="0"/>
          <a:chExt cx="0" cy="0"/>
        </a:xfrm>
      </p:grpSpPr>
      <p:pic>
        <p:nvPicPr>
          <p:cNvPr id="5" name="Section Divider Background"/>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1695" cy="6858000"/>
          </a:xfrm>
          <a:prstGeom prst="rect">
            <a:avLst/>
          </a:prstGeom>
        </p:spPr>
      </p:pic>
      <p:sp>
        <p:nvSpPr>
          <p:cNvPr id="2" name="Date Placeholder 1"/>
          <p:cNvSpPr>
            <a:spLocks noGrp="1"/>
          </p:cNvSpPr>
          <p:nvPr>
            <p:ph type="dt" sz="half" idx="10"/>
          </p:nvPr>
        </p:nvSpPr>
        <p:spPr/>
        <p:txBody>
          <a:bodyPr/>
          <a:lstStyle/>
          <a:p>
            <a:fld id="{5BCAD085-E8A6-8845-BD4E-CB4CCA059FC4}" type="datetimeFigureOut">
              <a:rPr lang="en-US" smtClean="0"/>
              <a:t>7/23/2026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9501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 Branded">
    <p:spTree>
      <p:nvGrpSpPr>
        <p:cNvPr id="1" name=""/>
        <p:cNvGrpSpPr/>
        <p:nvPr/>
      </p:nvGrpSpPr>
      <p:grpSpPr>
        <a:xfrm>
          <a:off x="0" y="0"/>
          <a:ext cx="0" cy="0"/>
          <a:chOff x="0" y="0"/>
          <a:chExt cx="0" cy="0"/>
        </a:xfrm>
      </p:grpSpPr>
      <p:pic>
        <p:nvPicPr>
          <p:cNvPr id="7" name="Title Background"/>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455" y="0"/>
            <a:ext cx="12191695" cy="6858000"/>
          </a:xfrm>
          <a:prstGeom prst="rect">
            <a:avLst/>
          </a:prstGeom>
        </p:spPr>
      </p:pic>
      <p:sp>
        <p:nvSpPr>
          <p:cNvPr id="2" name="Title 1"/>
          <p:cNvSpPr>
            <a:spLocks noGrp="1"/>
          </p:cNvSpPr>
          <p:nvPr>
            <p:ph type="ctrTitle"/>
          </p:nvPr>
        </p:nvSpPr>
        <p:spPr>
          <a:xfrm>
            <a:off x="781187" y="943021"/>
            <a:ext cx="7772400" cy="1470025"/>
          </a:xfrm>
        </p:spPr>
        <p:txBody>
          <a:bodyPr>
            <a:normAutofit fontScale="90000"/>
          </a:bodyPr>
          <a:lstStyle/>
          <a:p>
            <a:pPr algn="r"/>
            <a:r>
              <a:rPr lang="en-US">
                <a:solidFill>
                  <a:schemeClr val="tx2"/>
                </a:solidFill>
              </a:rPr>
              <a:t>Click to edit Master title style</a:t>
            </a:r>
          </a:p>
        </p:txBody>
      </p:sp>
      <p:sp>
        <p:nvSpPr>
          <p:cNvPr id="3" name="Subtitle 2"/>
          <p:cNvSpPr>
            <a:spLocks noGrp="1"/>
          </p:cNvSpPr>
          <p:nvPr>
            <p:ph type="subTitle" idx="1"/>
          </p:nvPr>
        </p:nvSpPr>
        <p:spPr>
          <a:xfrm>
            <a:off x="1496590" y="2383031"/>
            <a:ext cx="6400800" cy="1752600"/>
          </a:xfrm>
        </p:spPr>
        <p:txBody>
          <a:bodyPr/>
          <a:lstStyle>
            <a:lvl1pPr marL="0" indent="0" algn="r">
              <a:buNone/>
              <a:defRPr>
                <a:solidFill>
                  <a:schemeClr val="tx1">
                    <a:tint val="75000"/>
                  </a:schemeClr>
                </a:solidFill>
              </a:defRPr>
            </a:lvl1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16230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randed Content">
    <p:spTree>
      <p:nvGrpSpPr>
        <p:cNvPr id="1" name=""/>
        <p:cNvGrpSpPr/>
        <p:nvPr/>
      </p:nvGrpSpPr>
      <p:grpSpPr>
        <a:xfrm>
          <a:off x="0" y="0"/>
          <a:ext cx="0" cy="0"/>
          <a:chOff x="0" y="0"/>
          <a:chExt cx="0" cy="0"/>
        </a:xfrm>
      </p:grpSpPr>
      <p:pic>
        <p:nvPicPr>
          <p:cNvPr id="7" name="Content Background"/>
          <p:cNvPicPr>
            <a:picLocks noChangeAspect="1"/>
          </p:cNvPicPr>
          <p:nvPr userDrawn="1"/>
        </p:nvPicPr>
        <p:blipFill>
          <a:blip r:embed="rId2"/>
          <a:stretch>
            <a:fillRect/>
          </a:stretch>
        </p:blipFill>
        <p:spPr>
          <a:xfrm>
            <a:off x="0" y="0"/>
            <a:ext cx="12191695" cy="6858000"/>
          </a:xfrm>
          <a:prstGeom prst="rect">
            <a:avLst/>
          </a:prstGeom>
        </p:spPr>
      </p:pic>
      <p:sp>
        <p:nvSpPr>
          <p:cNvPr id="2" name="Title 1"/>
          <p:cNvSpPr>
            <a:spLocks noGrp="1"/>
          </p:cNvSpPr>
          <p:nvPr>
            <p:ph type="title"/>
          </p:nvPr>
        </p:nvSpPr>
        <p:spPr>
          <a:xfrm>
            <a:off x="838200" y="612775"/>
            <a:ext cx="10515295" cy="1143000"/>
          </a:xfrm>
        </p:spPr>
        <p:txBody>
          <a:bodyPr/>
          <a:lstStyle/>
          <a:p>
            <a:r>
              <a:rPr lang="en-US"/>
              <a:t>Click to edit Master title style</a:t>
            </a:r>
          </a:p>
        </p:txBody>
      </p:sp>
      <p:sp>
        <p:nvSpPr>
          <p:cNvPr id="3" name="Content Placeholder 2"/>
          <p:cNvSpPr>
            <a:spLocks noGrp="1"/>
          </p:cNvSpPr>
          <p:nvPr>
            <p:ph idx="1"/>
          </p:nvPr>
        </p:nvSpPr>
        <p:spPr>
          <a:xfrm>
            <a:off x="838200" y="1876425"/>
            <a:ext cx="10515295" cy="41830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29148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randed Divider - Watermark">
    <p:spTree>
      <p:nvGrpSpPr>
        <p:cNvPr id="1" name=""/>
        <p:cNvGrpSpPr/>
        <p:nvPr/>
      </p:nvGrpSpPr>
      <p:grpSpPr>
        <a:xfrm>
          <a:off x="0" y="0"/>
          <a:ext cx="0" cy="0"/>
          <a:chOff x="0" y="0"/>
          <a:chExt cx="0" cy="0"/>
        </a:xfrm>
      </p:grpSpPr>
      <p:pic>
        <p:nvPicPr>
          <p:cNvPr id="5" name="Branded Watermark Background"/>
          <p:cNvPicPr>
            <a:picLocks noChangeAspect="1"/>
          </p:cNvPicPr>
          <p:nvPr userDrawn="1"/>
        </p:nvPicPr>
        <p:blipFill>
          <a:blip r:embed="rId2"/>
          <a:stretch>
            <a:fillRect/>
          </a:stretch>
        </p:blipFill>
        <p:spPr>
          <a:xfrm>
            <a:off x="0" y="0"/>
            <a:ext cx="12191695" cy="6858000"/>
          </a:xfrm>
          <a:prstGeom prst="rect">
            <a:avLst/>
          </a:prstGeom>
        </p:spPr>
      </p:pic>
      <p:sp>
        <p:nvSpPr>
          <p:cNvPr id="6" name="Title 1"/>
          <p:cNvSpPr>
            <a:spLocks noGrp="1"/>
          </p:cNvSpPr>
          <p:nvPr>
            <p:ph type="title"/>
          </p:nvPr>
        </p:nvSpPr>
        <p:spPr>
          <a:xfrm>
            <a:off x="838200" y="2011363"/>
            <a:ext cx="10515295" cy="1470025"/>
          </a:xfrm>
          <a:prstGeom prst="rect">
            <a:avLst/>
          </a:prstGeom>
        </p:spPr>
        <p:txBody>
          <a:bodyPr anchor="b"/>
          <a:lstStyle/>
          <a:p>
            <a:pPr algn="l"/>
            <a:r>
              <a:rPr lang="en-US"/>
              <a:t>Click to edit Master title style</a:t>
            </a:r>
          </a:p>
        </p:txBody>
      </p:sp>
      <p:sp>
        <p:nvSpPr>
          <p:cNvPr id="7" name="Text Placeholder 2"/>
          <p:cNvSpPr>
            <a:spLocks noGrp="1"/>
          </p:cNvSpPr>
          <p:nvPr>
            <p:ph type="body" idx="1"/>
          </p:nvPr>
        </p:nvSpPr>
        <p:spPr>
          <a:xfrm>
            <a:off x="838200" y="3600450"/>
            <a:ext cx="9144000" cy="1000125"/>
          </a:xfrm>
          <a:prstGeom prst="rect">
            <a:avLst/>
          </a:prstGeom>
        </p:spPr>
        <p:txBody>
          <a:bodyPr/>
          <a:lstStyle/>
          <a:p>
            <a:pPr marL="0" indent="0" algn="l">
              <a:buNone/>
            </a:pPr>
            <a:r>
              <a:rPr lang="en-US" sz="1800"/>
              <a:t>Click to edit text</a:t>
            </a:r>
          </a:p>
        </p:txBody>
      </p:sp>
      <p:sp>
        <p:nvSpPr>
          <p:cNvPr id="2" name="Date Placeholder 1"/>
          <p:cNvSpPr>
            <a:spLocks noGrp="1"/>
          </p:cNvSpPr>
          <p:nvPr>
            <p:ph type="dt" sz="half" idx="10"/>
          </p:nvPr>
        </p:nvSpPr>
        <p:spPr/>
        <p:txBody>
          <a:bodyPr/>
          <a:lstStyle/>
          <a:p>
            <a:fld id="{5BCAD085-E8A6-8845-BD4E-CB4CCA059FC4}" type="datetimeFigureOut">
              <a:rPr lang="en-US" smtClean="0"/>
              <a:t>7/23/2026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95198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randed Gradient">
    <p:bg>
      <p:bgPr>
        <a:gradFill rotWithShape="1">
          <a:gsLst>
            <a:gs pos="0">
              <a:srgbClr val="F7FBFE"/>
            </a:gs>
            <a:gs pos="100000">
              <a:srgbClr val="DEEDF9"/>
            </a:gs>
          </a:gsLst>
          <a:lin ang="5400000" scaled="1"/>
        </a:gradFill>
        <a:effectLst/>
      </p:bgPr>
    </p:bg>
    <p:spTree>
      <p:nvGrpSpPr>
        <p:cNvPr id="1" name=""/>
        <p:cNvGrpSpPr/>
        <p:nvPr/>
      </p:nvGrpSpPr>
      <p:grpSpPr>
        <a:xfrm>
          <a:off x="0" y="0"/>
          <a:ext cx="0" cy="0"/>
          <a:chOff x="0" y="0"/>
          <a:chExt cx="0" cy="0"/>
        </a:xfrm>
      </p:grpSpPr>
      <p:pic>
        <p:nvPicPr>
          <p:cNvPr id="7" name="Logos"/>
          <p:cNvPicPr>
            <a:picLocks noChangeAspect="1"/>
          </p:cNvPicPr>
          <p:nvPr userDrawn="1"/>
        </p:nvPicPr>
        <p:blipFill>
          <a:blip r:embed="rId2" cstate="email">
            <a:extLst>
              <a:ext uri="{28A0092B-C50C-407E-A947-70E740481C1C}">
                <a14:useLocalDpi xmlns:a14="http://schemas.microsoft.com/office/drawing/2010/main"/>
              </a:ext>
            </a:extLst>
          </a:blip>
          <a:stretch/>
        </p:blipFill>
        <p:spPr>
          <a:xfrm>
            <a:off x="10446204" y="6213183"/>
            <a:ext cx="1613199" cy="423401"/>
          </a:xfrm>
          <a:prstGeom prst="rect">
            <a:avLst/>
          </a:prstGeom>
        </p:spPr>
      </p:pic>
      <p:pic>
        <p:nvPicPr>
          <p:cNvPr id="9" name="Skyline Wave"/>
          <p:cNvPicPr>
            <a:picLocks noChangeAspect="1"/>
          </p:cNvPicPr>
          <p:nvPr userDrawn="1"/>
        </p:nvPicPr>
        <p:blipFill>
          <a:blip r:embed="rId3" cstate="email">
            <a:extLst>
              <a:ext uri="{28A0092B-C50C-407E-A947-70E740481C1C}">
                <a14:useLocalDpi xmlns:a14="http://schemas.microsoft.com/office/drawing/2010/main"/>
              </a:ext>
            </a:extLst>
          </a:blip>
          <a:stretch/>
        </p:blipFill>
        <p:spPr>
          <a:xfrm>
            <a:off x="-37817" y="5729698"/>
            <a:ext cx="2156449" cy="1128301"/>
          </a:xfrm>
          <a:prstGeom prst="rect">
            <a:avLst/>
          </a:prstGeom>
        </p:spPr>
      </p:pic>
      <p:pic>
        <p:nvPicPr>
          <p:cNvPr id="11" name="Mountains"/>
          <p:cNvPicPr>
            <a:picLocks noChangeAspect="1"/>
          </p:cNvPicPr>
          <p:nvPr userDrawn="1"/>
        </p:nvPicPr>
        <p:blipFill>
          <a:blip r:embed="rId4" cstate="email">
            <a:extLst>
              <a:ext uri="{28A0092B-C50C-407E-A947-70E740481C1C}">
                <a14:useLocalDpi xmlns:a14="http://schemas.microsoft.com/office/drawing/2010/main"/>
              </a:ext>
            </a:extLst>
          </a:blip>
          <a:stretch/>
        </p:blipFill>
        <p:spPr>
          <a:xfrm>
            <a:off x="10155368" y="1"/>
            <a:ext cx="2074241" cy="1453830"/>
          </a:xfrm>
          <a:prstGeom prst="rect">
            <a:avLst/>
          </a:prstGeom>
        </p:spPr>
      </p:pic>
      <p:sp>
        <p:nvSpPr>
          <p:cNvPr id="2" name="Title 1"/>
          <p:cNvSpPr>
            <a:spLocks noGrp="1"/>
          </p:cNvSpPr>
          <p:nvPr>
            <p:ph type="title"/>
          </p:nvPr>
        </p:nvSpPr>
        <p:spPr>
          <a:xfrm>
            <a:off x="838200" y="990600"/>
            <a:ext cx="9067800" cy="1143000"/>
          </a:xfrm>
          <a:prstGeom prst="rect">
            <a:avLst/>
          </a:prstGeom>
        </p:spPr>
        <p:txBody>
          <a:bodyPr/>
          <a:lstStyle/>
          <a:p>
            <a:r>
              <a:rPr lang="en-US"/>
              <a:t>Click to edit Master title style</a:t>
            </a:r>
          </a:p>
        </p:txBody>
      </p:sp>
      <p:sp>
        <p:nvSpPr>
          <p:cNvPr id="3" name="Content Placeholder 2"/>
          <p:cNvSpPr>
            <a:spLocks noGrp="1"/>
          </p:cNvSpPr>
          <p:nvPr>
            <p:ph type="body" idx="1"/>
          </p:nvPr>
        </p:nvSpPr>
        <p:spPr>
          <a:xfrm>
            <a:off x="838200" y="2286000"/>
            <a:ext cx="10515295" cy="3276600"/>
          </a:xfrm>
          <a:prstGeom prst="rect">
            <a:avLst/>
          </a:prstGeo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10"/>
          </p:nvPr>
        </p:nvSpPr>
        <p:spPr/>
        <p:txBody>
          <a:bodyPr/>
          <a:lstStyle/>
          <a:p>
            <a:fld id="{5BCAD085-E8A6-8845-BD4E-CB4CCA059FC4}"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125227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F447E-3E5D-E500-2C23-7F59797B99F5}"/>
              </a:ext>
            </a:extLst>
          </p:cNvPr>
          <p:cNvSpPr>
            <a:spLocks noGrp="1"/>
          </p:cNvSpPr>
          <p:nvPr>
            <p:ph type="ctrTitle" hasCustomPrompt="1"/>
          </p:nvPr>
        </p:nvSpPr>
        <p:spPr>
          <a:xfrm>
            <a:off x="1524000" y="2359152"/>
            <a:ext cx="9144000" cy="2387600"/>
          </a:xfrm>
          <a:prstGeom prst="rect">
            <a:avLst/>
          </a:prstGeom>
        </p:spPr>
        <p:txBody>
          <a:bodyPr anchor="ctr" anchorCtr="0">
            <a:normAutofit/>
          </a:bodyPr>
          <a:lstStyle>
            <a:lvl1pPr algn="l">
              <a:defRPr sz="4400" b="1" i="0" baseline="0">
                <a:solidFill>
                  <a:schemeClr val="bg1"/>
                </a:solidFill>
              </a:defRPr>
            </a:lvl1pPr>
          </a:lstStyle>
          <a:p>
            <a:r>
              <a:rPr lang="en-US" dirty="0"/>
              <a:t>PRESENTATION </a:t>
            </a:r>
            <a:br>
              <a:rPr lang="en-US" dirty="0"/>
            </a:br>
            <a:r>
              <a:rPr lang="en-US" dirty="0"/>
              <a:t>OPENING HEADER</a:t>
            </a:r>
          </a:p>
        </p:txBody>
      </p:sp>
    </p:spTree>
    <p:extLst>
      <p:ext uri="{BB962C8B-B14F-4D97-AF65-F5344CB8AC3E}">
        <p14:creationId xmlns:p14="http://schemas.microsoft.com/office/powerpoint/2010/main" val="12334114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Content 0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75265B6C-0531-EC56-23C5-D5A486F8F370}"/>
              </a:ext>
            </a:extLst>
          </p:cNvPr>
          <p:cNvSpPr>
            <a:spLocks noGrp="1"/>
          </p:cNvSpPr>
          <p:nvPr>
            <p:ph idx="1"/>
          </p:nvPr>
        </p:nvSpPr>
        <p:spPr>
          <a:xfrm>
            <a:off x="838200" y="2699060"/>
            <a:ext cx="5105400" cy="35271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2">
            <a:extLst>
              <a:ext uri="{FF2B5EF4-FFF2-40B4-BE49-F238E27FC236}">
                <a16:creationId xmlns:a16="http://schemas.microsoft.com/office/drawing/2014/main" id="{6A1BAD0C-1B50-C8A9-0362-7A6237E20E33}"/>
              </a:ext>
            </a:extLst>
          </p:cNvPr>
          <p:cNvSpPr>
            <a:spLocks noGrp="1"/>
          </p:cNvSpPr>
          <p:nvPr>
            <p:ph type="title"/>
          </p:nvPr>
        </p:nvSpPr>
        <p:spPr>
          <a:xfrm>
            <a:off x="838200" y="1354137"/>
            <a:ext cx="10515600" cy="1181245"/>
          </a:xfrm>
        </p:spPr>
        <p:txBody>
          <a:bodyPr/>
          <a:lstStyle>
            <a:lvl1pPr>
              <a:defRPr b="1" i="0" baseline="0"/>
            </a:lvl1pPr>
          </a:lstStyle>
          <a:p>
            <a:r>
              <a:rPr lang="en-US" dirty="0"/>
              <a:t>Click to edit Master title style</a:t>
            </a:r>
          </a:p>
        </p:txBody>
      </p:sp>
      <p:sp>
        <p:nvSpPr>
          <p:cNvPr id="2" name="Date Placeholder 1">
            <a:extLst>
              <a:ext uri="{FF2B5EF4-FFF2-40B4-BE49-F238E27FC236}">
                <a16:creationId xmlns:a16="http://schemas.microsoft.com/office/drawing/2014/main" id="{0E20E203-F2E4-4F02-9270-8AC68346E874}"/>
              </a:ext>
            </a:extLst>
          </p:cNvPr>
          <p:cNvSpPr>
            <a:spLocks noGrp="1"/>
          </p:cNvSpPr>
          <p:nvPr>
            <p:ph type="dt" sz="half" idx="10"/>
          </p:nvPr>
        </p:nvSpPr>
        <p:spPr/>
        <p:txBody>
          <a:bodyPr/>
          <a:lstStyle>
            <a:lvl1pPr>
              <a:defRPr/>
            </a:lvl1pPr>
          </a:lstStyle>
          <a:p>
            <a:r>
              <a:rPr lang="en-US" dirty="0"/>
              <a:t>date</a:t>
            </a:r>
          </a:p>
        </p:txBody>
      </p:sp>
      <p:sp>
        <p:nvSpPr>
          <p:cNvPr id="3" name="Footer Placeholder 2">
            <a:extLst>
              <a:ext uri="{FF2B5EF4-FFF2-40B4-BE49-F238E27FC236}">
                <a16:creationId xmlns:a16="http://schemas.microsoft.com/office/drawing/2014/main" id="{6E6060A7-D9DB-49B0-A7AD-E142433742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F784CF-1335-4CBA-8471-5BDC9774DDE5}"/>
              </a:ext>
            </a:extLst>
          </p:cNvPr>
          <p:cNvSpPr>
            <a:spLocks noGrp="1"/>
          </p:cNvSpPr>
          <p:nvPr>
            <p:ph type="sldNum" sz="quarter" idx="12"/>
          </p:nvPr>
        </p:nvSpPr>
        <p:spPr/>
        <p:txBody>
          <a:bodyPr/>
          <a:lstStyle/>
          <a:p>
            <a:fld id="{5542B64F-8578-CB40-8F37-26A17FCB6D3E}" type="slidenum">
              <a:rPr lang="en-US" smtClean="0"/>
              <a:t>‹#›</a:t>
            </a:fld>
            <a:endParaRPr lang="en-US"/>
          </a:p>
        </p:txBody>
      </p:sp>
      <p:sp>
        <p:nvSpPr>
          <p:cNvPr id="6" name="Content Placeholder 5">
            <a:extLst>
              <a:ext uri="{FF2B5EF4-FFF2-40B4-BE49-F238E27FC236}">
                <a16:creationId xmlns:a16="http://schemas.microsoft.com/office/drawing/2014/main" id="{12265B13-C715-477C-A0CF-22527F6A9B08}"/>
              </a:ext>
            </a:extLst>
          </p:cNvPr>
          <p:cNvSpPr>
            <a:spLocks noGrp="1"/>
          </p:cNvSpPr>
          <p:nvPr>
            <p:ph sz="quarter" idx="13"/>
          </p:nvPr>
        </p:nvSpPr>
        <p:spPr>
          <a:xfrm>
            <a:off x="6096000" y="2698750"/>
            <a:ext cx="5176838" cy="3527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21012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0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75265B6C-0531-EC56-23C5-D5A486F8F370}"/>
              </a:ext>
            </a:extLst>
          </p:cNvPr>
          <p:cNvSpPr>
            <a:spLocks noGrp="1"/>
          </p:cNvSpPr>
          <p:nvPr>
            <p:ph idx="1"/>
          </p:nvPr>
        </p:nvSpPr>
        <p:spPr>
          <a:xfrm>
            <a:off x="838200" y="2699060"/>
            <a:ext cx="10517188" cy="35271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2">
            <a:extLst>
              <a:ext uri="{FF2B5EF4-FFF2-40B4-BE49-F238E27FC236}">
                <a16:creationId xmlns:a16="http://schemas.microsoft.com/office/drawing/2014/main" id="{6A1BAD0C-1B50-C8A9-0362-7A6237E20E33}"/>
              </a:ext>
            </a:extLst>
          </p:cNvPr>
          <p:cNvSpPr>
            <a:spLocks noGrp="1"/>
          </p:cNvSpPr>
          <p:nvPr>
            <p:ph type="title"/>
          </p:nvPr>
        </p:nvSpPr>
        <p:spPr>
          <a:xfrm>
            <a:off x="838200" y="1354137"/>
            <a:ext cx="10515600" cy="1181245"/>
          </a:xfrm>
        </p:spPr>
        <p:txBody>
          <a:bodyPr/>
          <a:lstStyle>
            <a:lvl1pPr>
              <a:defRPr b="1" i="0" baseline="0"/>
            </a:lvl1pPr>
          </a:lstStyle>
          <a:p>
            <a:r>
              <a:rPr lang="en-US" dirty="0"/>
              <a:t>Click to edit Master title style</a:t>
            </a:r>
          </a:p>
        </p:txBody>
      </p:sp>
      <p:sp>
        <p:nvSpPr>
          <p:cNvPr id="2" name="Date Placeholder 1">
            <a:extLst>
              <a:ext uri="{FF2B5EF4-FFF2-40B4-BE49-F238E27FC236}">
                <a16:creationId xmlns:a16="http://schemas.microsoft.com/office/drawing/2014/main" id="{0E20E203-F2E4-4F02-9270-8AC68346E874}"/>
              </a:ext>
            </a:extLst>
          </p:cNvPr>
          <p:cNvSpPr>
            <a:spLocks noGrp="1"/>
          </p:cNvSpPr>
          <p:nvPr>
            <p:ph type="dt" sz="half" idx="10"/>
          </p:nvPr>
        </p:nvSpPr>
        <p:spPr/>
        <p:txBody>
          <a:bodyPr/>
          <a:lstStyle>
            <a:lvl1pPr>
              <a:defRPr/>
            </a:lvl1pPr>
          </a:lstStyle>
          <a:p>
            <a:r>
              <a:rPr lang="en-US" dirty="0"/>
              <a:t>date</a:t>
            </a:r>
          </a:p>
        </p:txBody>
      </p:sp>
      <p:sp>
        <p:nvSpPr>
          <p:cNvPr id="3" name="Footer Placeholder 2">
            <a:extLst>
              <a:ext uri="{FF2B5EF4-FFF2-40B4-BE49-F238E27FC236}">
                <a16:creationId xmlns:a16="http://schemas.microsoft.com/office/drawing/2014/main" id="{6E6060A7-D9DB-49B0-A7AD-E142433742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F784CF-1335-4CBA-8471-5BDC9774DDE5}"/>
              </a:ext>
            </a:extLst>
          </p:cNvPr>
          <p:cNvSpPr>
            <a:spLocks noGrp="1"/>
          </p:cNvSpPr>
          <p:nvPr>
            <p:ph type="sldNum" sz="quarter" idx="12"/>
          </p:nvPr>
        </p:nvSpPr>
        <p:spPr/>
        <p:txBody>
          <a:bodyPr/>
          <a:lstStyle/>
          <a:p>
            <a:fld id="{5542B64F-8578-CB40-8F37-26A17FCB6D3E}" type="slidenum">
              <a:rPr lang="en-US" smtClean="0"/>
              <a:t>‹#›</a:t>
            </a:fld>
            <a:endParaRPr lang="en-US"/>
          </a:p>
        </p:txBody>
      </p:sp>
    </p:spTree>
    <p:extLst>
      <p:ext uri="{BB962C8B-B14F-4D97-AF65-F5344CB8AC3E}">
        <p14:creationId xmlns:p14="http://schemas.microsoft.com/office/powerpoint/2010/main" val="2261666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7/23/2026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8842248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tiff"/><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tiff"/></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6.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8" Type="http://schemas.openxmlformats.org/officeDocument/2006/relationships/hyperlink" Target="https://www.performanceexcellencenw.org/" TargetMode="External"/><Relationship Id="rId3" Type="http://schemas.openxmlformats.org/officeDocument/2006/relationships/diagramLayout" Target="../diagrams/layout1.xml"/><Relationship Id="rId7" Type="http://schemas.openxmlformats.org/officeDocument/2006/relationships/hyperlink" Target="https://www.partnerspex.org/" TargetMode="Externa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hyperlink" Target="https://www.performanceexcellencenw.org/penw-executive-fellows" TargetMode="External"/><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hyperlink" Target="https://www.partnerspex.org/become-an-examiner" TargetMode="Externa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36.png"/><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hyperlink" Target="http://www.partnerspex.org/" TargetMode="External"/><Relationship Id="rId2" Type="http://schemas.openxmlformats.org/officeDocument/2006/relationships/hyperlink" Target="mailto:Laura@partnerspex.org" TargetMode="External"/><Relationship Id="rId1" Type="http://schemas.openxmlformats.org/officeDocument/2006/relationships/slideLayout" Target="../slideLayouts/slideLayout12.xml"/><Relationship Id="rId4" Type="http://schemas.openxmlformats.org/officeDocument/2006/relationships/hyperlink" Target="https://www.performanceexcellencenw.or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19.xml"/><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1.jpeg"/><Relationship Id="rId7" Type="http://schemas.openxmlformats.org/officeDocument/2006/relationships/diagramColors" Target="../diagrams/colors2.xml"/><Relationship Id="rId2" Type="http://schemas.openxmlformats.org/officeDocument/2006/relationships/notesSlide" Target="../notesSlides/notesSlide20.xml"/><Relationship Id="rId1" Type="http://schemas.openxmlformats.org/officeDocument/2006/relationships/slideLayout" Target="../slideLayouts/slideLayout1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CE0470E9-B640-7C79-C822-D5FD23C4C46A}"/>
              </a:ext>
            </a:extLst>
          </p:cNvPr>
          <p:cNvSpPr>
            <a:spLocks noGrp="1"/>
          </p:cNvSpPr>
          <p:nvPr>
            <p:ph type="subTitle" idx="1"/>
          </p:nvPr>
        </p:nvSpPr>
        <p:spPr>
          <a:xfrm>
            <a:off x="1496590" y="2383031"/>
            <a:ext cx="6400800" cy="1752600"/>
          </a:xfrm>
        </p:spPr>
        <p:txBody>
          <a:bodyPr/>
          <a:lstStyle/>
          <a:p>
            <a:pPr algn="l"/>
            <a:r>
              <a:rPr lang="en-US" dirty="0"/>
              <a:t>Laura Kinney, MBA</a:t>
            </a:r>
          </a:p>
          <a:p>
            <a:pPr algn="l"/>
            <a:r>
              <a:rPr lang="en-US" dirty="0"/>
              <a:t>Executive Director</a:t>
            </a:r>
          </a:p>
        </p:txBody>
      </p:sp>
      <p:sp>
        <p:nvSpPr>
          <p:cNvPr id="5" name="Title 1">
            <a:extLst>
              <a:ext uri="{FF2B5EF4-FFF2-40B4-BE49-F238E27FC236}">
                <a16:creationId xmlns:a16="http://schemas.microsoft.com/office/drawing/2014/main" id="{847B82CC-350C-295B-6615-589DD56C5EFB}"/>
              </a:ext>
            </a:extLst>
          </p:cNvPr>
          <p:cNvSpPr>
            <a:spLocks noGrp="1"/>
          </p:cNvSpPr>
          <p:nvPr>
            <p:ph type="ctrTitle"/>
          </p:nvPr>
        </p:nvSpPr>
        <p:spPr>
          <a:xfrm>
            <a:off x="781186" y="943021"/>
            <a:ext cx="9544341" cy="1470025"/>
          </a:xfrm>
        </p:spPr>
        <p:txBody>
          <a:bodyPr>
            <a:normAutofit fontScale="90000"/>
          </a:bodyPr>
          <a:lstStyle/>
          <a:p>
            <a:pPr algn="l"/>
            <a:r>
              <a:rPr lang="en-US" sz="4800" dirty="0">
                <a:solidFill>
                  <a:schemeClr val="tx2"/>
                </a:solidFill>
              </a:rPr>
              <a:t>Partners PEX and the Baldrige Ecosystem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6A344C92-143B-A514-61AD-9C127D592037}"/>
              </a:ext>
            </a:extLst>
          </p:cNvPr>
          <p:cNvGraphicFramePr>
            <a:graphicFrameLocks noGrp="1"/>
          </p:cNvGraphicFramePr>
          <p:nvPr>
            <p:extLst>
              <p:ext uri="{D42A27DB-BD31-4B8C-83A1-F6EECF244321}">
                <p14:modId xmlns:p14="http://schemas.microsoft.com/office/powerpoint/2010/main" val="3837454429"/>
              </p:ext>
            </p:extLst>
          </p:nvPr>
        </p:nvGraphicFramePr>
        <p:xfrm>
          <a:off x="57036" y="2640806"/>
          <a:ext cx="4114271" cy="1005840"/>
        </p:xfrm>
        <a:graphic>
          <a:graphicData uri="http://schemas.openxmlformats.org/drawingml/2006/table">
            <a:tbl>
              <a:tblPr>
                <a:tableStyleId>{5C22544A-7EE6-4342-B048-85BDC9FD1C3A}</a:tableStyleId>
              </a:tblPr>
              <a:tblGrid>
                <a:gridCol w="4114271">
                  <a:extLst>
                    <a:ext uri="{9D8B030D-6E8A-4147-A177-3AD203B41FA5}">
                      <a16:colId xmlns:a16="http://schemas.microsoft.com/office/drawing/2014/main" val="323132057"/>
                    </a:ext>
                  </a:extLst>
                </a:gridCol>
              </a:tblGrid>
              <a:tr h="0">
                <a:tc>
                  <a:txBody>
                    <a:bodyPr/>
                    <a:lstStyle/>
                    <a:p>
                      <a:pPr marL="0" marR="0" algn="ctr">
                        <a:lnSpc>
                          <a:spcPct val="100000"/>
                        </a:lnSpc>
                        <a:spcAft>
                          <a:spcPts val="0"/>
                        </a:spcAft>
                        <a:buNone/>
                      </a:pPr>
                      <a:r>
                        <a:rPr lang="en-US" sz="1100" dirty="0">
                          <a:effectLst/>
                        </a:rPr>
                        <a:t>Laura M Kinney, MBA</a:t>
                      </a:r>
                    </a:p>
                    <a:p>
                      <a:pPr marL="0" marR="0" algn="ctr">
                        <a:lnSpc>
                          <a:spcPct val="100000"/>
                        </a:lnSpc>
                        <a:spcAft>
                          <a:spcPts val="0"/>
                        </a:spcAft>
                        <a:buNone/>
                      </a:pPr>
                      <a:r>
                        <a:rPr lang="en-US" sz="1100" dirty="0">
                          <a:effectLst/>
                        </a:rPr>
                        <a:t>Executive Director</a:t>
                      </a:r>
                    </a:p>
                    <a:p>
                      <a:pPr marL="0" marR="0" algn="ctr">
                        <a:lnSpc>
                          <a:spcPct val="100000"/>
                        </a:lnSpc>
                        <a:spcAft>
                          <a:spcPts val="0"/>
                        </a:spcAft>
                        <a:buNone/>
                      </a:pPr>
                      <a:r>
                        <a:rPr lang="en-US" sz="1100" dirty="0">
                          <a:effectLst/>
                        </a:rPr>
                        <a:t>Organization:  Performance Excellence Northwest – PENW</a:t>
                      </a:r>
                    </a:p>
                    <a:p>
                      <a:pPr marL="0" marR="0" algn="ctr">
                        <a:lnSpc>
                          <a:spcPct val="100000"/>
                        </a:lnSpc>
                        <a:spcAft>
                          <a:spcPts val="0"/>
                        </a:spcAft>
                        <a:buNone/>
                      </a:pPr>
                      <a:r>
                        <a:rPr lang="en-US" sz="1100" dirty="0">
                          <a:effectLst/>
                        </a:rPr>
                        <a:t>Organization:  Partners in Performance Excellence – Partners PEX</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Locations: Seattle (PNW) and Boston (New England and New York)</a:t>
                      </a:r>
                      <a:endParaRPr lang="en-US" sz="1100" dirty="0"/>
                    </a:p>
                    <a:p>
                      <a:pPr marL="0" marR="0" algn="ctr">
                        <a:lnSpc>
                          <a:spcPct val="100000"/>
                        </a:lnSpc>
                        <a:spcAft>
                          <a:spcPts val="0"/>
                        </a:spcAft>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63462346"/>
                  </a:ext>
                </a:extLst>
              </a:tr>
            </a:tbl>
          </a:graphicData>
        </a:graphic>
      </p:graphicFrame>
      <p:pic>
        <p:nvPicPr>
          <p:cNvPr id="9" name="Picture 8">
            <a:extLst>
              <a:ext uri="{FF2B5EF4-FFF2-40B4-BE49-F238E27FC236}">
                <a16:creationId xmlns:a16="http://schemas.microsoft.com/office/drawing/2014/main" id="{DEEF024C-8FBB-2978-A70D-6F72943F8F6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a:fillRect/>
          </a:stretch>
        </p:blipFill>
        <p:spPr bwMode="auto">
          <a:xfrm flipH="1">
            <a:off x="450136" y="379444"/>
            <a:ext cx="1762232" cy="2068398"/>
          </a:xfrm>
          <a:prstGeom prst="rect">
            <a:avLst/>
          </a:prstGeom>
          <a:noFill/>
          <a:ln>
            <a:noFill/>
          </a:ln>
          <a:effectLst>
            <a:softEdge rad="38100"/>
          </a:effectLst>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6673AE32-F60D-9F89-38BA-E8FE091C3BD2}"/>
              </a:ext>
            </a:extLst>
          </p:cNvPr>
          <p:cNvSpPr txBox="1"/>
          <p:nvPr/>
        </p:nvSpPr>
        <p:spPr>
          <a:xfrm>
            <a:off x="4253501" y="278665"/>
            <a:ext cx="7647398" cy="440120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a:spAutoFit/>
          </a:bodyPr>
          <a:lstStyle/>
          <a:p>
            <a:pPr marL="0" marR="0">
              <a:lnSpc>
                <a:spcPct val="107000"/>
              </a:lnSpc>
              <a:spcAft>
                <a:spcPts val="800"/>
              </a:spcAft>
              <a:buNone/>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First and foremost, a Baldrige Geek</a:t>
            </a:r>
          </a:p>
          <a:p>
            <a:pPr marL="0" marR="0">
              <a:lnSpc>
                <a:spcPct val="107000"/>
              </a:lnSpc>
              <a:spcAft>
                <a:spcPts val="800"/>
              </a:spcAft>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Laura enjoys working with leaders, organizations, and communities to use the Baldrige Framework to improve and become the best versions of their Mission, Vision and Values while delivering benchmark-level results. She is the Chair of the Board and acting President for Partners in Performance Excellence - a regional Baldrige non-profit that serves MA, NY, RI, DE, NJ, Eastern PA, and CT. In June 2025, Laura was recruited back to the original region and program where she discovered her passion for this work, the Pacific Northwest. Laura started her Baldrige career in 2002 as a first year WSQA Examiner and has taken (or taught!) examiner training either at the regional or national level almost every year since.   Laura is now the Executive Director for Performance Excellence Northwest (PENW) serving AK, WA, ID, and OR.   In the past, Laura had the privilege of being an executive in healthcare where she was able to use the Baldrige framework and lean transformation to develop and execute the organization's strategic plan (MultiCare (WA), Yakima Valley Memorial FOS (WA), Geisinger (PA), and Signature Healthcare (MA). Laura is also the Marketing Chair and a board member for the Alliance for Performance Excellence.</a:t>
            </a:r>
          </a:p>
          <a:p>
            <a:pPr marL="0" marR="0">
              <a:lnSpc>
                <a:spcPct val="107000"/>
              </a:lnSpc>
              <a:spcAft>
                <a:spcPts val="800"/>
              </a:spcAft>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For over 10 years, Laura served as the Chair of ASQ's Conference Council and on the World Conference Technical Program Committee for years prior.  Laura served as the chair for both Spokane and Seattle Sections for ASQ in the past. She is also active in ACHE – The American College for Healthcare Executives.</a:t>
            </a:r>
          </a:p>
          <a:p>
            <a:pPr marL="0" marR="0">
              <a:lnSpc>
                <a:spcPct val="107000"/>
              </a:lnSpc>
              <a:spcAft>
                <a:spcPts val="800"/>
              </a:spcAft>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Laura has also served as an examiner for Communities of Excellence 2026 and AHCA-NCAL - Both Baldrige-based programs and partners within the Baldrige Ecosystem.</a:t>
            </a:r>
          </a:p>
          <a:p>
            <a:pPr marL="0" marR="0">
              <a:lnSpc>
                <a:spcPct val="107000"/>
              </a:lnSpc>
              <a:spcAft>
                <a:spcPts val="800"/>
              </a:spcAft>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Recently, Laura has spoken or been on panels for ASQ's World Conference on Quality and Improvement, Quest for Excellence, ASQ's Lean and Six Sigma Conference, and the Medical Device Innovation Consortium in Boston. Laura hosted her first PENW Annual Learning Symposium in 2025 and looks forward to hosting many more!  </a:t>
            </a:r>
          </a:p>
          <a:p>
            <a:pPr marL="0" marR="0">
              <a:lnSpc>
                <a:spcPct val="107000"/>
              </a:lnSpc>
              <a:spcAft>
                <a:spcPts val="800"/>
              </a:spcAft>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Laura lives next to a cranberry bog in Halifax, MA and you can find her walking her Labrador, Basil, each night or tending her garden.  Laura loves the Maine Coast as it most reminds her of the Pacific Coast with all her energy, ruggedness and beauty.</a:t>
            </a:r>
          </a:p>
        </p:txBody>
      </p:sp>
    </p:spTree>
    <p:extLst>
      <p:ext uri="{BB962C8B-B14F-4D97-AF65-F5344CB8AC3E}">
        <p14:creationId xmlns:p14="http://schemas.microsoft.com/office/powerpoint/2010/main" val="3452030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A8C429-53A9-04D8-5505-C5BA1D5EAE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3145" y="145670"/>
            <a:ext cx="10995313" cy="5901641"/>
          </a:xfrm>
          <a:prstGeom prst="rect">
            <a:avLst/>
          </a:prstGeom>
          <a:noFill/>
          <a:ln w="47625">
            <a:solidFill>
              <a:schemeClr val="accent1"/>
            </a:solidFill>
          </a:ln>
        </p:spPr>
      </p:pic>
      <p:sp>
        <p:nvSpPr>
          <p:cNvPr id="2" name="TextBox 1">
            <a:extLst>
              <a:ext uri="{FF2B5EF4-FFF2-40B4-BE49-F238E27FC236}">
                <a16:creationId xmlns:a16="http://schemas.microsoft.com/office/drawing/2014/main" id="{F565A58D-130F-373F-04E4-4E5BDE91417B}"/>
              </a:ext>
            </a:extLst>
          </p:cNvPr>
          <p:cNvSpPr txBox="1"/>
          <p:nvPr/>
        </p:nvSpPr>
        <p:spPr>
          <a:xfrm>
            <a:off x="2237874" y="1780674"/>
            <a:ext cx="2875547" cy="1200329"/>
          </a:xfrm>
          <a:prstGeom prst="rect">
            <a:avLst/>
          </a:prstGeom>
          <a:gradFill>
            <a:gsLst>
              <a:gs pos="0">
                <a:srgbClr val="F7FBFE"/>
              </a:gs>
              <a:gs pos="100000">
                <a:srgbClr val="DEEDF9"/>
              </a:gs>
            </a:gsLst>
            <a:lin ang="5400000" scaled="1"/>
          </a:gradFill>
          <a:ln w="41275">
            <a:solidFill>
              <a:schemeClr val="accent1"/>
            </a:solidFill>
          </a:ln>
        </p:spPr>
        <p:txBody>
          <a:bodyPr wrap="square" rtlCol="0">
            <a:spAutoFit/>
          </a:bodyPr>
          <a:lstStyle/>
          <a:p>
            <a:pPr algn="ctr"/>
            <a:r>
              <a:rPr lang="en-US" i="1" dirty="0"/>
              <a:t>National Historical Program – 1987 Act of Congress, US Dept of Commerce, Presidential Award!</a:t>
            </a:r>
          </a:p>
        </p:txBody>
      </p:sp>
      <p:sp>
        <p:nvSpPr>
          <p:cNvPr id="9" name="TextBox 8">
            <a:extLst>
              <a:ext uri="{FF2B5EF4-FFF2-40B4-BE49-F238E27FC236}">
                <a16:creationId xmlns:a16="http://schemas.microsoft.com/office/drawing/2014/main" id="{AAA2FC8F-73B6-0749-9960-A876576EFDDA}"/>
              </a:ext>
            </a:extLst>
          </p:cNvPr>
          <p:cNvSpPr txBox="1"/>
          <p:nvPr/>
        </p:nvSpPr>
        <p:spPr>
          <a:xfrm>
            <a:off x="2237874" y="4166938"/>
            <a:ext cx="2875547" cy="1200329"/>
          </a:xfrm>
          <a:prstGeom prst="rect">
            <a:avLst/>
          </a:prstGeom>
          <a:gradFill>
            <a:gsLst>
              <a:gs pos="0">
                <a:srgbClr val="F7FBFE"/>
              </a:gs>
              <a:gs pos="100000">
                <a:srgbClr val="DEEDF9"/>
              </a:gs>
            </a:gsLst>
            <a:lin ang="5400000" scaled="1"/>
          </a:gradFill>
          <a:ln w="41275">
            <a:solidFill>
              <a:schemeClr val="accent1"/>
            </a:solidFill>
          </a:ln>
        </p:spPr>
        <p:txBody>
          <a:bodyPr wrap="square" rtlCol="0">
            <a:spAutoFit/>
          </a:bodyPr>
          <a:lstStyle/>
          <a:p>
            <a:pPr algn="ctr"/>
            <a:r>
              <a:rPr lang="en-US" i="1" dirty="0"/>
              <a:t>Historically an advocate and fundraiser for the Baldrige program, now manager of the Framework Updates</a:t>
            </a:r>
          </a:p>
        </p:txBody>
      </p:sp>
      <p:sp>
        <p:nvSpPr>
          <p:cNvPr id="11" name="TextBox 10">
            <a:extLst>
              <a:ext uri="{FF2B5EF4-FFF2-40B4-BE49-F238E27FC236}">
                <a16:creationId xmlns:a16="http://schemas.microsoft.com/office/drawing/2014/main" id="{A9D7FE74-25E5-DD80-E0C9-C753F5D4B1B4}"/>
              </a:ext>
            </a:extLst>
          </p:cNvPr>
          <p:cNvSpPr txBox="1"/>
          <p:nvPr/>
        </p:nvSpPr>
        <p:spPr>
          <a:xfrm>
            <a:off x="7495674" y="4050632"/>
            <a:ext cx="2875547" cy="1200329"/>
          </a:xfrm>
          <a:prstGeom prst="rect">
            <a:avLst/>
          </a:prstGeom>
          <a:gradFill>
            <a:gsLst>
              <a:gs pos="0">
                <a:srgbClr val="F7FBFE"/>
              </a:gs>
              <a:gs pos="100000">
                <a:srgbClr val="DEEDF9"/>
              </a:gs>
            </a:gsLst>
            <a:lin ang="5400000" scaled="1"/>
          </a:gradFill>
          <a:ln w="41275">
            <a:solidFill>
              <a:schemeClr val="accent1"/>
            </a:solidFill>
          </a:ln>
        </p:spPr>
        <p:txBody>
          <a:bodyPr wrap="square" rtlCol="0">
            <a:spAutoFit/>
          </a:bodyPr>
          <a:lstStyle/>
          <a:p>
            <a:pPr algn="ctr"/>
            <a:r>
              <a:rPr lang="en-US" i="1" dirty="0"/>
              <a:t>The Baldrige Framework adapted for Communities – a new sector within the Baldrige Award</a:t>
            </a:r>
          </a:p>
        </p:txBody>
      </p:sp>
      <p:sp>
        <p:nvSpPr>
          <p:cNvPr id="13" name="TextBox 12">
            <a:extLst>
              <a:ext uri="{FF2B5EF4-FFF2-40B4-BE49-F238E27FC236}">
                <a16:creationId xmlns:a16="http://schemas.microsoft.com/office/drawing/2014/main" id="{47B94A8D-DE09-D1A5-A6AD-58A1F56F7B9F}"/>
              </a:ext>
            </a:extLst>
          </p:cNvPr>
          <p:cNvSpPr txBox="1"/>
          <p:nvPr/>
        </p:nvSpPr>
        <p:spPr>
          <a:xfrm>
            <a:off x="7359316" y="1712495"/>
            <a:ext cx="2875547" cy="1200329"/>
          </a:xfrm>
          <a:prstGeom prst="rect">
            <a:avLst/>
          </a:prstGeom>
          <a:gradFill>
            <a:gsLst>
              <a:gs pos="0">
                <a:srgbClr val="F7FBFE"/>
              </a:gs>
              <a:gs pos="100000">
                <a:srgbClr val="DEEDF9"/>
              </a:gs>
            </a:gsLst>
            <a:lin ang="5400000" scaled="1"/>
          </a:gradFill>
          <a:ln w="41275">
            <a:solidFill>
              <a:schemeClr val="accent1"/>
            </a:solidFill>
          </a:ln>
        </p:spPr>
        <p:txBody>
          <a:bodyPr wrap="square" rtlCol="0">
            <a:spAutoFit/>
          </a:bodyPr>
          <a:lstStyle/>
          <a:p>
            <a:pPr algn="ctr"/>
            <a:r>
              <a:rPr lang="en-US" i="1" dirty="0"/>
              <a:t>The Alliance – Network of State and Regional Programs – the new manager of the national award program</a:t>
            </a:r>
          </a:p>
        </p:txBody>
      </p:sp>
    </p:spTree>
    <p:extLst>
      <p:ext uri="{BB962C8B-B14F-4D97-AF65-F5344CB8AC3E}">
        <p14:creationId xmlns:p14="http://schemas.microsoft.com/office/powerpoint/2010/main" val="134440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1"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B48F0-FD78-50DC-5FE8-BC002F27A03C}"/>
            </a:ext>
          </a:extLst>
        </p:cNvPr>
        <p:cNvGrpSpPr/>
        <p:nvPr/>
      </p:nvGrpSpPr>
      <p:grpSpPr>
        <a:xfrm>
          <a:off x="0" y="0"/>
          <a:ext cx="0" cy="0"/>
          <a:chOff x="0" y="0"/>
          <a:chExt cx="0" cy="0"/>
        </a:xfrm>
      </p:grpSpPr>
      <p:pic>
        <p:nvPicPr>
          <p:cNvPr id="4" name="Content Placeholder 5">
            <a:extLst>
              <a:ext uri="{FF2B5EF4-FFF2-40B4-BE49-F238E27FC236}">
                <a16:creationId xmlns:a16="http://schemas.microsoft.com/office/drawing/2014/main" id="{848BA4B4-814D-CC17-3B4C-F9769530066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2009" y="1977684"/>
            <a:ext cx="2324711" cy="2589964"/>
          </a:xfrm>
          <a:prstGeom prst="rect">
            <a:avLst/>
          </a:prstGeom>
          <a:ln>
            <a:solidFill>
              <a:schemeClr val="bg2">
                <a:lumMod val="50000"/>
              </a:schemeClr>
            </a:solidFill>
          </a:ln>
        </p:spPr>
      </p:pic>
      <p:pic>
        <p:nvPicPr>
          <p:cNvPr id="5" name="Content Placeholder 4">
            <a:extLst>
              <a:ext uri="{FF2B5EF4-FFF2-40B4-BE49-F238E27FC236}">
                <a16:creationId xmlns:a16="http://schemas.microsoft.com/office/drawing/2014/main" id="{1EC6B80C-572E-C398-BB6E-B5ED07704E0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81659" y="1977684"/>
            <a:ext cx="2097575" cy="3167480"/>
          </a:xfrm>
          <a:prstGeom prst="rect">
            <a:avLst/>
          </a:prstGeom>
          <a:ln>
            <a:solidFill>
              <a:schemeClr val="bg2">
                <a:lumMod val="50000"/>
              </a:schemeClr>
            </a:solidFill>
          </a:ln>
        </p:spPr>
      </p:pic>
      <p:grpSp>
        <p:nvGrpSpPr>
          <p:cNvPr id="6" name="Group 5">
            <a:extLst>
              <a:ext uri="{FF2B5EF4-FFF2-40B4-BE49-F238E27FC236}">
                <a16:creationId xmlns:a16="http://schemas.microsoft.com/office/drawing/2014/main" id="{A57626CC-A8D7-089B-7E5E-8760F54EFDD6}"/>
              </a:ext>
            </a:extLst>
          </p:cNvPr>
          <p:cNvGrpSpPr/>
          <p:nvPr/>
        </p:nvGrpSpPr>
        <p:grpSpPr>
          <a:xfrm>
            <a:off x="3693058" y="1977777"/>
            <a:ext cx="2067409" cy="2976327"/>
            <a:chOff x="3585646" y="2185395"/>
            <a:chExt cx="2067409" cy="2976327"/>
          </a:xfrm>
        </p:grpSpPr>
        <p:pic>
          <p:nvPicPr>
            <p:cNvPr id="7" name="Picture 2" descr="2021-2022 Baldrige Excellence Framework Business/Nonprofit feature image">
              <a:extLst>
                <a:ext uri="{FF2B5EF4-FFF2-40B4-BE49-F238E27FC236}">
                  <a16:creationId xmlns:a16="http://schemas.microsoft.com/office/drawing/2014/main" id="{FD47A9F4-7DBF-94FB-B582-950610D9F14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585646" y="2185395"/>
              <a:ext cx="1097280" cy="14128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2021-2022 Baldrige Excellence Framework Health Care feature image">
              <a:extLst>
                <a:ext uri="{FF2B5EF4-FFF2-40B4-BE49-F238E27FC236}">
                  <a16:creationId xmlns:a16="http://schemas.microsoft.com/office/drawing/2014/main" id="{EE33540C-327D-611F-8934-D868E0F9B463}"/>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033270" y="2872164"/>
              <a:ext cx="1097280" cy="141280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2021-2022 Baldrige Excellence Framework Education feature image">
              <a:extLst>
                <a:ext uri="{FF2B5EF4-FFF2-40B4-BE49-F238E27FC236}">
                  <a16:creationId xmlns:a16="http://schemas.microsoft.com/office/drawing/2014/main" id="{D5D1690F-27AF-A21F-F255-317F13324E3F}"/>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555775" y="3748916"/>
              <a:ext cx="1097280" cy="1412806"/>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Rectangle 2">
            <a:extLst>
              <a:ext uri="{FF2B5EF4-FFF2-40B4-BE49-F238E27FC236}">
                <a16:creationId xmlns:a16="http://schemas.microsoft.com/office/drawing/2014/main" id="{71631EF0-4F78-A3D1-E647-139AAFC3B422}"/>
              </a:ext>
            </a:extLst>
          </p:cNvPr>
          <p:cNvSpPr txBox="1">
            <a:spLocks noChangeArrowheads="1"/>
          </p:cNvSpPr>
          <p:nvPr/>
        </p:nvSpPr>
        <p:spPr bwMode="auto">
          <a:xfrm>
            <a:off x="8785201" y="1510309"/>
            <a:ext cx="2804914" cy="3837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a:extLst>
        </p:spPr>
        <p:txBody>
          <a:bodyPr vert="horz" wrap="square" lIns="90488" tIns="44450" rIns="90488" bIns="44450" numCol="1" anchor="t" anchorCtr="0" compatLnSpc="1">
            <a:prstTxWarp prst="textNoShape">
              <a:avLst/>
            </a:prstTxWarp>
          </a:bodyPr>
          <a:lst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defRPr>
            </a:lvl2pPr>
            <a:lvl3pPr marL="1143000" indent="-228600" algn="l" rtl="0" eaLnBrk="0" fontAlgn="base" hangingPunct="0">
              <a:spcBef>
                <a:spcPct val="20000"/>
              </a:spcBef>
              <a:spcAft>
                <a:spcPct val="0"/>
              </a:spcAft>
              <a:buSzPct val="100000"/>
              <a:buChar char="•"/>
              <a:defRPr sz="2400">
                <a:solidFill>
                  <a:schemeClr val="tx1"/>
                </a:solidFill>
                <a:latin typeface="+mn-lt"/>
              </a:defRPr>
            </a:lvl3pPr>
            <a:lvl4pPr marL="1600200" indent="-228600" algn="l" rtl="0" eaLnBrk="0" fontAlgn="base" hangingPunct="0">
              <a:spcBef>
                <a:spcPct val="20000"/>
              </a:spcBef>
              <a:spcAft>
                <a:spcPct val="0"/>
              </a:spcAft>
              <a:buSzPct val="100000"/>
              <a:buChar char="–"/>
              <a:defRPr sz="2000">
                <a:solidFill>
                  <a:schemeClr val="tx1"/>
                </a:solidFill>
                <a:latin typeface="+mn-lt"/>
              </a:defRPr>
            </a:lvl4pPr>
            <a:lvl5pPr marL="2057400" indent="-228600" algn="l" rtl="0" eaLnBrk="0" fontAlgn="base" hangingPunct="0">
              <a:spcBef>
                <a:spcPct val="20000"/>
              </a:spcBef>
              <a:spcAft>
                <a:spcPct val="0"/>
              </a:spcAft>
              <a:buSzPct val="100000"/>
              <a:buChar char="•"/>
              <a:defRPr>
                <a:solidFill>
                  <a:schemeClr val="tx1"/>
                </a:solidFill>
                <a:latin typeface="+mn-lt"/>
              </a:defRPr>
            </a:lvl5pPr>
            <a:lvl6pPr marL="2514600" indent="-228600" algn="l" rtl="0" eaLnBrk="0" fontAlgn="base" hangingPunct="0">
              <a:spcBef>
                <a:spcPct val="20000"/>
              </a:spcBef>
              <a:spcAft>
                <a:spcPct val="0"/>
              </a:spcAft>
              <a:buSzPct val="100000"/>
              <a:buChar char="•"/>
              <a:defRPr sz="2000">
                <a:solidFill>
                  <a:schemeClr val="tx1"/>
                </a:solidFill>
                <a:latin typeface="+mn-lt"/>
              </a:defRPr>
            </a:lvl6pPr>
            <a:lvl7pPr marL="2971800" indent="-228600" algn="l" rtl="0" eaLnBrk="0" fontAlgn="base" hangingPunct="0">
              <a:spcBef>
                <a:spcPct val="20000"/>
              </a:spcBef>
              <a:spcAft>
                <a:spcPct val="0"/>
              </a:spcAft>
              <a:buSzPct val="100000"/>
              <a:buChar char="•"/>
              <a:defRPr sz="2000">
                <a:solidFill>
                  <a:schemeClr val="tx1"/>
                </a:solidFill>
                <a:latin typeface="+mn-lt"/>
              </a:defRPr>
            </a:lvl7pPr>
            <a:lvl8pPr marL="3429000" indent="-228600" algn="l" rtl="0" eaLnBrk="0" fontAlgn="base" hangingPunct="0">
              <a:spcBef>
                <a:spcPct val="20000"/>
              </a:spcBef>
              <a:spcAft>
                <a:spcPct val="0"/>
              </a:spcAft>
              <a:buSzPct val="100000"/>
              <a:buChar char="•"/>
              <a:defRPr sz="2000">
                <a:solidFill>
                  <a:schemeClr val="tx1"/>
                </a:solidFill>
                <a:latin typeface="+mn-lt"/>
              </a:defRPr>
            </a:lvl8pPr>
            <a:lvl9pPr marL="3886200" indent="-228600" algn="l" rtl="0" eaLnBrk="0" fontAlgn="base" hangingPunct="0">
              <a:spcBef>
                <a:spcPct val="20000"/>
              </a:spcBef>
              <a:spcAft>
                <a:spcPct val="0"/>
              </a:spcAft>
              <a:buSzPct val="100000"/>
              <a:buChar char="•"/>
              <a:defRPr sz="2000">
                <a:solidFill>
                  <a:schemeClr val="tx1"/>
                </a:solidFill>
                <a:latin typeface="+mn-lt"/>
              </a:defRPr>
            </a:lvl9pPr>
          </a:lstStyle>
          <a:p>
            <a:pPr marL="257175" indent="-257175">
              <a:buFont typeface="Arial" panose="020B0604020202020204" pitchFamily="34" charset="0"/>
              <a:buChar char="•"/>
              <a:defRPr/>
            </a:pPr>
            <a:r>
              <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rPr>
              <a:t>Created in 1987 by Public Law 100-107</a:t>
            </a:r>
          </a:p>
          <a:p>
            <a:pPr marL="257175" indent="-257175">
              <a:buFont typeface="Arial" panose="020B0604020202020204" pitchFamily="34" charset="0"/>
              <a:buChar char="•"/>
              <a:defRPr/>
            </a:pPr>
            <a:r>
              <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rPr>
              <a:t>Part of the Dept of Commerce, National Institute of Standards and Technology</a:t>
            </a:r>
          </a:p>
          <a:p>
            <a:pPr marL="257175" indent="-257175">
              <a:buFont typeface="Arial" panose="020B0604020202020204" pitchFamily="34" charset="0"/>
              <a:buChar char="•"/>
              <a:defRPr/>
            </a:pPr>
            <a:r>
              <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rPr>
              <a:t>Mission is to identify, recognize and stimulate excellence</a:t>
            </a:r>
          </a:p>
          <a:p>
            <a:pPr marL="257175" indent="-257175">
              <a:buFont typeface="Arial" panose="020B0604020202020204" pitchFamily="34" charset="0"/>
              <a:buChar char="•"/>
              <a:defRPr/>
            </a:pPr>
            <a:r>
              <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rPr>
              <a:t>Shifted operations to private sector partners in 2026</a:t>
            </a:r>
          </a:p>
          <a:p>
            <a:pPr marL="257175" indent="-257175">
              <a:buFont typeface="Arial" panose="020B0604020202020204" pitchFamily="34" charset="0"/>
              <a:buChar char="•"/>
              <a:defRPr/>
            </a:pPr>
            <a:endPar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CDEA0BCA-B4C7-3E30-2B0D-67CFE7DCAAF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245001" y="230100"/>
            <a:ext cx="2239425" cy="1201992"/>
          </a:xfrm>
          <a:prstGeom prst="rect">
            <a:avLst/>
          </a:prstGeom>
        </p:spPr>
      </p:pic>
      <p:sp>
        <p:nvSpPr>
          <p:cNvPr id="12" name="Oval 11">
            <a:extLst>
              <a:ext uri="{FF2B5EF4-FFF2-40B4-BE49-F238E27FC236}">
                <a16:creationId xmlns:a16="http://schemas.microsoft.com/office/drawing/2014/main" id="{55AC1604-E29C-D638-3DDF-8CD9BEC3FDB4}"/>
              </a:ext>
            </a:extLst>
          </p:cNvPr>
          <p:cNvSpPr/>
          <p:nvPr/>
        </p:nvSpPr>
        <p:spPr>
          <a:xfrm>
            <a:off x="9035716" y="230100"/>
            <a:ext cx="1094873" cy="52788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1FFF8F1-9F3C-FA1F-0EBF-236CA3228ECA}"/>
              </a:ext>
            </a:extLst>
          </p:cNvPr>
          <p:cNvSpPr txBox="1"/>
          <p:nvPr/>
        </p:nvSpPr>
        <p:spPr>
          <a:xfrm>
            <a:off x="707574" y="393843"/>
            <a:ext cx="7589322" cy="646331"/>
          </a:xfrm>
          <a:prstGeom prst="rect">
            <a:avLst/>
          </a:prstGeom>
          <a:noFill/>
        </p:spPr>
        <p:txBody>
          <a:bodyPr wrap="none" rtlCol="0">
            <a:spAutoFit/>
          </a:bodyPr>
          <a:lstStyle/>
          <a:p>
            <a:r>
              <a:rPr lang="en-US" sz="3600" dirty="0"/>
              <a:t>An Act of Congress to Establish Baldrige</a:t>
            </a:r>
          </a:p>
        </p:txBody>
      </p:sp>
    </p:spTree>
    <p:extLst>
      <p:ext uri="{BB962C8B-B14F-4D97-AF65-F5344CB8AC3E}">
        <p14:creationId xmlns:p14="http://schemas.microsoft.com/office/powerpoint/2010/main" val="848257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B0B79-7BD5-2F1F-58DD-440D62EAD11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03CDE61-8346-E640-2C7B-57CF757D61F0}"/>
              </a:ext>
            </a:extLst>
          </p:cNvPr>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b="1" dirty="0">
                <a:solidFill>
                  <a:srgbClr val="002060"/>
                </a:solidFill>
                <a:latin typeface="Arial" panose="020B0604020202020204" pitchFamily="34" charset="0"/>
              </a:rPr>
              <a:t>The Baldrige Foundation</a:t>
            </a:r>
            <a:endParaRPr lang="en-US" dirty="0"/>
          </a:p>
        </p:txBody>
      </p:sp>
      <p:pic>
        <p:nvPicPr>
          <p:cNvPr id="5" name="Picture 4" descr="A collage of images of president&#10;&#10;AI-generated content may be incorrect.">
            <a:extLst>
              <a:ext uri="{FF2B5EF4-FFF2-40B4-BE49-F238E27FC236}">
                <a16:creationId xmlns:a16="http://schemas.microsoft.com/office/drawing/2014/main" id="{B56D12A7-90D5-9761-F30C-733866BEB0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1736" y="1399466"/>
            <a:ext cx="9009757" cy="4665581"/>
          </a:xfrm>
          <a:prstGeom prst="rect">
            <a:avLst/>
          </a:prstGeom>
        </p:spPr>
      </p:pic>
      <p:sp>
        <p:nvSpPr>
          <p:cNvPr id="8" name="Rectangle 2">
            <a:extLst>
              <a:ext uri="{FF2B5EF4-FFF2-40B4-BE49-F238E27FC236}">
                <a16:creationId xmlns:a16="http://schemas.microsoft.com/office/drawing/2014/main" id="{82C35DFC-24E3-862F-2B79-388C507BDA76}"/>
              </a:ext>
            </a:extLst>
          </p:cNvPr>
          <p:cNvSpPr txBox="1">
            <a:spLocks noChangeArrowheads="1"/>
          </p:cNvSpPr>
          <p:nvPr/>
        </p:nvSpPr>
        <p:spPr bwMode="auto">
          <a:xfrm>
            <a:off x="9351565" y="1528701"/>
            <a:ext cx="2804914" cy="3837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a:extLst>
        </p:spPr>
        <p:txBody>
          <a:bodyPr vert="horz" wrap="square" lIns="90488" tIns="44450" rIns="90488" bIns="44450" numCol="1" anchor="t" anchorCtr="0" compatLnSpc="1">
            <a:prstTxWarp prst="textNoShape">
              <a:avLst/>
            </a:prstTxWarp>
          </a:bodyPr>
          <a:lst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defRPr>
            </a:lvl2pPr>
            <a:lvl3pPr marL="1143000" indent="-228600" algn="l" rtl="0" eaLnBrk="0" fontAlgn="base" hangingPunct="0">
              <a:spcBef>
                <a:spcPct val="20000"/>
              </a:spcBef>
              <a:spcAft>
                <a:spcPct val="0"/>
              </a:spcAft>
              <a:buSzPct val="100000"/>
              <a:buChar char="•"/>
              <a:defRPr sz="2400">
                <a:solidFill>
                  <a:schemeClr val="tx1"/>
                </a:solidFill>
                <a:latin typeface="+mn-lt"/>
              </a:defRPr>
            </a:lvl3pPr>
            <a:lvl4pPr marL="1600200" indent="-228600" algn="l" rtl="0" eaLnBrk="0" fontAlgn="base" hangingPunct="0">
              <a:spcBef>
                <a:spcPct val="20000"/>
              </a:spcBef>
              <a:spcAft>
                <a:spcPct val="0"/>
              </a:spcAft>
              <a:buSzPct val="100000"/>
              <a:buChar char="–"/>
              <a:defRPr sz="2000">
                <a:solidFill>
                  <a:schemeClr val="tx1"/>
                </a:solidFill>
                <a:latin typeface="+mn-lt"/>
              </a:defRPr>
            </a:lvl4pPr>
            <a:lvl5pPr marL="2057400" indent="-228600" algn="l" rtl="0" eaLnBrk="0" fontAlgn="base" hangingPunct="0">
              <a:spcBef>
                <a:spcPct val="20000"/>
              </a:spcBef>
              <a:spcAft>
                <a:spcPct val="0"/>
              </a:spcAft>
              <a:buSzPct val="100000"/>
              <a:buChar char="•"/>
              <a:defRPr>
                <a:solidFill>
                  <a:schemeClr val="tx1"/>
                </a:solidFill>
                <a:latin typeface="+mn-lt"/>
              </a:defRPr>
            </a:lvl5pPr>
            <a:lvl6pPr marL="2514600" indent="-228600" algn="l" rtl="0" eaLnBrk="0" fontAlgn="base" hangingPunct="0">
              <a:spcBef>
                <a:spcPct val="20000"/>
              </a:spcBef>
              <a:spcAft>
                <a:spcPct val="0"/>
              </a:spcAft>
              <a:buSzPct val="100000"/>
              <a:buChar char="•"/>
              <a:defRPr sz="2000">
                <a:solidFill>
                  <a:schemeClr val="tx1"/>
                </a:solidFill>
                <a:latin typeface="+mn-lt"/>
              </a:defRPr>
            </a:lvl6pPr>
            <a:lvl7pPr marL="2971800" indent="-228600" algn="l" rtl="0" eaLnBrk="0" fontAlgn="base" hangingPunct="0">
              <a:spcBef>
                <a:spcPct val="20000"/>
              </a:spcBef>
              <a:spcAft>
                <a:spcPct val="0"/>
              </a:spcAft>
              <a:buSzPct val="100000"/>
              <a:buChar char="•"/>
              <a:defRPr sz="2000">
                <a:solidFill>
                  <a:schemeClr val="tx1"/>
                </a:solidFill>
                <a:latin typeface="+mn-lt"/>
              </a:defRPr>
            </a:lvl7pPr>
            <a:lvl8pPr marL="3429000" indent="-228600" algn="l" rtl="0" eaLnBrk="0" fontAlgn="base" hangingPunct="0">
              <a:spcBef>
                <a:spcPct val="20000"/>
              </a:spcBef>
              <a:spcAft>
                <a:spcPct val="0"/>
              </a:spcAft>
              <a:buSzPct val="100000"/>
              <a:buChar char="•"/>
              <a:defRPr sz="2000">
                <a:solidFill>
                  <a:schemeClr val="tx1"/>
                </a:solidFill>
                <a:latin typeface="+mn-lt"/>
              </a:defRPr>
            </a:lvl8pPr>
            <a:lvl9pPr marL="3886200" indent="-228600" algn="l" rtl="0" eaLnBrk="0" fontAlgn="base" hangingPunct="0">
              <a:spcBef>
                <a:spcPct val="20000"/>
              </a:spcBef>
              <a:spcAft>
                <a:spcPct val="0"/>
              </a:spcAft>
              <a:buSzPct val="100000"/>
              <a:buChar char="•"/>
              <a:defRPr sz="2000">
                <a:solidFill>
                  <a:schemeClr val="tx1"/>
                </a:solidFill>
                <a:latin typeface="+mn-lt"/>
              </a:defRPr>
            </a:lvl9pPr>
          </a:lstStyle>
          <a:p>
            <a:pPr marL="257175" indent="-257175">
              <a:buFont typeface="Arial" panose="020B0604020202020204" pitchFamily="34" charset="0"/>
              <a:buChar char="•"/>
              <a:defRPr/>
            </a:pPr>
            <a:r>
              <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rPr>
              <a:t>Traditionally: Advocacy &amp; Fundraising</a:t>
            </a:r>
          </a:p>
          <a:p>
            <a:pPr marL="257175" indent="-257175">
              <a:buFont typeface="Arial" panose="020B0604020202020204" pitchFamily="34" charset="0"/>
              <a:buChar char="•"/>
              <a:defRPr/>
            </a:pPr>
            <a:r>
              <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rPr>
              <a:t>Recently added Education</a:t>
            </a:r>
          </a:p>
          <a:p>
            <a:pPr marL="257175" indent="-257175">
              <a:buFont typeface="Arial" panose="020B0604020202020204" pitchFamily="34" charset="0"/>
              <a:buChar char="•"/>
              <a:defRPr/>
            </a:pPr>
            <a:r>
              <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rPr>
              <a:t>And now added Baldrige Framework Revisions, Quest, Baldrige Fellows</a:t>
            </a:r>
          </a:p>
          <a:p>
            <a:pPr marL="257175" indent="-257175">
              <a:buFont typeface="Arial" panose="020B0604020202020204" pitchFamily="34" charset="0"/>
              <a:buChar char="•"/>
              <a:defRPr/>
            </a:pPr>
            <a:endPar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34F1511-0886-629D-C9A0-B80BA1D29C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45001" y="230100"/>
            <a:ext cx="2239425" cy="1201992"/>
          </a:xfrm>
          <a:prstGeom prst="rect">
            <a:avLst/>
          </a:prstGeom>
        </p:spPr>
      </p:pic>
      <p:sp>
        <p:nvSpPr>
          <p:cNvPr id="9" name="Oval 8">
            <a:extLst>
              <a:ext uri="{FF2B5EF4-FFF2-40B4-BE49-F238E27FC236}">
                <a16:creationId xmlns:a16="http://schemas.microsoft.com/office/drawing/2014/main" id="{D9BCFAC1-8C60-D471-3A98-8135CFADE3EE}"/>
              </a:ext>
            </a:extLst>
          </p:cNvPr>
          <p:cNvSpPr/>
          <p:nvPr/>
        </p:nvSpPr>
        <p:spPr>
          <a:xfrm>
            <a:off x="9140565" y="792953"/>
            <a:ext cx="1094873" cy="52788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7965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E7EAC-02B1-8CA9-6A98-8953293242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53A664-87F5-0E9D-10C9-E19A47FAD461}"/>
              </a:ext>
            </a:extLst>
          </p:cNvPr>
          <p:cNvSpPr>
            <a:spLocks noGrp="1"/>
          </p:cNvSpPr>
          <p:nvPr>
            <p:ph type="title"/>
          </p:nvPr>
        </p:nvSpPr>
        <p:spPr>
          <a:xfrm>
            <a:off x="403261" y="87184"/>
            <a:ext cx="9067800" cy="1143000"/>
          </a:xfrm>
        </p:spPr>
        <p:txBody>
          <a:bodyPr>
            <a:normAutofit fontScale="90000"/>
          </a:bodyPr>
          <a:lstStyle/>
          <a:p>
            <a:r>
              <a:rPr lang="en-US" altLang="en-US" b="1" dirty="0">
                <a:solidFill>
                  <a:srgbClr val="002060"/>
                </a:solidFill>
                <a:latin typeface="Arial" panose="020B0604020202020204" pitchFamily="34" charset="0"/>
              </a:rPr>
              <a:t>Communities of Resilience &amp;</a:t>
            </a:r>
            <a:br>
              <a:rPr lang="en-US" altLang="en-US" b="1" dirty="0">
                <a:solidFill>
                  <a:srgbClr val="002060"/>
                </a:solidFill>
                <a:latin typeface="Arial" panose="020B0604020202020204" pitchFamily="34" charset="0"/>
              </a:rPr>
            </a:br>
            <a:r>
              <a:rPr lang="en-US" altLang="en-US" b="1" dirty="0">
                <a:solidFill>
                  <a:srgbClr val="002060"/>
                </a:solidFill>
                <a:latin typeface="Arial" panose="020B0604020202020204" pitchFamily="34" charset="0"/>
              </a:rPr>
              <a:t>Excellence (C.O.R.E.)</a:t>
            </a:r>
            <a:endParaRPr lang="en-US" dirty="0"/>
          </a:p>
        </p:txBody>
      </p:sp>
      <p:sp>
        <p:nvSpPr>
          <p:cNvPr id="8" name="Rectangle 2">
            <a:extLst>
              <a:ext uri="{FF2B5EF4-FFF2-40B4-BE49-F238E27FC236}">
                <a16:creationId xmlns:a16="http://schemas.microsoft.com/office/drawing/2014/main" id="{5626D9FE-657F-E77C-9DA2-443A16AF9161}"/>
              </a:ext>
            </a:extLst>
          </p:cNvPr>
          <p:cNvSpPr txBox="1">
            <a:spLocks noChangeArrowheads="1"/>
          </p:cNvSpPr>
          <p:nvPr/>
        </p:nvSpPr>
        <p:spPr bwMode="auto">
          <a:xfrm>
            <a:off x="9351565" y="1528701"/>
            <a:ext cx="2804914" cy="3837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a:extLst>
        </p:spPr>
        <p:txBody>
          <a:bodyPr vert="horz" wrap="square" lIns="90488" tIns="44450" rIns="90488" bIns="44450" numCol="1" anchor="t" anchorCtr="0" compatLnSpc="1">
            <a:prstTxWarp prst="textNoShape">
              <a:avLst/>
            </a:prstTxWarp>
          </a:bodyPr>
          <a:lst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defRPr>
            </a:lvl2pPr>
            <a:lvl3pPr marL="1143000" indent="-228600" algn="l" rtl="0" eaLnBrk="0" fontAlgn="base" hangingPunct="0">
              <a:spcBef>
                <a:spcPct val="20000"/>
              </a:spcBef>
              <a:spcAft>
                <a:spcPct val="0"/>
              </a:spcAft>
              <a:buSzPct val="100000"/>
              <a:buChar char="•"/>
              <a:defRPr sz="2400">
                <a:solidFill>
                  <a:schemeClr val="tx1"/>
                </a:solidFill>
                <a:latin typeface="+mn-lt"/>
              </a:defRPr>
            </a:lvl3pPr>
            <a:lvl4pPr marL="1600200" indent="-228600" algn="l" rtl="0" eaLnBrk="0" fontAlgn="base" hangingPunct="0">
              <a:spcBef>
                <a:spcPct val="20000"/>
              </a:spcBef>
              <a:spcAft>
                <a:spcPct val="0"/>
              </a:spcAft>
              <a:buSzPct val="100000"/>
              <a:buChar char="–"/>
              <a:defRPr sz="2000">
                <a:solidFill>
                  <a:schemeClr val="tx1"/>
                </a:solidFill>
                <a:latin typeface="+mn-lt"/>
              </a:defRPr>
            </a:lvl4pPr>
            <a:lvl5pPr marL="2057400" indent="-228600" algn="l" rtl="0" eaLnBrk="0" fontAlgn="base" hangingPunct="0">
              <a:spcBef>
                <a:spcPct val="20000"/>
              </a:spcBef>
              <a:spcAft>
                <a:spcPct val="0"/>
              </a:spcAft>
              <a:buSzPct val="100000"/>
              <a:buChar char="•"/>
              <a:defRPr>
                <a:solidFill>
                  <a:schemeClr val="tx1"/>
                </a:solidFill>
                <a:latin typeface="+mn-lt"/>
              </a:defRPr>
            </a:lvl5pPr>
            <a:lvl6pPr marL="2514600" indent="-228600" algn="l" rtl="0" eaLnBrk="0" fontAlgn="base" hangingPunct="0">
              <a:spcBef>
                <a:spcPct val="20000"/>
              </a:spcBef>
              <a:spcAft>
                <a:spcPct val="0"/>
              </a:spcAft>
              <a:buSzPct val="100000"/>
              <a:buChar char="•"/>
              <a:defRPr sz="2000">
                <a:solidFill>
                  <a:schemeClr val="tx1"/>
                </a:solidFill>
                <a:latin typeface="+mn-lt"/>
              </a:defRPr>
            </a:lvl6pPr>
            <a:lvl7pPr marL="2971800" indent="-228600" algn="l" rtl="0" eaLnBrk="0" fontAlgn="base" hangingPunct="0">
              <a:spcBef>
                <a:spcPct val="20000"/>
              </a:spcBef>
              <a:spcAft>
                <a:spcPct val="0"/>
              </a:spcAft>
              <a:buSzPct val="100000"/>
              <a:buChar char="•"/>
              <a:defRPr sz="2000">
                <a:solidFill>
                  <a:schemeClr val="tx1"/>
                </a:solidFill>
                <a:latin typeface="+mn-lt"/>
              </a:defRPr>
            </a:lvl7pPr>
            <a:lvl8pPr marL="3429000" indent="-228600" algn="l" rtl="0" eaLnBrk="0" fontAlgn="base" hangingPunct="0">
              <a:spcBef>
                <a:spcPct val="20000"/>
              </a:spcBef>
              <a:spcAft>
                <a:spcPct val="0"/>
              </a:spcAft>
              <a:buSzPct val="100000"/>
              <a:buChar char="•"/>
              <a:defRPr sz="2000">
                <a:solidFill>
                  <a:schemeClr val="tx1"/>
                </a:solidFill>
                <a:latin typeface="+mn-lt"/>
              </a:defRPr>
            </a:lvl8pPr>
            <a:lvl9pPr marL="3886200" indent="-228600" algn="l" rtl="0" eaLnBrk="0" fontAlgn="base" hangingPunct="0">
              <a:spcBef>
                <a:spcPct val="20000"/>
              </a:spcBef>
              <a:spcAft>
                <a:spcPct val="0"/>
              </a:spcAft>
              <a:buSzPct val="100000"/>
              <a:buChar char="•"/>
              <a:defRPr sz="2000">
                <a:solidFill>
                  <a:schemeClr val="tx1"/>
                </a:solidFill>
                <a:latin typeface="+mn-lt"/>
              </a:defRPr>
            </a:lvl9pPr>
          </a:lstStyle>
          <a:p>
            <a:pPr marL="257175" indent="-257175">
              <a:buFont typeface="Arial" panose="020B0604020202020204" pitchFamily="34" charset="0"/>
              <a:buChar char="•"/>
              <a:defRPr/>
            </a:pPr>
            <a:r>
              <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rPr>
              <a:t>Vision: A network of thriving, resilient communities where every resident can live well and feel they belong</a:t>
            </a:r>
          </a:p>
          <a:p>
            <a:pPr marL="257175" indent="-257175">
              <a:buFont typeface="Arial" panose="020B0604020202020204" pitchFamily="34" charset="0"/>
              <a:buChar char="•"/>
              <a:defRPr/>
            </a:pPr>
            <a:r>
              <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rPr>
              <a:t>Was COE 2026</a:t>
            </a:r>
          </a:p>
          <a:p>
            <a:pPr marL="257175" indent="-257175">
              <a:buFont typeface="Arial" panose="020B0604020202020204" pitchFamily="34" charset="0"/>
              <a:buChar char="•"/>
              <a:defRPr/>
            </a:pPr>
            <a:r>
              <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rPr>
              <a:t>Provides CORE Guide, Impact Pathway, Assessment &amp; Recognition, Scorecard</a:t>
            </a:r>
          </a:p>
        </p:txBody>
      </p:sp>
      <p:pic>
        <p:nvPicPr>
          <p:cNvPr id="4" name="Picture 3" descr="A close-up of a person's face&#10;&#10;AI-generated content may be incorrect.">
            <a:extLst>
              <a:ext uri="{FF2B5EF4-FFF2-40B4-BE49-F238E27FC236}">
                <a16:creationId xmlns:a16="http://schemas.microsoft.com/office/drawing/2014/main" id="{EA6DDFAE-3C9C-41D5-705E-E2AEC715FB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001" y="1575008"/>
            <a:ext cx="9144000" cy="4204414"/>
          </a:xfrm>
          <a:prstGeom prst="rect">
            <a:avLst/>
          </a:prstGeom>
        </p:spPr>
      </p:pic>
      <p:pic>
        <p:nvPicPr>
          <p:cNvPr id="3" name="Picture 2">
            <a:extLst>
              <a:ext uri="{FF2B5EF4-FFF2-40B4-BE49-F238E27FC236}">
                <a16:creationId xmlns:a16="http://schemas.microsoft.com/office/drawing/2014/main" id="{78B51BCD-BBF4-A9A4-0FDB-BF06216EAA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45001" y="230100"/>
            <a:ext cx="2239425" cy="1201992"/>
          </a:xfrm>
          <a:prstGeom prst="rect">
            <a:avLst/>
          </a:prstGeom>
        </p:spPr>
      </p:pic>
      <p:sp>
        <p:nvSpPr>
          <p:cNvPr id="7" name="Oval 6">
            <a:extLst>
              <a:ext uri="{FF2B5EF4-FFF2-40B4-BE49-F238E27FC236}">
                <a16:creationId xmlns:a16="http://schemas.microsoft.com/office/drawing/2014/main" id="{649E6150-189B-0F38-BC5D-EBB8146EA1AF}"/>
              </a:ext>
            </a:extLst>
          </p:cNvPr>
          <p:cNvSpPr/>
          <p:nvPr/>
        </p:nvSpPr>
        <p:spPr>
          <a:xfrm>
            <a:off x="10337997" y="792953"/>
            <a:ext cx="1094873" cy="52788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3169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B3105-EBAB-3E67-D286-E9D0DFFE5F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331B91-43B7-6416-B51B-FB1E8C122560}"/>
              </a:ext>
            </a:extLst>
          </p:cNvPr>
          <p:cNvSpPr>
            <a:spLocks noGrp="1"/>
          </p:cNvSpPr>
          <p:nvPr>
            <p:ph type="title"/>
          </p:nvPr>
        </p:nvSpPr>
        <p:spPr>
          <a:xfrm>
            <a:off x="177201" y="238104"/>
            <a:ext cx="9067800" cy="1143000"/>
          </a:xfrm>
        </p:spPr>
        <p:txBody>
          <a:bodyPr>
            <a:normAutofit fontScale="90000"/>
          </a:bodyPr>
          <a:lstStyle/>
          <a:p>
            <a:r>
              <a:rPr lang="en-US" altLang="en-US" b="1" dirty="0">
                <a:solidFill>
                  <a:srgbClr val="002060"/>
                </a:solidFill>
                <a:latin typeface="Arial" panose="020B0604020202020204" pitchFamily="34" charset="0"/>
              </a:rPr>
              <a:t>The Alliance for Performance</a:t>
            </a:r>
            <a:br>
              <a:rPr lang="en-US" altLang="en-US" b="1" dirty="0">
                <a:solidFill>
                  <a:srgbClr val="002060"/>
                </a:solidFill>
                <a:latin typeface="Arial" panose="020B0604020202020204" pitchFamily="34" charset="0"/>
              </a:rPr>
            </a:br>
            <a:r>
              <a:rPr lang="en-US" altLang="en-US" b="1" dirty="0">
                <a:solidFill>
                  <a:srgbClr val="002060"/>
                </a:solidFill>
                <a:latin typeface="Arial" panose="020B0604020202020204" pitchFamily="34" charset="0"/>
              </a:rPr>
              <a:t>Excellence</a:t>
            </a:r>
            <a:endParaRPr lang="en-US" dirty="0"/>
          </a:p>
        </p:txBody>
      </p:sp>
      <p:sp>
        <p:nvSpPr>
          <p:cNvPr id="13" name="Rectangle 2">
            <a:extLst>
              <a:ext uri="{FF2B5EF4-FFF2-40B4-BE49-F238E27FC236}">
                <a16:creationId xmlns:a16="http://schemas.microsoft.com/office/drawing/2014/main" id="{CACEC58D-BA9C-11B7-6C47-FAEE52D53F97}"/>
              </a:ext>
            </a:extLst>
          </p:cNvPr>
          <p:cNvSpPr txBox="1">
            <a:spLocks noChangeArrowheads="1"/>
          </p:cNvSpPr>
          <p:nvPr/>
        </p:nvSpPr>
        <p:spPr bwMode="auto">
          <a:xfrm>
            <a:off x="8789589" y="1528701"/>
            <a:ext cx="3028935" cy="3837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a:extLst>
        </p:spPr>
        <p:txBody>
          <a:bodyPr vert="horz" wrap="square" lIns="90488" tIns="44450" rIns="90488" bIns="44450" numCol="1" anchor="t" anchorCtr="0" compatLnSpc="1">
            <a:prstTxWarp prst="textNoShape">
              <a:avLst/>
            </a:prstTxWarp>
          </a:bodyPr>
          <a:lst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defRPr>
            </a:lvl2pPr>
            <a:lvl3pPr marL="1143000" indent="-228600" algn="l" rtl="0" eaLnBrk="0" fontAlgn="base" hangingPunct="0">
              <a:spcBef>
                <a:spcPct val="20000"/>
              </a:spcBef>
              <a:spcAft>
                <a:spcPct val="0"/>
              </a:spcAft>
              <a:buSzPct val="100000"/>
              <a:buChar char="•"/>
              <a:defRPr sz="2400">
                <a:solidFill>
                  <a:schemeClr val="tx1"/>
                </a:solidFill>
                <a:latin typeface="+mn-lt"/>
              </a:defRPr>
            </a:lvl3pPr>
            <a:lvl4pPr marL="1600200" indent="-228600" algn="l" rtl="0" eaLnBrk="0" fontAlgn="base" hangingPunct="0">
              <a:spcBef>
                <a:spcPct val="20000"/>
              </a:spcBef>
              <a:spcAft>
                <a:spcPct val="0"/>
              </a:spcAft>
              <a:buSzPct val="100000"/>
              <a:buChar char="–"/>
              <a:defRPr sz="2000">
                <a:solidFill>
                  <a:schemeClr val="tx1"/>
                </a:solidFill>
                <a:latin typeface="+mn-lt"/>
              </a:defRPr>
            </a:lvl4pPr>
            <a:lvl5pPr marL="2057400" indent="-228600" algn="l" rtl="0" eaLnBrk="0" fontAlgn="base" hangingPunct="0">
              <a:spcBef>
                <a:spcPct val="20000"/>
              </a:spcBef>
              <a:spcAft>
                <a:spcPct val="0"/>
              </a:spcAft>
              <a:buSzPct val="100000"/>
              <a:buChar char="•"/>
              <a:defRPr>
                <a:solidFill>
                  <a:schemeClr val="tx1"/>
                </a:solidFill>
                <a:latin typeface="+mn-lt"/>
              </a:defRPr>
            </a:lvl5pPr>
            <a:lvl6pPr marL="2514600" indent="-228600" algn="l" rtl="0" eaLnBrk="0" fontAlgn="base" hangingPunct="0">
              <a:spcBef>
                <a:spcPct val="20000"/>
              </a:spcBef>
              <a:spcAft>
                <a:spcPct val="0"/>
              </a:spcAft>
              <a:buSzPct val="100000"/>
              <a:buChar char="•"/>
              <a:defRPr sz="2000">
                <a:solidFill>
                  <a:schemeClr val="tx1"/>
                </a:solidFill>
                <a:latin typeface="+mn-lt"/>
              </a:defRPr>
            </a:lvl6pPr>
            <a:lvl7pPr marL="2971800" indent="-228600" algn="l" rtl="0" eaLnBrk="0" fontAlgn="base" hangingPunct="0">
              <a:spcBef>
                <a:spcPct val="20000"/>
              </a:spcBef>
              <a:spcAft>
                <a:spcPct val="0"/>
              </a:spcAft>
              <a:buSzPct val="100000"/>
              <a:buChar char="•"/>
              <a:defRPr sz="2000">
                <a:solidFill>
                  <a:schemeClr val="tx1"/>
                </a:solidFill>
                <a:latin typeface="+mn-lt"/>
              </a:defRPr>
            </a:lvl7pPr>
            <a:lvl8pPr marL="3429000" indent="-228600" algn="l" rtl="0" eaLnBrk="0" fontAlgn="base" hangingPunct="0">
              <a:spcBef>
                <a:spcPct val="20000"/>
              </a:spcBef>
              <a:spcAft>
                <a:spcPct val="0"/>
              </a:spcAft>
              <a:buSzPct val="100000"/>
              <a:buChar char="•"/>
              <a:defRPr sz="2000">
                <a:solidFill>
                  <a:schemeClr val="tx1"/>
                </a:solidFill>
                <a:latin typeface="+mn-lt"/>
              </a:defRPr>
            </a:lvl8pPr>
            <a:lvl9pPr marL="3886200" indent="-228600" algn="l" rtl="0" eaLnBrk="0" fontAlgn="base" hangingPunct="0">
              <a:spcBef>
                <a:spcPct val="20000"/>
              </a:spcBef>
              <a:spcAft>
                <a:spcPct val="0"/>
              </a:spcAft>
              <a:buSzPct val="100000"/>
              <a:buChar char="•"/>
              <a:defRPr sz="2000">
                <a:solidFill>
                  <a:schemeClr val="tx1"/>
                </a:solidFill>
                <a:latin typeface="+mn-lt"/>
              </a:defRPr>
            </a:lvl9pPr>
          </a:lstStyle>
          <a:p>
            <a:pPr marL="257175" indent="-257175">
              <a:buFont typeface="Arial" panose="020B0604020202020204" pitchFamily="34" charset="0"/>
              <a:buChar char="•"/>
              <a:defRPr/>
            </a:pPr>
            <a:r>
              <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rPr>
              <a:t>Founded in 2005</a:t>
            </a:r>
          </a:p>
          <a:p>
            <a:pPr marL="257175" indent="-257175">
              <a:buFont typeface="Arial" panose="020B0604020202020204" pitchFamily="34" charset="0"/>
              <a:buChar char="•"/>
              <a:defRPr/>
            </a:pPr>
            <a:r>
              <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rPr>
              <a:t>Purpose is to inspire individuals, organizations, and communities across the US and the world to learn, implement, and achieve higher levels of performance.</a:t>
            </a:r>
          </a:p>
          <a:p>
            <a:pPr marL="257175" indent="-257175">
              <a:buFont typeface="Arial" panose="020B0604020202020204" pitchFamily="34" charset="0"/>
              <a:buChar char="•"/>
              <a:defRPr/>
            </a:pPr>
            <a:r>
              <a:rPr lang="en-US" sz="1800" b="1" dirty="0">
                <a:solidFill>
                  <a:srgbClr val="F42B1F"/>
                </a:solidFill>
                <a:latin typeface="Arial" panose="020B0604020202020204" pitchFamily="34" charset="0"/>
                <a:cs typeface="Arial" panose="020B0604020202020204" pitchFamily="34" charset="0"/>
              </a:rPr>
              <a:t>https://baldrigealliance.org/membership/</a:t>
            </a:r>
          </a:p>
          <a:p>
            <a:pPr marL="288925" indent="-288925">
              <a:spcBef>
                <a:spcPts val="0"/>
              </a:spcBef>
              <a:buNone/>
              <a:defRPr/>
            </a:pPr>
            <a:r>
              <a:rPr lang="en-US" sz="1800" b="1" dirty="0">
                <a:solidFill>
                  <a:srgbClr val="F42B1F"/>
                </a:solidFill>
                <a:latin typeface="Arial" panose="020B0604020202020204" pitchFamily="34" charset="0"/>
                <a:cs typeface="Arial" panose="020B0604020202020204" pitchFamily="34" charset="0"/>
              </a:rPr>
              <a:t>	programs/</a:t>
            </a:r>
          </a:p>
          <a:p>
            <a:pPr marL="257175" indent="-257175">
              <a:buFont typeface="Arial" panose="020B0604020202020204" pitchFamily="34" charset="0"/>
              <a:buChar char="•"/>
              <a:defRPr/>
            </a:pPr>
            <a:endPar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marL="257175" indent="-257175">
              <a:buFont typeface="Arial" panose="020B0604020202020204" pitchFamily="34" charset="0"/>
              <a:buChar char="•"/>
              <a:defRPr/>
            </a:pPr>
            <a:endParaRPr lang="en-US" altLang="en-US" sz="1800" b="1" kern="0" dirty="0">
              <a:solidFill>
                <a:srgbClr val="002060"/>
              </a:solidFill>
              <a:latin typeface="Arial" panose="020B060402020202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D0D6D25-7998-5AF6-B5E2-C438EF30171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01152" y="1435539"/>
            <a:ext cx="7322819" cy="4148614"/>
          </a:xfrm>
          <a:prstGeom prst="rect">
            <a:avLst/>
          </a:prstGeom>
          <a:ln>
            <a:solidFill>
              <a:schemeClr val="accent1"/>
            </a:solidFill>
          </a:ln>
        </p:spPr>
      </p:pic>
      <p:pic>
        <p:nvPicPr>
          <p:cNvPr id="3" name="Picture 2">
            <a:extLst>
              <a:ext uri="{FF2B5EF4-FFF2-40B4-BE49-F238E27FC236}">
                <a16:creationId xmlns:a16="http://schemas.microsoft.com/office/drawing/2014/main" id="{A08609C7-697E-22E1-D802-E286174641F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45001" y="230100"/>
            <a:ext cx="2239425" cy="1201992"/>
          </a:xfrm>
          <a:prstGeom prst="rect">
            <a:avLst/>
          </a:prstGeom>
        </p:spPr>
      </p:pic>
      <p:sp>
        <p:nvSpPr>
          <p:cNvPr id="7" name="Oval 6">
            <a:extLst>
              <a:ext uri="{FF2B5EF4-FFF2-40B4-BE49-F238E27FC236}">
                <a16:creationId xmlns:a16="http://schemas.microsoft.com/office/drawing/2014/main" id="{C0184C4A-9C94-D3E1-88D4-83BCF6AFCB04}"/>
              </a:ext>
            </a:extLst>
          </p:cNvPr>
          <p:cNvSpPr/>
          <p:nvPr/>
        </p:nvSpPr>
        <p:spPr>
          <a:xfrm>
            <a:off x="10202781" y="230100"/>
            <a:ext cx="1094873" cy="52788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7633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ED08E-9F07-85CC-3D12-CC61E74BA0F3}"/>
              </a:ext>
            </a:extLst>
          </p:cNvPr>
          <p:cNvSpPr>
            <a:spLocks noGrp="1"/>
          </p:cNvSpPr>
          <p:nvPr>
            <p:ph type="title"/>
          </p:nvPr>
        </p:nvSpPr>
        <p:spPr>
          <a:xfrm>
            <a:off x="29967" y="161448"/>
            <a:ext cx="9067800" cy="1143000"/>
          </a:xfrm>
        </p:spPr>
        <p:txBody>
          <a:bodyPr>
            <a:normAutofit/>
          </a:bodyPr>
          <a:lstStyle/>
          <a:p>
            <a:pPr algn="l"/>
            <a:r>
              <a:rPr lang="en-US" b="1" dirty="0">
                <a:latin typeface="Calibri" panose="020F0502020204030204" pitchFamily="34" charset="0"/>
                <a:cs typeface="Calibri" panose="020F0502020204030204" pitchFamily="34" charset="0"/>
              </a:rPr>
              <a:t>The Baldrige Framework</a:t>
            </a:r>
            <a:endParaRPr lang="en-US" b="1" dirty="0"/>
          </a:p>
        </p:txBody>
      </p:sp>
      <p:pic>
        <p:nvPicPr>
          <p:cNvPr id="7" name="Picture 6">
            <a:extLst>
              <a:ext uri="{FF2B5EF4-FFF2-40B4-BE49-F238E27FC236}">
                <a16:creationId xmlns:a16="http://schemas.microsoft.com/office/drawing/2014/main" id="{C5BB5A77-2F37-F416-C424-9ECB754E97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2390" y="6163148"/>
            <a:ext cx="6915201" cy="533404"/>
          </a:xfrm>
          <a:prstGeom prst="rect">
            <a:avLst/>
          </a:prstGeom>
        </p:spPr>
      </p:pic>
      <p:sp>
        <p:nvSpPr>
          <p:cNvPr id="9" name="Rectangle 8">
            <a:extLst>
              <a:ext uri="{FF2B5EF4-FFF2-40B4-BE49-F238E27FC236}">
                <a16:creationId xmlns:a16="http://schemas.microsoft.com/office/drawing/2014/main" id="{C7E27BD8-45F9-1B93-DF86-2037942651E4}"/>
              </a:ext>
            </a:extLst>
          </p:cNvPr>
          <p:cNvSpPr/>
          <p:nvPr/>
        </p:nvSpPr>
        <p:spPr bwMode="auto">
          <a:xfrm>
            <a:off x="5310369" y="6237220"/>
            <a:ext cx="1123406" cy="176349"/>
          </a:xfrm>
          <a:prstGeom prst="rect">
            <a:avLst/>
          </a:prstGeom>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Arial" charset="0"/>
              <a:ea typeface="ＭＳ Ｐゴシック" pitchFamily="80" charset="-128"/>
              <a:cs typeface="+mn-cs"/>
            </a:endParaRPr>
          </a:p>
        </p:txBody>
      </p:sp>
      <p:pic>
        <p:nvPicPr>
          <p:cNvPr id="5" name="Picture 4">
            <a:extLst>
              <a:ext uri="{FF2B5EF4-FFF2-40B4-BE49-F238E27FC236}">
                <a16:creationId xmlns:a16="http://schemas.microsoft.com/office/drawing/2014/main" id="{DF9206EC-8B25-B0C2-7E4D-78307280710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59002" y="1378520"/>
            <a:ext cx="6188482" cy="4726500"/>
          </a:xfrm>
          <a:prstGeom prst="rect">
            <a:avLst/>
          </a:prstGeom>
        </p:spPr>
      </p:pic>
      <p:sp>
        <p:nvSpPr>
          <p:cNvPr id="6" name="TextBox 5">
            <a:extLst>
              <a:ext uri="{FF2B5EF4-FFF2-40B4-BE49-F238E27FC236}">
                <a16:creationId xmlns:a16="http://schemas.microsoft.com/office/drawing/2014/main" id="{0090E944-DFDB-EB37-7617-AD944E2E9DBD}"/>
              </a:ext>
            </a:extLst>
          </p:cNvPr>
          <p:cNvSpPr txBox="1"/>
          <p:nvPr/>
        </p:nvSpPr>
        <p:spPr>
          <a:xfrm>
            <a:off x="54795" y="1982912"/>
            <a:ext cx="5404207" cy="1754326"/>
          </a:xfrm>
          <a:prstGeom prst="rect">
            <a:avLst/>
          </a:prstGeom>
          <a:noFill/>
        </p:spPr>
        <p:txBody>
          <a:bodyPr wrap="square" rtlCol="0">
            <a:spAutoFit/>
          </a:bodyPr>
          <a:lstStyle/>
          <a:p>
            <a:pPr marL="285750" indent="-285750">
              <a:buFont typeface="Wingdings" panose="05000000000000000000" pitchFamily="2" charset="2"/>
              <a:buChar char="§"/>
            </a:pPr>
            <a:r>
              <a:rPr lang="en-US" dirty="0"/>
              <a:t>Non-prescriptive – not a standard, no </a:t>
            </a:r>
            <a:r>
              <a:rPr lang="en-US" dirty="0" err="1"/>
              <a:t>shalls</a:t>
            </a:r>
            <a:r>
              <a:rPr lang="en-US" dirty="0"/>
              <a:t> or musts</a:t>
            </a:r>
          </a:p>
          <a:p>
            <a:pPr marL="285750" indent="-285750">
              <a:buFont typeface="Wingdings" panose="05000000000000000000" pitchFamily="2" charset="2"/>
              <a:buChar char="§"/>
            </a:pPr>
            <a:r>
              <a:rPr lang="en-US" dirty="0"/>
              <a:t>Beyond Operational Excellence – full maturity model</a:t>
            </a:r>
          </a:p>
          <a:p>
            <a:pPr marL="285750" indent="-285750">
              <a:buFont typeface="Wingdings" panose="05000000000000000000" pitchFamily="2" charset="2"/>
              <a:buChar char="§"/>
            </a:pPr>
            <a:r>
              <a:rPr lang="en-US" dirty="0"/>
              <a:t>From Governance and Leadership to People and Operations and everything in between!</a:t>
            </a:r>
          </a:p>
          <a:p>
            <a:pPr marL="285750" indent="-285750">
              <a:buFont typeface="Wingdings" panose="05000000000000000000" pitchFamily="2" charset="2"/>
              <a:buChar char="§"/>
            </a:pPr>
            <a:r>
              <a:rPr lang="en-US" dirty="0"/>
              <a:t>Systems Thinking backed by Excellent Outcomes and Results</a:t>
            </a:r>
          </a:p>
        </p:txBody>
      </p:sp>
    </p:spTree>
    <p:extLst>
      <p:ext uri="{BB962C8B-B14F-4D97-AF65-F5344CB8AC3E}">
        <p14:creationId xmlns:p14="http://schemas.microsoft.com/office/powerpoint/2010/main" val="3518422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56D16-7AFB-8C61-BE59-CADBDD13A884}"/>
              </a:ext>
            </a:extLst>
          </p:cNvPr>
          <p:cNvSpPr>
            <a:spLocks noGrp="1"/>
          </p:cNvSpPr>
          <p:nvPr>
            <p:ph type="title"/>
          </p:nvPr>
        </p:nvSpPr>
        <p:spPr>
          <a:xfrm>
            <a:off x="283396" y="127571"/>
            <a:ext cx="9067800" cy="1143000"/>
          </a:xfrm>
        </p:spPr>
        <p:txBody>
          <a:bodyPr>
            <a:normAutofit fontScale="90000"/>
          </a:bodyPr>
          <a:lstStyle/>
          <a:p>
            <a:r>
              <a:rPr lang="en-US" dirty="0"/>
              <a:t>From Reactive to Proactive and Integrated</a:t>
            </a:r>
          </a:p>
        </p:txBody>
      </p:sp>
      <p:pic>
        <p:nvPicPr>
          <p:cNvPr id="5" name="Picture 4">
            <a:extLst>
              <a:ext uri="{FF2B5EF4-FFF2-40B4-BE49-F238E27FC236}">
                <a16:creationId xmlns:a16="http://schemas.microsoft.com/office/drawing/2014/main" id="{8765FAD3-DF9F-7B3E-02C1-9E5DDE63B23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0392" y="1421259"/>
            <a:ext cx="3941239" cy="5012776"/>
          </a:xfrm>
          <a:prstGeom prst="rect">
            <a:avLst/>
          </a:prstGeom>
        </p:spPr>
      </p:pic>
      <p:pic>
        <p:nvPicPr>
          <p:cNvPr id="7" name="Picture 6">
            <a:extLst>
              <a:ext uri="{FF2B5EF4-FFF2-40B4-BE49-F238E27FC236}">
                <a16:creationId xmlns:a16="http://schemas.microsoft.com/office/drawing/2014/main" id="{5DA14330-F606-7847-07C6-E7EF9B333F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90470" y="1436430"/>
            <a:ext cx="3942109" cy="5086130"/>
          </a:xfrm>
          <a:prstGeom prst="rect">
            <a:avLst/>
          </a:prstGeom>
        </p:spPr>
      </p:pic>
      <p:sp>
        <p:nvSpPr>
          <p:cNvPr id="9" name="TextBox 8">
            <a:extLst>
              <a:ext uri="{FF2B5EF4-FFF2-40B4-BE49-F238E27FC236}">
                <a16:creationId xmlns:a16="http://schemas.microsoft.com/office/drawing/2014/main" id="{966BE3B1-FD77-BD4C-2AD1-474056B2EB85}"/>
              </a:ext>
            </a:extLst>
          </p:cNvPr>
          <p:cNvSpPr txBox="1"/>
          <p:nvPr/>
        </p:nvSpPr>
        <p:spPr>
          <a:xfrm>
            <a:off x="5307403" y="1943253"/>
            <a:ext cx="588255" cy="2904513"/>
          </a:xfrm>
          <a:prstGeom prst="rect">
            <a:avLst/>
          </a:prstGeom>
          <a:noFill/>
        </p:spPr>
        <p:txBody>
          <a:bodyPr vert="vert270" wrap="square" lIns="0" tIns="0" rIns="0" bIns="0" rtlCol="0">
            <a:normAutofit fontScale="92500"/>
          </a:bodyPr>
          <a:lstStyle/>
          <a:p>
            <a:pPr marL="0" indent="-3657600" algn="l">
              <a:spcAft>
                <a:spcPts val="1000"/>
              </a:spcAft>
            </a:pPr>
            <a:r>
              <a:rPr lang="en-US" sz="2800" b="1" i="0" dirty="0">
                <a:solidFill>
                  <a:schemeClr val="accent1">
                    <a:lumMod val="75000"/>
                  </a:schemeClr>
                </a:solidFill>
                <a:latin typeface="+mn-lt"/>
                <a:ea typeface="Verdana" panose="020B0604030504040204" pitchFamily="34" charset="0"/>
                <a:cs typeface="Verdana" panose="020B0604030504040204" pitchFamily="34" charset="0"/>
              </a:rPr>
              <a:t>Where are we now?</a:t>
            </a:r>
          </a:p>
        </p:txBody>
      </p:sp>
    </p:spTree>
    <p:extLst>
      <p:ext uri="{BB962C8B-B14F-4D97-AF65-F5344CB8AC3E}">
        <p14:creationId xmlns:p14="http://schemas.microsoft.com/office/powerpoint/2010/main" val="786538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BE25671-C2A5-1EF6-37D2-379D852B0C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40773" y="878813"/>
            <a:ext cx="5686500" cy="2672717"/>
          </a:xfrm>
          <a:prstGeom prst="rect">
            <a:avLst/>
          </a:prstGeom>
        </p:spPr>
      </p:pic>
      <p:pic>
        <p:nvPicPr>
          <p:cNvPr id="4" name="Picture 3">
            <a:extLst>
              <a:ext uri="{FF2B5EF4-FFF2-40B4-BE49-F238E27FC236}">
                <a16:creationId xmlns:a16="http://schemas.microsoft.com/office/drawing/2014/main" id="{AE136D88-17A2-F198-6D65-8871C7A01DC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001" y="1586514"/>
            <a:ext cx="6159772" cy="5192535"/>
          </a:xfrm>
          <a:prstGeom prst="rect">
            <a:avLst/>
          </a:prstGeom>
        </p:spPr>
      </p:pic>
      <p:sp>
        <p:nvSpPr>
          <p:cNvPr id="2" name="Title 1">
            <a:extLst>
              <a:ext uri="{FF2B5EF4-FFF2-40B4-BE49-F238E27FC236}">
                <a16:creationId xmlns:a16="http://schemas.microsoft.com/office/drawing/2014/main" id="{D1CC7D3D-4879-747F-C6BC-FACC2E024C36}"/>
              </a:ext>
            </a:extLst>
          </p:cNvPr>
          <p:cNvSpPr>
            <a:spLocks noGrp="1"/>
          </p:cNvSpPr>
          <p:nvPr>
            <p:ph type="title"/>
          </p:nvPr>
        </p:nvSpPr>
        <p:spPr>
          <a:xfrm>
            <a:off x="136358" y="60325"/>
            <a:ext cx="9067800" cy="1143000"/>
          </a:xfrm>
        </p:spPr>
        <p:txBody>
          <a:bodyPr>
            <a:noAutofit/>
          </a:bodyPr>
          <a:lstStyle/>
          <a:p>
            <a:pPr algn="l"/>
            <a:r>
              <a:rPr lang="en-US" sz="3200" b="1" dirty="0"/>
              <a:t>Org Profile Development</a:t>
            </a:r>
          </a:p>
        </p:txBody>
      </p:sp>
      <p:pic>
        <p:nvPicPr>
          <p:cNvPr id="5" name="Content Placeholder 4">
            <a:extLst>
              <a:ext uri="{FF2B5EF4-FFF2-40B4-BE49-F238E27FC236}">
                <a16:creationId xmlns:a16="http://schemas.microsoft.com/office/drawing/2014/main" id="{90CB61C2-B098-0407-E001-C079197BC8FB}"/>
              </a:ext>
            </a:extLst>
          </p:cNvPr>
          <p:cNvPicPr>
            <a:picLocks noGrp="1" noChangeAspect="1"/>
          </p:cNvPicPr>
          <p:nvPr>
            <p:ph idx="4294967295"/>
          </p:nvPr>
        </p:nvPicPr>
        <p:blipFill>
          <a:blip r:embed="rId5" cstate="email">
            <a:extLst>
              <a:ext uri="{28A0092B-C50C-407E-A947-70E740481C1C}">
                <a14:useLocalDpi xmlns:a14="http://schemas.microsoft.com/office/drawing/2010/main"/>
              </a:ext>
            </a:extLst>
          </a:blip>
          <a:stretch>
            <a:fillRect/>
          </a:stretch>
        </p:blipFill>
        <p:spPr>
          <a:xfrm>
            <a:off x="6842125" y="2301875"/>
            <a:ext cx="5349875" cy="4495800"/>
          </a:xfrm>
        </p:spPr>
      </p:pic>
      <p:sp>
        <p:nvSpPr>
          <p:cNvPr id="3" name="TextBox 2">
            <a:extLst>
              <a:ext uri="{FF2B5EF4-FFF2-40B4-BE49-F238E27FC236}">
                <a16:creationId xmlns:a16="http://schemas.microsoft.com/office/drawing/2014/main" id="{1F93D733-5B90-64DB-B043-BF2C9A08AC8E}"/>
              </a:ext>
            </a:extLst>
          </p:cNvPr>
          <p:cNvSpPr txBox="1"/>
          <p:nvPr/>
        </p:nvSpPr>
        <p:spPr>
          <a:xfrm>
            <a:off x="2710282" y="3551530"/>
            <a:ext cx="6744614" cy="1477328"/>
          </a:xfrm>
          <a:prstGeom prst="rect">
            <a:avLst/>
          </a:prstGeom>
          <a:solidFill>
            <a:srgbClr val="FFC000"/>
          </a:solidFill>
          <a:ln w="28575">
            <a:solidFill>
              <a:schemeClr val="tx1"/>
            </a:solidFill>
          </a:ln>
        </p:spPr>
        <p:txBody>
          <a:bodyPr wrap="square" rtlCol="0">
            <a:spAutoFit/>
          </a:bodyPr>
          <a:lstStyle/>
          <a:p>
            <a:pPr algn="ctr"/>
            <a:r>
              <a:rPr lang="en-US" sz="2400" b="1" i="1" dirty="0"/>
              <a:t>Why are key factors important to an organization?</a:t>
            </a:r>
          </a:p>
          <a:p>
            <a:pPr algn="ctr"/>
            <a:r>
              <a:rPr lang="en-US" sz="2400" b="1" i="1" dirty="0"/>
              <a:t>Why are key factors important to examiners?</a:t>
            </a:r>
          </a:p>
          <a:p>
            <a:pPr algn="ctr"/>
            <a:endParaRPr lang="en-US" dirty="0"/>
          </a:p>
        </p:txBody>
      </p:sp>
    </p:spTree>
    <p:extLst>
      <p:ext uri="{BB962C8B-B14F-4D97-AF65-F5344CB8AC3E}">
        <p14:creationId xmlns:p14="http://schemas.microsoft.com/office/powerpoint/2010/main" val="125014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80">
                                          <p:stCondLst>
                                            <p:cond delay="0"/>
                                          </p:stCondLst>
                                        </p:cTn>
                                        <p:tgtEl>
                                          <p:spTgt spid="3"/>
                                        </p:tgtEl>
                                      </p:cBhvr>
                                    </p:animEffect>
                                    <p:anim calcmode="lin" valueType="num">
                                      <p:cBhvr>
                                        <p:cTn id="1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gtEl>
                                      </p:cBhvr>
                                      <p:to x="100000" y="60000"/>
                                    </p:animScale>
                                    <p:animScale>
                                      <p:cBhvr>
                                        <p:cTn id="22" dur="166" decel="50000">
                                          <p:stCondLst>
                                            <p:cond delay="676"/>
                                          </p:stCondLst>
                                        </p:cTn>
                                        <p:tgtEl>
                                          <p:spTgt spid="3"/>
                                        </p:tgtEl>
                                      </p:cBhvr>
                                      <p:to x="100000" y="100000"/>
                                    </p:animScale>
                                    <p:animScale>
                                      <p:cBhvr>
                                        <p:cTn id="23" dur="26">
                                          <p:stCondLst>
                                            <p:cond delay="1312"/>
                                          </p:stCondLst>
                                        </p:cTn>
                                        <p:tgtEl>
                                          <p:spTgt spid="3"/>
                                        </p:tgtEl>
                                      </p:cBhvr>
                                      <p:to x="100000" y="80000"/>
                                    </p:animScale>
                                    <p:animScale>
                                      <p:cBhvr>
                                        <p:cTn id="24" dur="166" decel="50000">
                                          <p:stCondLst>
                                            <p:cond delay="1338"/>
                                          </p:stCondLst>
                                        </p:cTn>
                                        <p:tgtEl>
                                          <p:spTgt spid="3"/>
                                        </p:tgtEl>
                                      </p:cBhvr>
                                      <p:to x="100000" y="100000"/>
                                    </p:animScale>
                                    <p:animScale>
                                      <p:cBhvr>
                                        <p:cTn id="25" dur="26">
                                          <p:stCondLst>
                                            <p:cond delay="1642"/>
                                          </p:stCondLst>
                                        </p:cTn>
                                        <p:tgtEl>
                                          <p:spTgt spid="3"/>
                                        </p:tgtEl>
                                      </p:cBhvr>
                                      <p:to x="100000" y="90000"/>
                                    </p:animScale>
                                    <p:animScale>
                                      <p:cBhvr>
                                        <p:cTn id="26" dur="166" decel="50000">
                                          <p:stCondLst>
                                            <p:cond delay="1668"/>
                                          </p:stCondLst>
                                        </p:cTn>
                                        <p:tgtEl>
                                          <p:spTgt spid="3"/>
                                        </p:tgtEl>
                                      </p:cBhvr>
                                      <p:to x="100000" y="100000"/>
                                    </p:animScale>
                                    <p:animScale>
                                      <p:cBhvr>
                                        <p:cTn id="27" dur="26">
                                          <p:stCondLst>
                                            <p:cond delay="1808"/>
                                          </p:stCondLst>
                                        </p:cTn>
                                        <p:tgtEl>
                                          <p:spTgt spid="3"/>
                                        </p:tgtEl>
                                      </p:cBhvr>
                                      <p:to x="100000" y="95000"/>
                                    </p:animScale>
                                    <p:animScale>
                                      <p:cBhvr>
                                        <p:cTn id="2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037A5-CB12-D9BB-BE9D-4AF67B220AD9}"/>
              </a:ext>
            </a:extLst>
          </p:cNvPr>
          <p:cNvSpPr>
            <a:spLocks noGrp="1"/>
          </p:cNvSpPr>
          <p:nvPr>
            <p:ph type="title"/>
          </p:nvPr>
        </p:nvSpPr>
        <p:spPr>
          <a:xfrm>
            <a:off x="0" y="52136"/>
            <a:ext cx="9067800" cy="1143000"/>
          </a:xfrm>
        </p:spPr>
        <p:txBody>
          <a:bodyPr>
            <a:normAutofit/>
          </a:bodyPr>
          <a:lstStyle/>
          <a:p>
            <a:pPr algn="l"/>
            <a:r>
              <a:rPr lang="en-US" sz="3200" b="1" dirty="0"/>
              <a:t>Baldrige Category 1 – Leadership </a:t>
            </a:r>
          </a:p>
        </p:txBody>
      </p:sp>
      <p:pic>
        <p:nvPicPr>
          <p:cNvPr id="5" name="Content Placeholder 4">
            <a:extLst>
              <a:ext uri="{FF2B5EF4-FFF2-40B4-BE49-F238E27FC236}">
                <a16:creationId xmlns:a16="http://schemas.microsoft.com/office/drawing/2014/main" id="{A67B9C51-0D0F-C3A8-ABD5-FB17678122C1}"/>
              </a:ext>
            </a:extLst>
          </p:cNvPr>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116305" y="920599"/>
            <a:ext cx="4876800" cy="4960937"/>
          </a:xfrm>
        </p:spPr>
      </p:pic>
      <p:pic>
        <p:nvPicPr>
          <p:cNvPr id="7" name="Picture 6">
            <a:extLst>
              <a:ext uri="{FF2B5EF4-FFF2-40B4-BE49-F238E27FC236}">
                <a16:creationId xmlns:a16="http://schemas.microsoft.com/office/drawing/2014/main" id="{0DB37F56-972D-DB24-5AE0-F555067FD8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43700" y="920599"/>
            <a:ext cx="5257800" cy="4502217"/>
          </a:xfrm>
          <a:prstGeom prst="rect">
            <a:avLst/>
          </a:prstGeom>
        </p:spPr>
      </p:pic>
      <p:pic>
        <p:nvPicPr>
          <p:cNvPr id="9" name="Picture 8">
            <a:extLst>
              <a:ext uri="{FF2B5EF4-FFF2-40B4-BE49-F238E27FC236}">
                <a16:creationId xmlns:a16="http://schemas.microsoft.com/office/drawing/2014/main" id="{2C14E76C-D255-3A71-F53C-530B71D0C4E8}"/>
              </a:ext>
            </a:extLst>
          </p:cNvPr>
          <p:cNvPicPr>
            <a:picLocks noChangeAspect="1"/>
          </p:cNvPicPr>
          <p:nvPr/>
        </p:nvPicPr>
        <p:blipFill>
          <a:blip r:embed="rId4"/>
          <a:stretch>
            <a:fillRect/>
          </a:stretch>
        </p:blipFill>
        <p:spPr>
          <a:xfrm>
            <a:off x="2819400" y="4196044"/>
            <a:ext cx="6868484" cy="2648320"/>
          </a:xfrm>
          <a:prstGeom prst="rect">
            <a:avLst/>
          </a:prstGeom>
        </p:spPr>
      </p:pic>
      <p:sp>
        <p:nvSpPr>
          <p:cNvPr id="10" name="TextBox 9">
            <a:extLst>
              <a:ext uri="{FF2B5EF4-FFF2-40B4-BE49-F238E27FC236}">
                <a16:creationId xmlns:a16="http://schemas.microsoft.com/office/drawing/2014/main" id="{EDEBB943-63C2-0E17-C97B-645406CE4A02}"/>
              </a:ext>
            </a:extLst>
          </p:cNvPr>
          <p:cNvSpPr txBox="1"/>
          <p:nvPr/>
        </p:nvSpPr>
        <p:spPr>
          <a:xfrm>
            <a:off x="4842547" y="1132823"/>
            <a:ext cx="2506904" cy="2586927"/>
          </a:xfrm>
          <a:custGeom>
            <a:avLst/>
            <a:gdLst>
              <a:gd name="csX0" fmla="*/ 0 w 2506904"/>
              <a:gd name="csY0" fmla="*/ 0 h 2586927"/>
              <a:gd name="csX1" fmla="*/ 626726 w 2506904"/>
              <a:gd name="csY1" fmla="*/ 0 h 2586927"/>
              <a:gd name="csX2" fmla="*/ 1278521 w 2506904"/>
              <a:gd name="csY2" fmla="*/ 0 h 2586927"/>
              <a:gd name="csX3" fmla="*/ 1830040 w 2506904"/>
              <a:gd name="csY3" fmla="*/ 0 h 2586927"/>
              <a:gd name="csX4" fmla="*/ 2506904 w 2506904"/>
              <a:gd name="csY4" fmla="*/ 0 h 2586927"/>
              <a:gd name="csX5" fmla="*/ 2506904 w 2506904"/>
              <a:gd name="csY5" fmla="*/ 672601 h 2586927"/>
              <a:gd name="csX6" fmla="*/ 2506904 w 2506904"/>
              <a:gd name="csY6" fmla="*/ 1267594 h 2586927"/>
              <a:gd name="csX7" fmla="*/ 2506904 w 2506904"/>
              <a:gd name="csY7" fmla="*/ 1914326 h 2586927"/>
              <a:gd name="csX8" fmla="*/ 2506904 w 2506904"/>
              <a:gd name="csY8" fmla="*/ 2586927 h 2586927"/>
              <a:gd name="csX9" fmla="*/ 1955385 w 2506904"/>
              <a:gd name="csY9" fmla="*/ 2586927 h 2586927"/>
              <a:gd name="csX10" fmla="*/ 1303590 w 2506904"/>
              <a:gd name="csY10" fmla="*/ 2586927 h 2586927"/>
              <a:gd name="csX11" fmla="*/ 727002 w 2506904"/>
              <a:gd name="csY11" fmla="*/ 2586927 h 2586927"/>
              <a:gd name="csX12" fmla="*/ 0 w 2506904"/>
              <a:gd name="csY12" fmla="*/ 2586927 h 2586927"/>
              <a:gd name="csX13" fmla="*/ 0 w 2506904"/>
              <a:gd name="csY13" fmla="*/ 1966065 h 2586927"/>
              <a:gd name="csX14" fmla="*/ 0 w 2506904"/>
              <a:gd name="csY14" fmla="*/ 1319333 h 2586927"/>
              <a:gd name="csX15" fmla="*/ 0 w 2506904"/>
              <a:gd name="csY15" fmla="*/ 646732 h 2586927"/>
              <a:gd name="csX16" fmla="*/ 0 w 2506904"/>
              <a:gd name="csY16" fmla="*/ 0 h 25869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506904" h="2586927" fill="none" extrusionOk="0">
                <a:moveTo>
                  <a:pt x="0" y="0"/>
                </a:moveTo>
                <a:cubicBezTo>
                  <a:pt x="247337" y="-7856"/>
                  <a:pt x="500927" y="-9605"/>
                  <a:pt x="626726" y="0"/>
                </a:cubicBezTo>
                <a:cubicBezTo>
                  <a:pt x="752525" y="9605"/>
                  <a:pt x="971165" y="22744"/>
                  <a:pt x="1278521" y="0"/>
                </a:cubicBezTo>
                <a:cubicBezTo>
                  <a:pt x="1585877" y="-22744"/>
                  <a:pt x="1686190" y="3497"/>
                  <a:pt x="1830040" y="0"/>
                </a:cubicBezTo>
                <a:cubicBezTo>
                  <a:pt x="1973890" y="-3497"/>
                  <a:pt x="2338113" y="-33513"/>
                  <a:pt x="2506904" y="0"/>
                </a:cubicBezTo>
                <a:cubicBezTo>
                  <a:pt x="2532537" y="157199"/>
                  <a:pt x="2486263" y="436395"/>
                  <a:pt x="2506904" y="672601"/>
                </a:cubicBezTo>
                <a:cubicBezTo>
                  <a:pt x="2527545" y="908807"/>
                  <a:pt x="2509516" y="1029810"/>
                  <a:pt x="2506904" y="1267594"/>
                </a:cubicBezTo>
                <a:cubicBezTo>
                  <a:pt x="2504292" y="1505378"/>
                  <a:pt x="2517429" y="1594785"/>
                  <a:pt x="2506904" y="1914326"/>
                </a:cubicBezTo>
                <a:cubicBezTo>
                  <a:pt x="2496379" y="2233867"/>
                  <a:pt x="2540144" y="2374861"/>
                  <a:pt x="2506904" y="2586927"/>
                </a:cubicBezTo>
                <a:cubicBezTo>
                  <a:pt x="2289655" y="2585971"/>
                  <a:pt x="2229198" y="2583779"/>
                  <a:pt x="1955385" y="2586927"/>
                </a:cubicBezTo>
                <a:cubicBezTo>
                  <a:pt x="1681572" y="2590075"/>
                  <a:pt x="1608242" y="2584915"/>
                  <a:pt x="1303590" y="2586927"/>
                </a:cubicBezTo>
                <a:cubicBezTo>
                  <a:pt x="998939" y="2588939"/>
                  <a:pt x="888392" y="2584424"/>
                  <a:pt x="727002" y="2586927"/>
                </a:cubicBezTo>
                <a:cubicBezTo>
                  <a:pt x="565612" y="2589430"/>
                  <a:pt x="348782" y="2567748"/>
                  <a:pt x="0" y="2586927"/>
                </a:cubicBezTo>
                <a:cubicBezTo>
                  <a:pt x="2442" y="2377333"/>
                  <a:pt x="4225" y="2195661"/>
                  <a:pt x="0" y="1966065"/>
                </a:cubicBezTo>
                <a:cubicBezTo>
                  <a:pt x="-4225" y="1736469"/>
                  <a:pt x="-22926" y="1492640"/>
                  <a:pt x="0" y="1319333"/>
                </a:cubicBezTo>
                <a:cubicBezTo>
                  <a:pt x="22926" y="1146026"/>
                  <a:pt x="-25383" y="795213"/>
                  <a:pt x="0" y="646732"/>
                </a:cubicBezTo>
                <a:cubicBezTo>
                  <a:pt x="25383" y="498251"/>
                  <a:pt x="27420" y="288413"/>
                  <a:pt x="0" y="0"/>
                </a:cubicBezTo>
                <a:close/>
              </a:path>
              <a:path w="2506904" h="2586927" stroke="0" extrusionOk="0">
                <a:moveTo>
                  <a:pt x="0" y="0"/>
                </a:moveTo>
                <a:cubicBezTo>
                  <a:pt x="266109" y="26364"/>
                  <a:pt x="300876" y="-1228"/>
                  <a:pt x="601657" y="0"/>
                </a:cubicBezTo>
                <a:cubicBezTo>
                  <a:pt x="902438" y="1228"/>
                  <a:pt x="981098" y="-26442"/>
                  <a:pt x="1153176" y="0"/>
                </a:cubicBezTo>
                <a:cubicBezTo>
                  <a:pt x="1325254" y="26442"/>
                  <a:pt x="1539220" y="-20187"/>
                  <a:pt x="1830040" y="0"/>
                </a:cubicBezTo>
                <a:cubicBezTo>
                  <a:pt x="2120860" y="20187"/>
                  <a:pt x="2215859" y="29205"/>
                  <a:pt x="2506904" y="0"/>
                </a:cubicBezTo>
                <a:cubicBezTo>
                  <a:pt x="2532487" y="240306"/>
                  <a:pt x="2506560" y="420633"/>
                  <a:pt x="2506904" y="620862"/>
                </a:cubicBezTo>
                <a:cubicBezTo>
                  <a:pt x="2507248" y="821091"/>
                  <a:pt x="2523267" y="947188"/>
                  <a:pt x="2506904" y="1215856"/>
                </a:cubicBezTo>
                <a:cubicBezTo>
                  <a:pt x="2490541" y="1484524"/>
                  <a:pt x="2526952" y="1596853"/>
                  <a:pt x="2506904" y="1862587"/>
                </a:cubicBezTo>
                <a:cubicBezTo>
                  <a:pt x="2486856" y="2128321"/>
                  <a:pt x="2471450" y="2328090"/>
                  <a:pt x="2506904" y="2586927"/>
                </a:cubicBezTo>
                <a:cubicBezTo>
                  <a:pt x="2280618" y="2606128"/>
                  <a:pt x="2124608" y="2606437"/>
                  <a:pt x="1930316" y="2586927"/>
                </a:cubicBezTo>
                <a:cubicBezTo>
                  <a:pt x="1736024" y="2567417"/>
                  <a:pt x="1596487" y="2587234"/>
                  <a:pt x="1303590" y="2586927"/>
                </a:cubicBezTo>
                <a:cubicBezTo>
                  <a:pt x="1010693" y="2586620"/>
                  <a:pt x="989635" y="2573090"/>
                  <a:pt x="676864" y="2586927"/>
                </a:cubicBezTo>
                <a:cubicBezTo>
                  <a:pt x="364093" y="2600764"/>
                  <a:pt x="309099" y="2612181"/>
                  <a:pt x="0" y="2586927"/>
                </a:cubicBezTo>
                <a:cubicBezTo>
                  <a:pt x="1773" y="2312122"/>
                  <a:pt x="-31993" y="2230869"/>
                  <a:pt x="0" y="1888457"/>
                </a:cubicBezTo>
                <a:cubicBezTo>
                  <a:pt x="31993" y="1546045"/>
                  <a:pt x="-27470" y="1374576"/>
                  <a:pt x="0" y="1189986"/>
                </a:cubicBezTo>
                <a:cubicBezTo>
                  <a:pt x="27470" y="1005396"/>
                  <a:pt x="38248" y="387628"/>
                  <a:pt x="0" y="0"/>
                </a:cubicBezTo>
                <a:close/>
              </a:path>
            </a:pathLst>
          </a:custGeom>
          <a:solidFill>
            <a:schemeClr val="accent2">
              <a:lumMod val="50000"/>
            </a:schemeClr>
          </a:solidFill>
          <a:ln>
            <a:solidFill>
              <a:schemeClr val="accent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pPr marL="285750" marR="0" lvl="0" indent="-2857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What is the approach?  </a:t>
            </a:r>
          </a:p>
          <a:p>
            <a:pPr marL="285750" marR="0" lvl="0" indent="-2857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How well is it deployed? </a:t>
            </a:r>
          </a:p>
          <a:p>
            <a:pPr marL="285750" marR="0" lvl="0" indent="-2857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What cycles of learning have occurred? </a:t>
            </a:r>
          </a:p>
          <a:p>
            <a:pPr marL="285750" marR="0" lvl="0" indent="-2857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And why is this process important to the organization?</a:t>
            </a:r>
          </a:p>
        </p:txBody>
      </p:sp>
      <p:sp>
        <p:nvSpPr>
          <p:cNvPr id="3" name="TextBox 2">
            <a:extLst>
              <a:ext uri="{FF2B5EF4-FFF2-40B4-BE49-F238E27FC236}">
                <a16:creationId xmlns:a16="http://schemas.microsoft.com/office/drawing/2014/main" id="{64B3B1B0-F8A3-B5AD-B3B9-7F5F88460B01}"/>
              </a:ext>
            </a:extLst>
          </p:cNvPr>
          <p:cNvSpPr txBox="1"/>
          <p:nvPr/>
        </p:nvSpPr>
        <p:spPr>
          <a:xfrm>
            <a:off x="3786809" y="4865873"/>
            <a:ext cx="4933666" cy="1015663"/>
          </a:xfrm>
          <a:prstGeom prst="rect">
            <a:avLst/>
          </a:prstGeom>
          <a:solidFill>
            <a:srgbClr val="FFC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ptos" panose="02110004020202020204"/>
                <a:ea typeface="+mn-ea"/>
                <a:cs typeface="+mn-cs"/>
              </a:rPr>
              <a:t>HOW do you?</a:t>
            </a:r>
          </a:p>
        </p:txBody>
      </p:sp>
    </p:spTree>
    <p:extLst>
      <p:ext uri="{BB962C8B-B14F-4D97-AF65-F5344CB8AC3E}">
        <p14:creationId xmlns:p14="http://schemas.microsoft.com/office/powerpoint/2010/main" val="2415626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368B0-5707-726D-165B-513DE32C51B6}"/>
              </a:ext>
            </a:extLst>
          </p:cNvPr>
          <p:cNvSpPr>
            <a:spLocks noGrp="1"/>
          </p:cNvSpPr>
          <p:nvPr>
            <p:ph type="title"/>
          </p:nvPr>
        </p:nvSpPr>
        <p:spPr>
          <a:xfrm>
            <a:off x="264694" y="-21431"/>
            <a:ext cx="8775031" cy="1143000"/>
          </a:xfrm>
        </p:spPr>
        <p:txBody>
          <a:bodyPr>
            <a:normAutofit/>
          </a:bodyPr>
          <a:lstStyle/>
          <a:p>
            <a:pPr algn="l"/>
            <a:r>
              <a:rPr lang="en-US" sz="2800" b="1" dirty="0"/>
              <a:t>Baldrige</a:t>
            </a:r>
            <a:r>
              <a:rPr lang="en-US" sz="3200" b="1" dirty="0"/>
              <a:t> Asks </a:t>
            </a:r>
            <a:r>
              <a:rPr lang="en-US" sz="3200" b="1" i="1" dirty="0"/>
              <a:t>‘How do you know?’</a:t>
            </a:r>
          </a:p>
        </p:txBody>
      </p:sp>
      <p:pic>
        <p:nvPicPr>
          <p:cNvPr id="5" name="Content Placeholder 4">
            <a:extLst>
              <a:ext uri="{FF2B5EF4-FFF2-40B4-BE49-F238E27FC236}">
                <a16:creationId xmlns:a16="http://schemas.microsoft.com/office/drawing/2014/main" id="{8A3F2853-85D3-9ABD-D485-BF190A0A4028}"/>
              </a:ext>
            </a:extLst>
          </p:cNvPr>
          <p:cNvPicPr>
            <a:picLocks noGrp="1" noChangeAspect="1"/>
          </p:cNvPicPr>
          <p:nvPr>
            <p:ph idx="4294967295"/>
          </p:nvPr>
        </p:nvPicPr>
        <p:blipFill>
          <a:blip r:embed="rId2"/>
          <a:stretch>
            <a:fillRect/>
          </a:stretch>
        </p:blipFill>
        <p:spPr>
          <a:xfrm>
            <a:off x="3068638" y="1100138"/>
            <a:ext cx="9123362" cy="5103812"/>
          </a:xfrm>
        </p:spPr>
      </p:pic>
      <p:sp>
        <p:nvSpPr>
          <p:cNvPr id="6" name="TextBox 5">
            <a:extLst>
              <a:ext uri="{FF2B5EF4-FFF2-40B4-BE49-F238E27FC236}">
                <a16:creationId xmlns:a16="http://schemas.microsoft.com/office/drawing/2014/main" id="{68CAFE70-267B-3062-5EA9-3E38207CD166}"/>
              </a:ext>
            </a:extLst>
          </p:cNvPr>
          <p:cNvSpPr txBox="1"/>
          <p:nvPr/>
        </p:nvSpPr>
        <p:spPr>
          <a:xfrm>
            <a:off x="2620925" y="6238221"/>
            <a:ext cx="6248400" cy="341632"/>
          </a:xfrm>
          <a:custGeom>
            <a:avLst/>
            <a:gdLst>
              <a:gd name="csX0" fmla="*/ 0 w 6248400"/>
              <a:gd name="csY0" fmla="*/ 0 h 341632"/>
              <a:gd name="csX1" fmla="*/ 569299 w 6248400"/>
              <a:gd name="csY1" fmla="*/ 0 h 341632"/>
              <a:gd name="csX2" fmla="*/ 1201081 w 6248400"/>
              <a:gd name="csY2" fmla="*/ 0 h 341632"/>
              <a:gd name="csX3" fmla="*/ 1770380 w 6248400"/>
              <a:gd name="csY3" fmla="*/ 0 h 341632"/>
              <a:gd name="csX4" fmla="*/ 2527131 w 6248400"/>
              <a:gd name="csY4" fmla="*/ 0 h 341632"/>
              <a:gd name="csX5" fmla="*/ 3221397 w 6248400"/>
              <a:gd name="csY5" fmla="*/ 0 h 341632"/>
              <a:gd name="csX6" fmla="*/ 3915664 w 6248400"/>
              <a:gd name="csY6" fmla="*/ 0 h 341632"/>
              <a:gd name="csX7" fmla="*/ 4734899 w 6248400"/>
              <a:gd name="csY7" fmla="*/ 0 h 341632"/>
              <a:gd name="csX8" fmla="*/ 5491649 w 6248400"/>
              <a:gd name="csY8" fmla="*/ 0 h 341632"/>
              <a:gd name="csX9" fmla="*/ 6248400 w 6248400"/>
              <a:gd name="csY9" fmla="*/ 0 h 341632"/>
              <a:gd name="csX10" fmla="*/ 6248400 w 6248400"/>
              <a:gd name="csY10" fmla="*/ 341632 h 341632"/>
              <a:gd name="csX11" fmla="*/ 5741585 w 6248400"/>
              <a:gd name="csY11" fmla="*/ 341632 h 341632"/>
              <a:gd name="csX12" fmla="*/ 5172287 w 6248400"/>
              <a:gd name="csY12" fmla="*/ 341632 h 341632"/>
              <a:gd name="csX13" fmla="*/ 4415536 w 6248400"/>
              <a:gd name="csY13" fmla="*/ 341632 h 341632"/>
              <a:gd name="csX14" fmla="*/ 3596301 w 6248400"/>
              <a:gd name="csY14" fmla="*/ 341632 h 341632"/>
              <a:gd name="csX15" fmla="*/ 2964519 w 6248400"/>
              <a:gd name="csY15" fmla="*/ 341632 h 341632"/>
              <a:gd name="csX16" fmla="*/ 2145284 w 6248400"/>
              <a:gd name="csY16" fmla="*/ 341632 h 341632"/>
              <a:gd name="csX17" fmla="*/ 1575985 w 6248400"/>
              <a:gd name="csY17" fmla="*/ 341632 h 341632"/>
              <a:gd name="csX18" fmla="*/ 1069171 w 6248400"/>
              <a:gd name="csY18" fmla="*/ 341632 h 341632"/>
              <a:gd name="csX19" fmla="*/ 0 w 6248400"/>
              <a:gd name="csY19" fmla="*/ 341632 h 341632"/>
              <a:gd name="csX20" fmla="*/ 0 w 6248400"/>
              <a:gd name="csY20" fmla="*/ 0 h 3416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6248400" h="341632" fill="none" extrusionOk="0">
                <a:moveTo>
                  <a:pt x="0" y="0"/>
                </a:moveTo>
                <a:cubicBezTo>
                  <a:pt x="172795" y="-24525"/>
                  <a:pt x="383952" y="11232"/>
                  <a:pt x="569299" y="0"/>
                </a:cubicBezTo>
                <a:cubicBezTo>
                  <a:pt x="754646" y="-11232"/>
                  <a:pt x="949100" y="10986"/>
                  <a:pt x="1201081" y="0"/>
                </a:cubicBezTo>
                <a:cubicBezTo>
                  <a:pt x="1453062" y="-10986"/>
                  <a:pt x="1493662" y="22624"/>
                  <a:pt x="1770380" y="0"/>
                </a:cubicBezTo>
                <a:cubicBezTo>
                  <a:pt x="2047098" y="-22624"/>
                  <a:pt x="2192765" y="-15083"/>
                  <a:pt x="2527131" y="0"/>
                </a:cubicBezTo>
                <a:cubicBezTo>
                  <a:pt x="2861497" y="15083"/>
                  <a:pt x="2985938" y="-13798"/>
                  <a:pt x="3221397" y="0"/>
                </a:cubicBezTo>
                <a:cubicBezTo>
                  <a:pt x="3456856" y="13798"/>
                  <a:pt x="3664977" y="-14018"/>
                  <a:pt x="3915664" y="0"/>
                </a:cubicBezTo>
                <a:cubicBezTo>
                  <a:pt x="4166351" y="14018"/>
                  <a:pt x="4467419" y="10810"/>
                  <a:pt x="4734899" y="0"/>
                </a:cubicBezTo>
                <a:cubicBezTo>
                  <a:pt x="5002380" y="-10810"/>
                  <a:pt x="5163571" y="24912"/>
                  <a:pt x="5491649" y="0"/>
                </a:cubicBezTo>
                <a:cubicBezTo>
                  <a:pt x="5819727" y="-24912"/>
                  <a:pt x="5914781" y="34445"/>
                  <a:pt x="6248400" y="0"/>
                </a:cubicBezTo>
                <a:cubicBezTo>
                  <a:pt x="6240807" y="138560"/>
                  <a:pt x="6242712" y="229915"/>
                  <a:pt x="6248400" y="341632"/>
                </a:cubicBezTo>
                <a:cubicBezTo>
                  <a:pt x="6058926" y="356413"/>
                  <a:pt x="5930179" y="333278"/>
                  <a:pt x="5741585" y="341632"/>
                </a:cubicBezTo>
                <a:cubicBezTo>
                  <a:pt x="5552991" y="349986"/>
                  <a:pt x="5378185" y="364493"/>
                  <a:pt x="5172287" y="341632"/>
                </a:cubicBezTo>
                <a:cubicBezTo>
                  <a:pt x="4966389" y="318771"/>
                  <a:pt x="4766069" y="319130"/>
                  <a:pt x="4415536" y="341632"/>
                </a:cubicBezTo>
                <a:cubicBezTo>
                  <a:pt x="4065003" y="364134"/>
                  <a:pt x="3916091" y="318268"/>
                  <a:pt x="3596301" y="341632"/>
                </a:cubicBezTo>
                <a:cubicBezTo>
                  <a:pt x="3276512" y="364996"/>
                  <a:pt x="3237216" y="333233"/>
                  <a:pt x="2964519" y="341632"/>
                </a:cubicBezTo>
                <a:cubicBezTo>
                  <a:pt x="2691822" y="350031"/>
                  <a:pt x="2340072" y="370389"/>
                  <a:pt x="2145284" y="341632"/>
                </a:cubicBezTo>
                <a:cubicBezTo>
                  <a:pt x="1950497" y="312875"/>
                  <a:pt x="1741274" y="328913"/>
                  <a:pt x="1575985" y="341632"/>
                </a:cubicBezTo>
                <a:cubicBezTo>
                  <a:pt x="1410696" y="354351"/>
                  <a:pt x="1199517" y="340341"/>
                  <a:pt x="1069171" y="341632"/>
                </a:cubicBezTo>
                <a:cubicBezTo>
                  <a:pt x="938825" y="342923"/>
                  <a:pt x="237726" y="327481"/>
                  <a:pt x="0" y="341632"/>
                </a:cubicBezTo>
                <a:cubicBezTo>
                  <a:pt x="922" y="219986"/>
                  <a:pt x="-8278" y="95377"/>
                  <a:pt x="0" y="0"/>
                </a:cubicBezTo>
                <a:close/>
              </a:path>
              <a:path w="6248400" h="341632" stroke="0" extrusionOk="0">
                <a:moveTo>
                  <a:pt x="0" y="0"/>
                </a:moveTo>
                <a:cubicBezTo>
                  <a:pt x="160172" y="23130"/>
                  <a:pt x="404389" y="22697"/>
                  <a:pt x="631783" y="0"/>
                </a:cubicBezTo>
                <a:cubicBezTo>
                  <a:pt x="859177" y="-22697"/>
                  <a:pt x="893183" y="18914"/>
                  <a:pt x="1138597" y="0"/>
                </a:cubicBezTo>
                <a:cubicBezTo>
                  <a:pt x="1384011" y="-18914"/>
                  <a:pt x="1598713" y="9619"/>
                  <a:pt x="1957832" y="0"/>
                </a:cubicBezTo>
                <a:cubicBezTo>
                  <a:pt x="2316952" y="-9619"/>
                  <a:pt x="2411818" y="-18909"/>
                  <a:pt x="2589615" y="0"/>
                </a:cubicBezTo>
                <a:cubicBezTo>
                  <a:pt x="2767412" y="18909"/>
                  <a:pt x="3065213" y="-13730"/>
                  <a:pt x="3221397" y="0"/>
                </a:cubicBezTo>
                <a:cubicBezTo>
                  <a:pt x="3377581" y="13730"/>
                  <a:pt x="3683226" y="-22043"/>
                  <a:pt x="4040632" y="0"/>
                </a:cubicBezTo>
                <a:cubicBezTo>
                  <a:pt x="4398038" y="22043"/>
                  <a:pt x="4360179" y="1031"/>
                  <a:pt x="4609931" y="0"/>
                </a:cubicBezTo>
                <a:cubicBezTo>
                  <a:pt x="4859683" y="-1031"/>
                  <a:pt x="5161639" y="-37878"/>
                  <a:pt x="5429165" y="0"/>
                </a:cubicBezTo>
                <a:cubicBezTo>
                  <a:pt x="5696691" y="37878"/>
                  <a:pt x="6015260" y="28000"/>
                  <a:pt x="6248400" y="0"/>
                </a:cubicBezTo>
                <a:cubicBezTo>
                  <a:pt x="6240057" y="124022"/>
                  <a:pt x="6252891" y="179066"/>
                  <a:pt x="6248400" y="341632"/>
                </a:cubicBezTo>
                <a:cubicBezTo>
                  <a:pt x="6041296" y="335159"/>
                  <a:pt x="5828969" y="310541"/>
                  <a:pt x="5554133" y="341632"/>
                </a:cubicBezTo>
                <a:cubicBezTo>
                  <a:pt x="5279297" y="372723"/>
                  <a:pt x="5212947" y="357563"/>
                  <a:pt x="4922351" y="341632"/>
                </a:cubicBezTo>
                <a:cubicBezTo>
                  <a:pt x="4631755" y="325701"/>
                  <a:pt x="4270704" y="301122"/>
                  <a:pt x="4103116" y="341632"/>
                </a:cubicBezTo>
                <a:cubicBezTo>
                  <a:pt x="3935528" y="382142"/>
                  <a:pt x="3674441" y="371082"/>
                  <a:pt x="3283881" y="341632"/>
                </a:cubicBezTo>
                <a:cubicBezTo>
                  <a:pt x="2893321" y="312182"/>
                  <a:pt x="2976217" y="364511"/>
                  <a:pt x="2714583" y="341632"/>
                </a:cubicBezTo>
                <a:cubicBezTo>
                  <a:pt x="2452949" y="318753"/>
                  <a:pt x="2271496" y="367692"/>
                  <a:pt x="2020316" y="341632"/>
                </a:cubicBezTo>
                <a:cubicBezTo>
                  <a:pt x="1769136" y="315572"/>
                  <a:pt x="1580747" y="357102"/>
                  <a:pt x="1201081" y="341632"/>
                </a:cubicBezTo>
                <a:cubicBezTo>
                  <a:pt x="821416" y="326162"/>
                  <a:pt x="558950" y="348637"/>
                  <a:pt x="0" y="341632"/>
                </a:cubicBezTo>
                <a:cubicBezTo>
                  <a:pt x="-5968" y="171330"/>
                  <a:pt x="-12517" y="148441"/>
                  <a:pt x="0" y="0"/>
                </a:cubicBezTo>
                <a:close/>
              </a:path>
            </a:pathLst>
          </a:custGeom>
          <a:solidFill>
            <a:schemeClr val="accent2">
              <a:lumMod val="50000"/>
            </a:schemeClr>
          </a:solidFill>
          <a:ln>
            <a:solidFill>
              <a:schemeClr val="accent1"/>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pPr>
              <a:lnSpc>
                <a:spcPct val="90000"/>
              </a:lnSpc>
            </a:pPr>
            <a:r>
              <a:rPr lang="en-US" dirty="0">
                <a:solidFill>
                  <a:schemeClr val="bg1"/>
                </a:solidFill>
              </a:rPr>
              <a:t>What are your Levels, Trends, Comparisons, Integration?</a:t>
            </a:r>
          </a:p>
        </p:txBody>
      </p:sp>
      <p:sp>
        <p:nvSpPr>
          <p:cNvPr id="3" name="TextBox 2">
            <a:extLst>
              <a:ext uri="{FF2B5EF4-FFF2-40B4-BE49-F238E27FC236}">
                <a16:creationId xmlns:a16="http://schemas.microsoft.com/office/drawing/2014/main" id="{40804DE5-87A1-EE7D-F7C1-EF6C91A66DBD}"/>
              </a:ext>
            </a:extLst>
          </p:cNvPr>
          <p:cNvSpPr txBox="1"/>
          <p:nvPr/>
        </p:nvSpPr>
        <p:spPr>
          <a:xfrm>
            <a:off x="2267089" y="3333339"/>
            <a:ext cx="7657822" cy="1938992"/>
          </a:xfrm>
          <a:prstGeom prst="rect">
            <a:avLst/>
          </a:prstGeom>
          <a:solidFill>
            <a:srgbClr val="FFC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Aptos" panose="02110004020202020204"/>
                <a:ea typeface="+mn-ea"/>
                <a:cs typeface="+mn-cs"/>
              </a:rPr>
              <a:t>HOW do you KNOW?</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b="1" dirty="0">
                <a:solidFill>
                  <a:prstClr val="black"/>
                </a:solidFill>
                <a:latin typeface="Aptos" panose="02110004020202020204"/>
              </a:rPr>
              <a:t>DATA!!</a:t>
            </a:r>
            <a:endParaRPr kumimoji="0" lang="en-US" sz="6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595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D9050-3E40-B706-5073-1D0AC804A291}"/>
              </a:ext>
            </a:extLst>
          </p:cNvPr>
          <p:cNvSpPr>
            <a:spLocks noGrp="1"/>
          </p:cNvSpPr>
          <p:nvPr>
            <p:ph type="title"/>
          </p:nvPr>
        </p:nvSpPr>
        <p:spPr>
          <a:xfrm>
            <a:off x="538942" y="362989"/>
            <a:ext cx="9067800" cy="1143000"/>
          </a:xfrm>
        </p:spPr>
        <p:txBody>
          <a:bodyPr/>
          <a:lstStyle/>
          <a:p>
            <a:pPr algn="l"/>
            <a:r>
              <a:rPr lang="en-US" dirty="0"/>
              <a:t>Partners in Performance Excellence</a:t>
            </a:r>
          </a:p>
        </p:txBody>
      </p:sp>
      <p:sp>
        <p:nvSpPr>
          <p:cNvPr id="3" name="Text Placeholder 2">
            <a:extLst>
              <a:ext uri="{FF2B5EF4-FFF2-40B4-BE49-F238E27FC236}">
                <a16:creationId xmlns:a16="http://schemas.microsoft.com/office/drawing/2014/main" id="{9679CC5E-D6CF-04CD-E70E-4DBBE4E323E1}"/>
              </a:ext>
            </a:extLst>
          </p:cNvPr>
          <p:cNvSpPr>
            <a:spLocks noGrp="1"/>
          </p:cNvSpPr>
          <p:nvPr>
            <p:ph type="body" idx="1"/>
          </p:nvPr>
        </p:nvSpPr>
        <p:spPr/>
        <p:txBody>
          <a:bodyPr/>
          <a:lstStyle/>
          <a:p>
            <a:r>
              <a:rPr lang="en-US" dirty="0"/>
              <a:t>Established as the Massachusetts Council for Quality</a:t>
            </a:r>
          </a:p>
          <a:p>
            <a:r>
              <a:rPr lang="en-US" dirty="0"/>
              <a:t>Expanded to include NY, CT, RI</a:t>
            </a:r>
          </a:p>
          <a:p>
            <a:r>
              <a:rPr lang="en-US" dirty="0"/>
              <a:t>Expanded in 2024 to include Eastern PA, NJ, and DE</a:t>
            </a:r>
          </a:p>
        </p:txBody>
      </p:sp>
      <p:pic>
        <p:nvPicPr>
          <p:cNvPr id="5" name="Picture 4">
            <a:extLst>
              <a:ext uri="{FF2B5EF4-FFF2-40B4-BE49-F238E27FC236}">
                <a16:creationId xmlns:a16="http://schemas.microsoft.com/office/drawing/2014/main" id="{9E77BCC8-620C-1A90-01F5-97896B5ED90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06000" y="205162"/>
            <a:ext cx="2239425" cy="1201992"/>
          </a:xfrm>
          <a:prstGeom prst="rect">
            <a:avLst/>
          </a:prstGeom>
        </p:spPr>
      </p:pic>
      <p:sp>
        <p:nvSpPr>
          <p:cNvPr id="6" name="TextBox 5">
            <a:extLst>
              <a:ext uri="{FF2B5EF4-FFF2-40B4-BE49-F238E27FC236}">
                <a16:creationId xmlns:a16="http://schemas.microsoft.com/office/drawing/2014/main" id="{5FCF851C-334B-2824-630A-8DDD199B96D8}"/>
              </a:ext>
            </a:extLst>
          </p:cNvPr>
          <p:cNvSpPr txBox="1"/>
          <p:nvPr/>
        </p:nvSpPr>
        <p:spPr>
          <a:xfrm>
            <a:off x="1169682" y="4627123"/>
            <a:ext cx="9563965" cy="646331"/>
          </a:xfrm>
          <a:prstGeom prst="rect">
            <a:avLst/>
          </a:prstGeom>
          <a:noFill/>
        </p:spPr>
        <p:txBody>
          <a:bodyPr wrap="none" rtlCol="0">
            <a:spAutoFit/>
          </a:bodyPr>
          <a:lstStyle/>
          <a:p>
            <a:pPr algn="ctr"/>
            <a:r>
              <a:rPr lang="en-US" i="1" dirty="0">
                <a:solidFill>
                  <a:schemeClr val="accent1">
                    <a:lumMod val="75000"/>
                  </a:schemeClr>
                </a:solidFill>
              </a:rPr>
              <a:t>We help develop and support high-performing leaders, organizations and communities by using the </a:t>
            </a:r>
          </a:p>
          <a:p>
            <a:pPr algn="ctr"/>
            <a:r>
              <a:rPr lang="en-US" i="1" dirty="0">
                <a:solidFill>
                  <a:schemeClr val="accent1">
                    <a:lumMod val="75000"/>
                  </a:schemeClr>
                </a:solidFill>
              </a:rPr>
              <a:t>Baldrige Framework for Performance Excellence as the source for organizational excellence.</a:t>
            </a:r>
          </a:p>
        </p:txBody>
      </p:sp>
    </p:spTree>
    <p:extLst>
      <p:ext uri="{BB962C8B-B14F-4D97-AF65-F5344CB8AC3E}">
        <p14:creationId xmlns:p14="http://schemas.microsoft.com/office/powerpoint/2010/main" val="3326639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BC1E2-1DA5-7921-AE94-7007780A4CCD}"/>
              </a:ext>
            </a:extLst>
          </p:cNvPr>
          <p:cNvSpPr>
            <a:spLocks noGrp="1"/>
          </p:cNvSpPr>
          <p:nvPr>
            <p:ph type="title"/>
          </p:nvPr>
        </p:nvSpPr>
        <p:spPr>
          <a:xfrm>
            <a:off x="942109" y="250767"/>
            <a:ext cx="9067800" cy="1143000"/>
          </a:xfrm>
        </p:spPr>
        <p:txBody>
          <a:bodyPr anchor="ctr">
            <a:normAutofit/>
          </a:bodyPr>
          <a:lstStyle/>
          <a:p>
            <a:pPr algn="l"/>
            <a:r>
              <a:rPr lang="en-US" dirty="0"/>
              <a:t>Partners PEX Offerings and Support </a:t>
            </a:r>
          </a:p>
        </p:txBody>
      </p:sp>
      <p:graphicFrame>
        <p:nvGraphicFramePr>
          <p:cNvPr id="5" name="Text Placeholder 2">
            <a:extLst>
              <a:ext uri="{FF2B5EF4-FFF2-40B4-BE49-F238E27FC236}">
                <a16:creationId xmlns:a16="http://schemas.microsoft.com/office/drawing/2014/main" id="{99FB6DA7-3AEC-7A50-D722-1C6DFB76400F}"/>
              </a:ext>
            </a:extLst>
          </p:cNvPr>
          <p:cNvGraphicFramePr/>
          <p:nvPr>
            <p:extLst>
              <p:ext uri="{D42A27DB-BD31-4B8C-83A1-F6EECF244321}">
                <p14:modId xmlns:p14="http://schemas.microsoft.com/office/powerpoint/2010/main" val="1331460220"/>
              </p:ext>
            </p:extLst>
          </p:nvPr>
        </p:nvGraphicFramePr>
        <p:xfrm>
          <a:off x="351905" y="1601585"/>
          <a:ext cx="10515295" cy="4183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7FE510D8-A0B1-E358-83EF-1016691EB343}"/>
              </a:ext>
            </a:extLst>
          </p:cNvPr>
          <p:cNvSpPr txBox="1"/>
          <p:nvPr/>
        </p:nvSpPr>
        <p:spPr>
          <a:xfrm>
            <a:off x="4746345" y="5156093"/>
            <a:ext cx="2303124" cy="369332"/>
          </a:xfrm>
          <a:prstGeom prst="rect">
            <a:avLst/>
          </a:prstGeom>
          <a:noFill/>
        </p:spPr>
        <p:txBody>
          <a:bodyPr wrap="square">
            <a:spAutoFit/>
          </a:bodyPr>
          <a:lstStyle/>
          <a:p>
            <a:r>
              <a:rPr lang="en-US" dirty="0">
                <a:hlinkClick r:id="rId7"/>
              </a:rPr>
              <a:t>Home | Partners PEX</a:t>
            </a:r>
            <a:endParaRPr lang="en-US" dirty="0"/>
          </a:p>
        </p:txBody>
      </p:sp>
      <p:sp>
        <p:nvSpPr>
          <p:cNvPr id="7" name="TextBox 6">
            <a:extLst>
              <a:ext uri="{FF2B5EF4-FFF2-40B4-BE49-F238E27FC236}">
                <a16:creationId xmlns:a16="http://schemas.microsoft.com/office/drawing/2014/main" id="{4714908F-2DF1-A76D-E13B-7E25AF2F663B}"/>
              </a:ext>
            </a:extLst>
          </p:cNvPr>
          <p:cNvSpPr txBox="1"/>
          <p:nvPr/>
        </p:nvSpPr>
        <p:spPr>
          <a:xfrm>
            <a:off x="3755204" y="6115756"/>
            <a:ext cx="4453847" cy="369332"/>
          </a:xfrm>
          <a:prstGeom prst="rect">
            <a:avLst/>
          </a:prstGeom>
          <a:noFill/>
        </p:spPr>
        <p:txBody>
          <a:bodyPr wrap="square">
            <a:spAutoFit/>
          </a:bodyPr>
          <a:lstStyle/>
          <a:p>
            <a:r>
              <a:rPr lang="en-US" dirty="0">
                <a:hlinkClick r:id="rId8"/>
              </a:rPr>
              <a:t>Performance Excellence Northwest | PENW </a:t>
            </a:r>
            <a:endParaRPr lang="en-US" dirty="0"/>
          </a:p>
        </p:txBody>
      </p:sp>
      <p:sp>
        <p:nvSpPr>
          <p:cNvPr id="8" name="TextBox 7">
            <a:extLst>
              <a:ext uri="{FF2B5EF4-FFF2-40B4-BE49-F238E27FC236}">
                <a16:creationId xmlns:a16="http://schemas.microsoft.com/office/drawing/2014/main" id="{2F54D9D2-7987-B8A8-88E7-5991CDF70F9B}"/>
              </a:ext>
            </a:extLst>
          </p:cNvPr>
          <p:cNvSpPr txBox="1"/>
          <p:nvPr/>
        </p:nvSpPr>
        <p:spPr>
          <a:xfrm>
            <a:off x="4430053" y="5784648"/>
            <a:ext cx="2728736" cy="369332"/>
          </a:xfrm>
          <a:prstGeom prst="rect">
            <a:avLst/>
          </a:prstGeom>
          <a:noFill/>
        </p:spPr>
        <p:txBody>
          <a:bodyPr wrap="square" rtlCol="0">
            <a:spAutoFit/>
          </a:bodyPr>
          <a:lstStyle/>
          <a:p>
            <a:r>
              <a:rPr lang="en-US" i="1" dirty="0"/>
              <a:t>Our new partner program:</a:t>
            </a:r>
          </a:p>
        </p:txBody>
      </p:sp>
    </p:spTree>
    <p:extLst>
      <p:ext uri="{BB962C8B-B14F-4D97-AF65-F5344CB8AC3E}">
        <p14:creationId xmlns:p14="http://schemas.microsoft.com/office/powerpoint/2010/main" val="2135453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333B9-729A-105B-578C-43839CBA0919}"/>
              </a:ext>
            </a:extLst>
          </p:cNvPr>
          <p:cNvSpPr>
            <a:spLocks noGrp="1"/>
          </p:cNvSpPr>
          <p:nvPr>
            <p:ph type="title"/>
          </p:nvPr>
        </p:nvSpPr>
        <p:spPr>
          <a:xfrm>
            <a:off x="347703" y="283473"/>
            <a:ext cx="9067800" cy="1143000"/>
          </a:xfrm>
        </p:spPr>
        <p:txBody>
          <a:bodyPr/>
          <a:lstStyle/>
          <a:p>
            <a:pPr algn="l"/>
            <a:r>
              <a:rPr lang="en-US" dirty="0"/>
              <a:t>Baldrige Executive Fellows Program</a:t>
            </a:r>
          </a:p>
        </p:txBody>
      </p:sp>
      <p:pic>
        <p:nvPicPr>
          <p:cNvPr id="5" name="Picture 4">
            <a:extLst>
              <a:ext uri="{FF2B5EF4-FFF2-40B4-BE49-F238E27FC236}">
                <a16:creationId xmlns:a16="http://schemas.microsoft.com/office/drawing/2014/main" id="{0629B1E5-10B7-8A10-74CB-FF0913FCD4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81349" y="1837220"/>
            <a:ext cx="6585066" cy="3636185"/>
          </a:xfrm>
          <a:prstGeom prst="rect">
            <a:avLst/>
          </a:prstGeom>
        </p:spPr>
      </p:pic>
      <p:sp>
        <p:nvSpPr>
          <p:cNvPr id="4" name="TextBox 3">
            <a:extLst>
              <a:ext uri="{FF2B5EF4-FFF2-40B4-BE49-F238E27FC236}">
                <a16:creationId xmlns:a16="http://schemas.microsoft.com/office/drawing/2014/main" id="{5D74F5DB-EA9B-BE55-1319-069342989D15}"/>
              </a:ext>
            </a:extLst>
          </p:cNvPr>
          <p:cNvSpPr txBox="1"/>
          <p:nvPr/>
        </p:nvSpPr>
        <p:spPr>
          <a:xfrm>
            <a:off x="3531269" y="6019619"/>
            <a:ext cx="6132094" cy="369332"/>
          </a:xfrm>
          <a:prstGeom prst="rect">
            <a:avLst/>
          </a:prstGeom>
          <a:noFill/>
        </p:spPr>
        <p:txBody>
          <a:bodyPr wrap="square">
            <a:spAutoFit/>
          </a:bodyPr>
          <a:lstStyle/>
          <a:p>
            <a:r>
              <a:rPr lang="en-US" dirty="0">
                <a:hlinkClick r:id="rId3"/>
              </a:rPr>
              <a:t>PENW Fellows (List) | </a:t>
            </a:r>
            <a:r>
              <a:rPr lang="en-US" dirty="0" err="1">
                <a:hlinkClick r:id="rId3"/>
              </a:rPr>
              <a:t>PerformExcelNW</a:t>
            </a:r>
            <a:endParaRPr lang="en-US" dirty="0"/>
          </a:p>
        </p:txBody>
      </p:sp>
    </p:spTree>
    <p:extLst>
      <p:ext uri="{BB962C8B-B14F-4D97-AF65-F5344CB8AC3E}">
        <p14:creationId xmlns:p14="http://schemas.microsoft.com/office/powerpoint/2010/main" val="4093077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BB0A6-03E6-3BB4-DCAE-823068E2E5B1}"/>
              </a:ext>
            </a:extLst>
          </p:cNvPr>
          <p:cNvSpPr>
            <a:spLocks noGrp="1"/>
          </p:cNvSpPr>
          <p:nvPr>
            <p:ph type="title"/>
          </p:nvPr>
        </p:nvSpPr>
        <p:spPr>
          <a:xfrm>
            <a:off x="883920" y="163918"/>
            <a:ext cx="9067800" cy="1143000"/>
          </a:xfrm>
        </p:spPr>
        <p:txBody>
          <a:bodyPr>
            <a:noAutofit/>
          </a:bodyPr>
          <a:lstStyle/>
          <a:p>
            <a:r>
              <a:rPr lang="en-US" sz="2400" b="1" dirty="0">
                <a:solidFill>
                  <a:srgbClr val="1F497D"/>
                </a:solidFill>
                <a:latin typeface="Tahoma" panose="020B0604030504040204" pitchFamily="34" charset="0"/>
                <a:ea typeface="Arial" panose="020B0604020202020204" pitchFamily="34" charset="0"/>
                <a:cs typeface="Trebuchet MS" panose="020B0603020202020204" pitchFamily="34" charset="0"/>
              </a:rPr>
              <a:t>Baldrige Fellows Program</a:t>
            </a:r>
            <a:br>
              <a:rPr lang="en-US" sz="2400" b="1" dirty="0">
                <a:solidFill>
                  <a:srgbClr val="1F497D"/>
                </a:solidFill>
                <a:latin typeface="Tahoma" panose="020B0604030504040204" pitchFamily="34" charset="0"/>
                <a:ea typeface="Arial" panose="020B0604020202020204" pitchFamily="34" charset="0"/>
                <a:cs typeface="Trebuchet MS" panose="020B0603020202020204" pitchFamily="34" charset="0"/>
              </a:rPr>
            </a:br>
            <a:r>
              <a:rPr lang="en-US" sz="2400" b="1" dirty="0">
                <a:solidFill>
                  <a:srgbClr val="1F497D"/>
                </a:solidFill>
                <a:latin typeface="Tahoma" panose="020B0604030504040204" pitchFamily="34" charset="0"/>
                <a:ea typeface="Arial" panose="020B0604020202020204" pitchFamily="34" charset="0"/>
                <a:cs typeface="Trebuchet MS" panose="020B0603020202020204" pitchFamily="34" charset="0"/>
              </a:rPr>
              <a:t>2026-2027 Calendar</a:t>
            </a:r>
            <a:endParaRPr lang="en-US" sz="2400" dirty="0"/>
          </a:p>
        </p:txBody>
      </p:sp>
      <p:graphicFrame>
        <p:nvGraphicFramePr>
          <p:cNvPr id="4" name="Content Placeholder 3">
            <a:extLst>
              <a:ext uri="{FF2B5EF4-FFF2-40B4-BE49-F238E27FC236}">
                <a16:creationId xmlns:a16="http://schemas.microsoft.com/office/drawing/2014/main" id="{3C247900-6088-2877-F39B-AAAEA9EC5F3B}"/>
              </a:ext>
            </a:extLst>
          </p:cNvPr>
          <p:cNvGraphicFramePr>
            <a:graphicFrameLocks noGrp="1"/>
          </p:cNvGraphicFramePr>
          <p:nvPr>
            <p:ph idx="4294967295"/>
            <p:extLst>
              <p:ext uri="{D42A27DB-BD31-4B8C-83A1-F6EECF244321}">
                <p14:modId xmlns:p14="http://schemas.microsoft.com/office/powerpoint/2010/main" val="1177389736"/>
              </p:ext>
            </p:extLst>
          </p:nvPr>
        </p:nvGraphicFramePr>
        <p:xfrm>
          <a:off x="1014153" y="1083657"/>
          <a:ext cx="9586645" cy="4242982"/>
        </p:xfrm>
        <a:graphic>
          <a:graphicData uri="http://schemas.openxmlformats.org/drawingml/2006/table">
            <a:tbl>
              <a:tblPr firstRow="1" firstCol="1" bandRow="1">
                <a:tableStyleId>{5C22544A-7EE6-4342-B048-85BDC9FD1C3A}</a:tableStyleId>
              </a:tblPr>
              <a:tblGrid>
                <a:gridCol w="1890393">
                  <a:extLst>
                    <a:ext uri="{9D8B030D-6E8A-4147-A177-3AD203B41FA5}">
                      <a16:colId xmlns:a16="http://schemas.microsoft.com/office/drawing/2014/main" val="1041144184"/>
                    </a:ext>
                  </a:extLst>
                </a:gridCol>
                <a:gridCol w="7696252">
                  <a:extLst>
                    <a:ext uri="{9D8B030D-6E8A-4147-A177-3AD203B41FA5}">
                      <a16:colId xmlns:a16="http://schemas.microsoft.com/office/drawing/2014/main" val="3064234250"/>
                    </a:ext>
                  </a:extLst>
                </a:gridCol>
              </a:tblGrid>
              <a:tr h="391706">
                <a:tc>
                  <a:txBody>
                    <a:bodyPr/>
                    <a:lstStyle/>
                    <a:p>
                      <a:pPr marL="0" marR="0" algn="ctr" fontAlgn="base">
                        <a:buNone/>
                      </a:pPr>
                      <a:r>
                        <a:rPr lang="en-US" sz="2000">
                          <a:effectLst/>
                        </a:rPr>
                        <a:t>Jun</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fontAlgn="base">
                        <a:buNone/>
                      </a:pPr>
                      <a:r>
                        <a:rPr lang="en-US" sz="2000">
                          <a:effectLst/>
                        </a:rPr>
                        <a:t>Program Intro, Leadership Systems &amp; Personal Inventory</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777178964"/>
                  </a:ext>
                </a:extLst>
              </a:tr>
              <a:tr h="391706">
                <a:tc>
                  <a:txBody>
                    <a:bodyPr/>
                    <a:lstStyle/>
                    <a:p>
                      <a:pPr marL="0" marR="0" algn="ctr" fontAlgn="base">
                        <a:buNone/>
                      </a:pPr>
                      <a:r>
                        <a:rPr lang="en-US" sz="2000">
                          <a:effectLst/>
                        </a:rPr>
                        <a:t>Jul</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fontAlgn="base">
                        <a:buNone/>
                      </a:pPr>
                      <a:r>
                        <a:rPr lang="en-US" sz="2000" dirty="0">
                          <a:effectLst/>
                        </a:rPr>
                        <a:t>Paul Grizzel – Baldrige Foundation – Core Values</a:t>
                      </a:r>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883277984"/>
                  </a:ext>
                </a:extLst>
              </a:tr>
              <a:tr h="391706">
                <a:tc>
                  <a:txBody>
                    <a:bodyPr/>
                    <a:lstStyle/>
                    <a:p>
                      <a:pPr marL="0" marR="0" algn="ctr" fontAlgn="base">
                        <a:buNone/>
                      </a:pPr>
                      <a:r>
                        <a:rPr lang="en-US" sz="2000">
                          <a:effectLst/>
                        </a:rPr>
                        <a:t>Aug</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fontAlgn="base">
                        <a:buNone/>
                      </a:pPr>
                      <a:r>
                        <a:rPr lang="en-US" sz="2000" dirty="0">
                          <a:effectLst/>
                        </a:rPr>
                        <a:t>Southcentral Foundation – Customer Focus</a:t>
                      </a:r>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051139540"/>
                  </a:ext>
                </a:extLst>
              </a:tr>
              <a:tr h="391706">
                <a:tc>
                  <a:txBody>
                    <a:bodyPr/>
                    <a:lstStyle/>
                    <a:p>
                      <a:pPr marL="0" marR="0" algn="ctr" fontAlgn="base">
                        <a:buNone/>
                      </a:pPr>
                      <a:r>
                        <a:rPr lang="en-US" sz="2000">
                          <a:effectLst/>
                        </a:rPr>
                        <a:t>Sep</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fontAlgn="base">
                        <a:buNone/>
                      </a:pPr>
                      <a:r>
                        <a:rPr lang="en-US" sz="2000" dirty="0">
                          <a:effectLst/>
                        </a:rPr>
                        <a:t>Leadership and Culture Impact – Michael O’Brien</a:t>
                      </a:r>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004317620"/>
                  </a:ext>
                </a:extLst>
              </a:tr>
              <a:tr h="391706">
                <a:tc>
                  <a:txBody>
                    <a:bodyPr/>
                    <a:lstStyle/>
                    <a:p>
                      <a:pPr marL="0" marR="0" algn="ctr" fontAlgn="base">
                        <a:buNone/>
                      </a:pPr>
                      <a:r>
                        <a:rPr lang="en-US" sz="2000">
                          <a:effectLst/>
                        </a:rPr>
                        <a:t>Oct</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0" fontAlgn="base">
                        <a:buNone/>
                      </a:pPr>
                      <a:r>
                        <a:rPr lang="en-US" sz="2000">
                          <a:effectLst/>
                        </a:rPr>
                        <a:t>Workforce engagement &amp; high performance</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591954195"/>
                  </a:ext>
                </a:extLst>
              </a:tr>
              <a:tr h="391706">
                <a:tc>
                  <a:txBody>
                    <a:bodyPr/>
                    <a:lstStyle/>
                    <a:p>
                      <a:pPr marL="0" marR="0" algn="ctr" fontAlgn="base">
                        <a:buNone/>
                      </a:pPr>
                      <a:r>
                        <a:rPr lang="en-US" sz="2000">
                          <a:effectLst/>
                        </a:rPr>
                        <a:t>Nov</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47625" fontAlgn="base">
                        <a:buNone/>
                      </a:pPr>
                      <a:r>
                        <a:rPr lang="en-US" sz="2000" dirty="0">
                          <a:effectLst/>
                        </a:rPr>
                        <a:t>2027 PENW Learning Symposium; Project Presentations </a:t>
                      </a:r>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509720333"/>
                  </a:ext>
                </a:extLst>
              </a:tr>
              <a:tr h="391706">
                <a:tc>
                  <a:txBody>
                    <a:bodyPr/>
                    <a:lstStyle/>
                    <a:p>
                      <a:pPr marL="0" marR="0" algn="ctr" fontAlgn="base">
                        <a:buNone/>
                      </a:pPr>
                      <a:r>
                        <a:rPr lang="en-US" sz="2000">
                          <a:effectLst/>
                        </a:rPr>
                        <a:t>Dec</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47625" fontAlgn="base">
                        <a:buNone/>
                      </a:pPr>
                      <a:r>
                        <a:rPr lang="en-US" sz="2000" dirty="0">
                          <a:effectLst/>
                        </a:rPr>
                        <a:t>Operations design, management &amp; improvement</a:t>
                      </a:r>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646474169"/>
                  </a:ext>
                </a:extLst>
              </a:tr>
              <a:tr h="391706">
                <a:tc>
                  <a:txBody>
                    <a:bodyPr/>
                    <a:lstStyle/>
                    <a:p>
                      <a:pPr marL="0" marR="0" algn="ctr" fontAlgn="base">
                        <a:buNone/>
                      </a:pPr>
                      <a:r>
                        <a:rPr lang="en-US" sz="2000">
                          <a:effectLst/>
                        </a:rPr>
                        <a:t>Jan</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47625" fontAlgn="base">
                        <a:buNone/>
                      </a:pPr>
                      <a:r>
                        <a:rPr lang="en-US" sz="2000">
                          <a:effectLst/>
                        </a:rPr>
                        <a:t>National Recipients Baldrige Journey Designs</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763892131"/>
                  </a:ext>
                </a:extLst>
              </a:tr>
              <a:tr h="391706">
                <a:tc>
                  <a:txBody>
                    <a:bodyPr/>
                    <a:lstStyle/>
                    <a:p>
                      <a:pPr marL="0" marR="0" algn="ctr" fontAlgn="base">
                        <a:buNone/>
                      </a:pPr>
                      <a:r>
                        <a:rPr lang="en-US" sz="2000">
                          <a:effectLst/>
                        </a:rPr>
                        <a:t>Feb</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47625" fontAlgn="base">
                        <a:buNone/>
                      </a:pPr>
                      <a:r>
                        <a:rPr lang="en-US" sz="2000">
                          <a:effectLst/>
                        </a:rPr>
                        <a:t>Putting It All Together &amp; Project Sharing</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311412823"/>
                  </a:ext>
                </a:extLst>
              </a:tr>
              <a:tr h="717628">
                <a:tc>
                  <a:txBody>
                    <a:bodyPr/>
                    <a:lstStyle/>
                    <a:p>
                      <a:pPr marL="0" marR="0" algn="ctr" fontAlgn="base">
                        <a:buNone/>
                      </a:pPr>
                      <a:r>
                        <a:rPr lang="en-US" sz="2000">
                          <a:effectLst/>
                        </a:rPr>
                        <a:t>Mar</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L="0" marR="47625" fontAlgn="base">
                        <a:buNone/>
                      </a:pPr>
                      <a:r>
                        <a:rPr lang="en-US" sz="2000" dirty="0">
                          <a:effectLst/>
                        </a:rPr>
                        <a:t>National Baldrige Recipient Learning Site Visit (Optional, Extra Travel Expense) </a:t>
                      </a:r>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53066009"/>
                  </a:ext>
                </a:extLst>
              </a:tr>
            </a:tbl>
          </a:graphicData>
        </a:graphic>
      </p:graphicFrame>
      <p:sp>
        <p:nvSpPr>
          <p:cNvPr id="5" name="TextBox 4">
            <a:extLst>
              <a:ext uri="{FF2B5EF4-FFF2-40B4-BE49-F238E27FC236}">
                <a16:creationId xmlns:a16="http://schemas.microsoft.com/office/drawing/2014/main" id="{7F23F512-FE1C-C148-FED4-C93D549B0668}"/>
              </a:ext>
            </a:extLst>
          </p:cNvPr>
          <p:cNvSpPr txBox="1"/>
          <p:nvPr/>
        </p:nvSpPr>
        <p:spPr>
          <a:xfrm>
            <a:off x="2136714" y="5393917"/>
            <a:ext cx="8363164" cy="923330"/>
          </a:xfrm>
          <a:prstGeom prst="rect">
            <a:avLst/>
          </a:prstGeom>
          <a:noFill/>
        </p:spPr>
        <p:txBody>
          <a:bodyPr wrap="square" rtlCol="0">
            <a:spAutoFit/>
          </a:bodyPr>
          <a:lstStyle/>
          <a:p>
            <a:r>
              <a:rPr lang="en-US" dirty="0"/>
              <a:t>Planned speakers include Northwell Glen Cove Hospital, Nor-Lea Health District, Elevations Credit Union, Alamo Colleges, Mid-America Transplant, Pewaukee School District, Pagliacci Pizza, Southcentral Foundation</a:t>
            </a:r>
          </a:p>
        </p:txBody>
      </p:sp>
    </p:spTree>
    <p:extLst>
      <p:ext uri="{BB962C8B-B14F-4D97-AF65-F5344CB8AC3E}">
        <p14:creationId xmlns:p14="http://schemas.microsoft.com/office/powerpoint/2010/main" val="3781248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5390A-4E00-3245-B62F-63D396D422C7}"/>
              </a:ext>
            </a:extLst>
          </p:cNvPr>
          <p:cNvSpPr>
            <a:spLocks noGrp="1"/>
          </p:cNvSpPr>
          <p:nvPr>
            <p:ph type="title"/>
          </p:nvPr>
        </p:nvSpPr>
        <p:spPr>
          <a:xfrm>
            <a:off x="629653" y="489284"/>
            <a:ext cx="9067800" cy="1143000"/>
          </a:xfrm>
        </p:spPr>
        <p:txBody>
          <a:bodyPr/>
          <a:lstStyle/>
          <a:p>
            <a:pPr algn="l"/>
            <a:r>
              <a:rPr lang="en-US" dirty="0"/>
              <a:t>Other Offerings</a:t>
            </a:r>
          </a:p>
        </p:txBody>
      </p:sp>
      <p:sp>
        <p:nvSpPr>
          <p:cNvPr id="3" name="Text Placeholder 2">
            <a:extLst>
              <a:ext uri="{FF2B5EF4-FFF2-40B4-BE49-F238E27FC236}">
                <a16:creationId xmlns:a16="http://schemas.microsoft.com/office/drawing/2014/main" id="{6DF1226A-775B-EC60-D77E-FC3D7C22BDC5}"/>
              </a:ext>
            </a:extLst>
          </p:cNvPr>
          <p:cNvSpPr>
            <a:spLocks noGrp="1"/>
          </p:cNvSpPr>
          <p:nvPr>
            <p:ph type="body" idx="1"/>
          </p:nvPr>
        </p:nvSpPr>
        <p:spPr>
          <a:xfrm>
            <a:off x="790073" y="1852864"/>
            <a:ext cx="10515295" cy="3276600"/>
          </a:xfrm>
        </p:spPr>
        <p:txBody>
          <a:bodyPr>
            <a:normAutofit lnSpcReduction="10000"/>
          </a:bodyPr>
          <a:lstStyle/>
          <a:p>
            <a:r>
              <a:rPr lang="en-US" dirty="0"/>
              <a:t>Fall Examiner Training – starts in October, finishes by Thanksgiving </a:t>
            </a:r>
            <a:r>
              <a:rPr lang="en-US" dirty="0">
                <a:hlinkClick r:id="rId2"/>
              </a:rPr>
              <a:t>Become an Examiner | PiPEx</a:t>
            </a:r>
            <a:endParaRPr lang="en-US" dirty="0"/>
          </a:p>
          <a:p>
            <a:r>
              <a:rPr lang="en-US" dirty="0"/>
              <a:t>PENW and Partners PEX Fellows Program</a:t>
            </a:r>
          </a:p>
          <a:p>
            <a:r>
              <a:rPr lang="en-US" dirty="0"/>
              <a:t>Baldrige Fall Conference – New Orleans Oct 12-13</a:t>
            </a:r>
          </a:p>
          <a:p>
            <a:r>
              <a:rPr lang="en-US" dirty="0"/>
              <a:t>30</a:t>
            </a:r>
            <a:r>
              <a:rPr lang="en-US" baseline="30000" dirty="0"/>
              <a:t>th</a:t>
            </a:r>
            <a:r>
              <a:rPr lang="en-US" dirty="0"/>
              <a:t> Annual Learning Symposium – Seattle Nov 18</a:t>
            </a:r>
            <a:r>
              <a:rPr lang="en-US" baseline="30000" dirty="0"/>
              <a:t>th</a:t>
            </a:r>
            <a:r>
              <a:rPr lang="en-US" dirty="0"/>
              <a:t> </a:t>
            </a:r>
          </a:p>
          <a:p>
            <a:r>
              <a:rPr lang="en-US" dirty="0"/>
              <a:t>Application and organization review Q1 2027</a:t>
            </a:r>
          </a:p>
        </p:txBody>
      </p:sp>
      <p:sp>
        <p:nvSpPr>
          <p:cNvPr id="5" name="TextBox 4">
            <a:extLst>
              <a:ext uri="{FF2B5EF4-FFF2-40B4-BE49-F238E27FC236}">
                <a16:creationId xmlns:a16="http://schemas.microsoft.com/office/drawing/2014/main" id="{370A0F74-425B-6B54-037F-8AE67AB53BF7}"/>
              </a:ext>
            </a:extLst>
          </p:cNvPr>
          <p:cNvSpPr txBox="1"/>
          <p:nvPr/>
        </p:nvSpPr>
        <p:spPr>
          <a:xfrm>
            <a:off x="1313864" y="5425217"/>
            <a:ext cx="9563965" cy="646331"/>
          </a:xfrm>
          <a:prstGeom prst="rect">
            <a:avLst/>
          </a:prstGeom>
          <a:noFill/>
        </p:spPr>
        <p:txBody>
          <a:bodyPr wrap="none" rtlCol="0">
            <a:spAutoFit/>
          </a:bodyPr>
          <a:lstStyle/>
          <a:p>
            <a:pPr algn="ctr"/>
            <a:r>
              <a:rPr lang="en-US" i="1" dirty="0">
                <a:solidFill>
                  <a:schemeClr val="accent1">
                    <a:lumMod val="75000"/>
                  </a:schemeClr>
                </a:solidFill>
              </a:rPr>
              <a:t>We help develop and support high-performing leaders, organizations and communities by using the </a:t>
            </a:r>
          </a:p>
          <a:p>
            <a:pPr algn="ctr"/>
            <a:r>
              <a:rPr lang="en-US" i="1" dirty="0">
                <a:solidFill>
                  <a:schemeClr val="accent1">
                    <a:lumMod val="75000"/>
                  </a:schemeClr>
                </a:solidFill>
              </a:rPr>
              <a:t>Baldrige Framework for Performance Excellence as the source for organizational excellence.</a:t>
            </a:r>
          </a:p>
        </p:txBody>
      </p:sp>
    </p:spTree>
    <p:extLst>
      <p:ext uri="{BB962C8B-B14F-4D97-AF65-F5344CB8AC3E}">
        <p14:creationId xmlns:p14="http://schemas.microsoft.com/office/powerpoint/2010/main" val="1141094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E2E27-D37C-7F56-7949-4971B302E0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A305B0-DF95-AC5E-1F6C-AF6BEBF43579}"/>
              </a:ext>
            </a:extLst>
          </p:cNvPr>
          <p:cNvSpPr>
            <a:spLocks noGrp="1"/>
          </p:cNvSpPr>
          <p:nvPr>
            <p:ph type="title"/>
          </p:nvPr>
        </p:nvSpPr>
        <p:spPr>
          <a:xfrm>
            <a:off x="598470" y="248101"/>
            <a:ext cx="9067800" cy="1143000"/>
          </a:xfrm>
        </p:spPr>
        <p:txBody>
          <a:bodyPr>
            <a:normAutofit fontScale="90000"/>
          </a:bodyPr>
          <a:lstStyle/>
          <a:p>
            <a:r>
              <a:rPr lang="en-US" altLang="en-US" b="1" dirty="0">
                <a:solidFill>
                  <a:srgbClr val="002060"/>
                </a:solidFill>
                <a:latin typeface="Arial" panose="020B0604020202020204" pitchFamily="34" charset="0"/>
              </a:rPr>
              <a:t>Aligning &amp; Integrating Framework &amp; National Award Criteria</a:t>
            </a:r>
            <a:endParaRPr lang="en-US" dirty="0"/>
          </a:p>
        </p:txBody>
      </p:sp>
      <p:grpSp>
        <p:nvGrpSpPr>
          <p:cNvPr id="4" name="Group 3">
            <a:extLst>
              <a:ext uri="{FF2B5EF4-FFF2-40B4-BE49-F238E27FC236}">
                <a16:creationId xmlns:a16="http://schemas.microsoft.com/office/drawing/2014/main" id="{1F201B44-5A1E-2B4D-CAE1-858C619BD93A}"/>
              </a:ext>
            </a:extLst>
          </p:cNvPr>
          <p:cNvGrpSpPr/>
          <p:nvPr/>
        </p:nvGrpSpPr>
        <p:grpSpPr>
          <a:xfrm>
            <a:off x="2944927" y="1940836"/>
            <a:ext cx="2067409" cy="2976327"/>
            <a:chOff x="3585646" y="2185395"/>
            <a:chExt cx="2067409" cy="2976327"/>
          </a:xfrm>
        </p:grpSpPr>
        <p:pic>
          <p:nvPicPr>
            <p:cNvPr id="7" name="Picture 2" descr="2021-2022 Baldrige Excellence Framework Business/Nonprofit feature image">
              <a:extLst>
                <a:ext uri="{FF2B5EF4-FFF2-40B4-BE49-F238E27FC236}">
                  <a16:creationId xmlns:a16="http://schemas.microsoft.com/office/drawing/2014/main" id="{6230997D-8639-4060-C9F9-2354A7DDE50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85646" y="2185395"/>
              <a:ext cx="1097280" cy="14128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2021-2022 Baldrige Excellence Framework Health Care feature image">
              <a:extLst>
                <a:ext uri="{FF2B5EF4-FFF2-40B4-BE49-F238E27FC236}">
                  <a16:creationId xmlns:a16="http://schemas.microsoft.com/office/drawing/2014/main" id="{4CA1D4A4-7307-C31E-E170-4381B6995DD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33270" y="2872164"/>
              <a:ext cx="1097280" cy="141280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2021-2022 Baldrige Excellence Framework Education feature image">
              <a:extLst>
                <a:ext uri="{FF2B5EF4-FFF2-40B4-BE49-F238E27FC236}">
                  <a16:creationId xmlns:a16="http://schemas.microsoft.com/office/drawing/2014/main" id="{A4CDB535-3FB1-C1AB-55E9-4201AC64F20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55775" y="3748916"/>
              <a:ext cx="1097280" cy="1412806"/>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10">
            <a:extLst>
              <a:ext uri="{FF2B5EF4-FFF2-40B4-BE49-F238E27FC236}">
                <a16:creationId xmlns:a16="http://schemas.microsoft.com/office/drawing/2014/main" id="{E096E909-0B85-3E08-20A3-DED4E7F78E2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084888" y="1910042"/>
            <a:ext cx="2511495" cy="2974287"/>
          </a:xfrm>
          <a:prstGeom prst="rect">
            <a:avLst/>
          </a:prstGeom>
        </p:spPr>
      </p:pic>
      <p:sp>
        <p:nvSpPr>
          <p:cNvPr id="12" name="Arrow: Right 11">
            <a:extLst>
              <a:ext uri="{FF2B5EF4-FFF2-40B4-BE49-F238E27FC236}">
                <a16:creationId xmlns:a16="http://schemas.microsoft.com/office/drawing/2014/main" id="{68FB7B64-92B0-B6E9-00A7-52AD674D02D6}"/>
              </a:ext>
            </a:extLst>
          </p:cNvPr>
          <p:cNvSpPr/>
          <p:nvPr/>
        </p:nvSpPr>
        <p:spPr>
          <a:xfrm>
            <a:off x="5671460" y="2862943"/>
            <a:ext cx="858259" cy="566057"/>
          </a:xfrm>
          <a:prstGeom prst="rightArrow">
            <a:avLst/>
          </a:prstGeom>
          <a:solidFill>
            <a:srgbClr val="F42B1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42B1F"/>
              </a:solidFill>
            </a:endParaRPr>
          </a:p>
        </p:txBody>
      </p:sp>
      <p:sp>
        <p:nvSpPr>
          <p:cNvPr id="10" name="TextBox 9">
            <a:extLst>
              <a:ext uri="{FF2B5EF4-FFF2-40B4-BE49-F238E27FC236}">
                <a16:creationId xmlns:a16="http://schemas.microsoft.com/office/drawing/2014/main" id="{F8F76B83-F4C1-D658-765C-B366745D74CE}"/>
              </a:ext>
            </a:extLst>
          </p:cNvPr>
          <p:cNvSpPr txBox="1"/>
          <p:nvPr/>
        </p:nvSpPr>
        <p:spPr>
          <a:xfrm>
            <a:off x="486310" y="3209414"/>
            <a:ext cx="2010993" cy="461665"/>
          </a:xfrm>
          <a:prstGeom prst="rect">
            <a:avLst/>
          </a:prstGeom>
          <a:noFill/>
        </p:spPr>
        <p:txBody>
          <a:bodyPr wrap="square" rtlCol="0">
            <a:spAutoFit/>
          </a:bodyPr>
          <a:lstStyle/>
          <a:p>
            <a:r>
              <a:rPr lang="en-US" sz="2400" dirty="0"/>
              <a:t>New in 2026!</a:t>
            </a:r>
          </a:p>
        </p:txBody>
      </p:sp>
    </p:spTree>
    <p:extLst>
      <p:ext uri="{BB962C8B-B14F-4D97-AF65-F5344CB8AC3E}">
        <p14:creationId xmlns:p14="http://schemas.microsoft.com/office/powerpoint/2010/main" val="3738568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par>
                                <p:cTn id="13" presetID="22" presetClass="entr" presetSubtype="8"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0545B-19A3-5B1E-AA98-E8A7EB752FE6}"/>
              </a:ext>
            </a:extLst>
          </p:cNvPr>
          <p:cNvSpPr>
            <a:spLocks noGrp="1"/>
          </p:cNvSpPr>
          <p:nvPr>
            <p:ph type="title"/>
          </p:nvPr>
        </p:nvSpPr>
        <p:spPr>
          <a:xfrm>
            <a:off x="189808" y="47106"/>
            <a:ext cx="9067800" cy="1143000"/>
          </a:xfrm>
        </p:spPr>
        <p:txBody>
          <a:bodyPr/>
          <a:lstStyle/>
          <a:p>
            <a:pPr algn="l"/>
            <a:r>
              <a:rPr lang="en-US" dirty="0"/>
              <a:t>From Regional to National</a:t>
            </a:r>
          </a:p>
        </p:txBody>
      </p:sp>
      <p:pic>
        <p:nvPicPr>
          <p:cNvPr id="5" name="Picture 4">
            <a:extLst>
              <a:ext uri="{FF2B5EF4-FFF2-40B4-BE49-F238E27FC236}">
                <a16:creationId xmlns:a16="http://schemas.microsoft.com/office/drawing/2014/main" id="{F6FF21C8-BFB2-85BE-F0F3-7BEB1D4DA8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07971" y="1226050"/>
            <a:ext cx="8020665" cy="5273195"/>
          </a:xfrm>
          <a:prstGeom prst="rect">
            <a:avLst/>
          </a:prstGeom>
        </p:spPr>
      </p:pic>
    </p:spTree>
    <p:extLst>
      <p:ext uri="{BB962C8B-B14F-4D97-AF65-F5344CB8AC3E}">
        <p14:creationId xmlns:p14="http://schemas.microsoft.com/office/powerpoint/2010/main" val="3635457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A9381D3-B05E-97CA-AAE5-F6825D7E256E}"/>
              </a:ext>
            </a:extLst>
          </p:cNvPr>
          <p:cNvSpPr txBox="1"/>
          <p:nvPr/>
        </p:nvSpPr>
        <p:spPr>
          <a:xfrm>
            <a:off x="2017296" y="657726"/>
            <a:ext cx="5951620" cy="2862322"/>
          </a:xfrm>
          <a:prstGeom prst="rect">
            <a:avLst/>
          </a:prstGeom>
          <a:noFill/>
        </p:spPr>
        <p:txBody>
          <a:bodyPr wrap="square" rtlCol="0">
            <a:spAutoFit/>
          </a:bodyPr>
          <a:lstStyle/>
          <a:p>
            <a:r>
              <a:rPr lang="en-US" b="1" dirty="0"/>
              <a:t>Questions?</a:t>
            </a:r>
          </a:p>
          <a:p>
            <a:r>
              <a:rPr lang="en-US" dirty="0"/>
              <a:t>Save until end of session</a:t>
            </a:r>
          </a:p>
          <a:p>
            <a:endParaRPr lang="en-US" dirty="0"/>
          </a:p>
          <a:p>
            <a:endParaRPr lang="en-US" dirty="0"/>
          </a:p>
          <a:p>
            <a:r>
              <a:rPr lang="en-US" b="1" dirty="0"/>
              <a:t>Contact Information:</a:t>
            </a:r>
          </a:p>
          <a:p>
            <a:endParaRPr lang="en-US" dirty="0"/>
          </a:p>
          <a:p>
            <a:r>
              <a:rPr lang="en-US" dirty="0">
                <a:hlinkClick r:id="rId2"/>
              </a:rPr>
              <a:t>Laura@partnerspex.org</a:t>
            </a:r>
            <a:endParaRPr lang="en-US" dirty="0"/>
          </a:p>
          <a:p>
            <a:r>
              <a:rPr lang="en-US" dirty="0"/>
              <a:t>425.761.8409</a:t>
            </a:r>
          </a:p>
          <a:p>
            <a:r>
              <a:rPr lang="en-US" dirty="0">
                <a:hlinkClick r:id="rId3"/>
              </a:rPr>
              <a:t>www.partnerspex.org</a:t>
            </a:r>
            <a:endParaRPr lang="en-US" dirty="0"/>
          </a:p>
          <a:p>
            <a:r>
              <a:rPr lang="en-US" dirty="0">
                <a:hlinkClick r:id="rId4"/>
              </a:rPr>
              <a:t>Performance Excellence Northwest | PENW </a:t>
            </a:r>
            <a:endParaRPr lang="en-US" dirty="0"/>
          </a:p>
        </p:txBody>
      </p:sp>
    </p:spTree>
    <p:extLst>
      <p:ext uri="{BB962C8B-B14F-4D97-AF65-F5344CB8AC3E}">
        <p14:creationId xmlns:p14="http://schemas.microsoft.com/office/powerpoint/2010/main" val="1227247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36D7F-3B20-9549-7041-5CB3EFF1DE1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DC766D-2645-EF8F-75B4-B028459D0E2C}"/>
              </a:ext>
            </a:extLst>
          </p:cNvPr>
          <p:cNvSpPr/>
          <p:nvPr/>
        </p:nvSpPr>
        <p:spPr>
          <a:xfrm>
            <a:off x="0" y="-804937"/>
            <a:ext cx="12192000" cy="7673163"/>
          </a:xfrm>
          <a:custGeom>
            <a:avLst/>
            <a:gdLst/>
            <a:ahLst/>
            <a:cxnLst/>
            <a:rect l="l" t="t" r="r" b="b"/>
            <a:pathLst>
              <a:path w="18288000" h="11509744">
                <a:moveTo>
                  <a:pt x="0" y="0"/>
                </a:moveTo>
                <a:lnTo>
                  <a:pt x="18288000" y="0"/>
                </a:lnTo>
                <a:lnTo>
                  <a:pt x="18288000" y="11509744"/>
                </a:lnTo>
                <a:lnTo>
                  <a:pt x="0" y="1150974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r>
              <a:rPr lang="en-US" sz="1200" dirty="0"/>
              <a:t>RE</a:t>
            </a:r>
          </a:p>
        </p:txBody>
      </p:sp>
      <p:sp>
        <p:nvSpPr>
          <p:cNvPr id="3" name="Freeform 3">
            <a:extLst>
              <a:ext uri="{FF2B5EF4-FFF2-40B4-BE49-F238E27FC236}">
                <a16:creationId xmlns:a16="http://schemas.microsoft.com/office/drawing/2014/main" id="{91EA02D4-A7FB-EDED-7B29-D6BABD94BF75}"/>
              </a:ext>
            </a:extLst>
          </p:cNvPr>
          <p:cNvSpPr/>
          <p:nvPr/>
        </p:nvSpPr>
        <p:spPr>
          <a:xfrm>
            <a:off x="11293429" y="5905649"/>
            <a:ext cx="723255" cy="723255"/>
          </a:xfrm>
          <a:custGeom>
            <a:avLst/>
            <a:gdLst/>
            <a:ahLst/>
            <a:cxnLst/>
            <a:rect l="l" t="t" r="r" b="b"/>
            <a:pathLst>
              <a:path w="1084882" h="1084882">
                <a:moveTo>
                  <a:pt x="0" y="0"/>
                </a:moveTo>
                <a:lnTo>
                  <a:pt x="1084882" y="0"/>
                </a:lnTo>
                <a:lnTo>
                  <a:pt x="1084882" y="1084882"/>
                </a:lnTo>
                <a:lnTo>
                  <a:pt x="0" y="108488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 name="Freeform 4">
            <a:extLst>
              <a:ext uri="{FF2B5EF4-FFF2-40B4-BE49-F238E27FC236}">
                <a16:creationId xmlns:a16="http://schemas.microsoft.com/office/drawing/2014/main" id="{E89EF37D-A8AE-F59F-21F5-90714052A274}"/>
              </a:ext>
            </a:extLst>
          </p:cNvPr>
          <p:cNvSpPr/>
          <p:nvPr/>
        </p:nvSpPr>
        <p:spPr>
          <a:xfrm>
            <a:off x="234374" y="5815850"/>
            <a:ext cx="902853" cy="902853"/>
          </a:xfrm>
          <a:custGeom>
            <a:avLst/>
            <a:gdLst/>
            <a:ahLst/>
            <a:cxnLst/>
            <a:rect l="l" t="t" r="r" b="b"/>
            <a:pathLst>
              <a:path w="1354280" h="1354280">
                <a:moveTo>
                  <a:pt x="0" y="0"/>
                </a:moveTo>
                <a:lnTo>
                  <a:pt x="1354280" y="0"/>
                </a:lnTo>
                <a:lnTo>
                  <a:pt x="1354280" y="1354279"/>
                </a:lnTo>
                <a:lnTo>
                  <a:pt x="0" y="135427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sz="1200"/>
          </a:p>
        </p:txBody>
      </p:sp>
      <p:grpSp>
        <p:nvGrpSpPr>
          <p:cNvPr id="5" name="Group 5">
            <a:extLst>
              <a:ext uri="{FF2B5EF4-FFF2-40B4-BE49-F238E27FC236}">
                <a16:creationId xmlns:a16="http://schemas.microsoft.com/office/drawing/2014/main" id="{36D41AE9-D54A-107D-67E2-786ECC30B8DB}"/>
              </a:ext>
            </a:extLst>
          </p:cNvPr>
          <p:cNvGrpSpPr/>
          <p:nvPr/>
        </p:nvGrpSpPr>
        <p:grpSpPr>
          <a:xfrm>
            <a:off x="11180259" y="5941336"/>
            <a:ext cx="651882" cy="651882"/>
            <a:chOff x="0" y="0"/>
            <a:chExt cx="1303764" cy="1303764"/>
          </a:xfrm>
        </p:grpSpPr>
        <p:grpSp>
          <p:nvGrpSpPr>
            <p:cNvPr id="6" name="Group 6">
              <a:extLst>
                <a:ext uri="{FF2B5EF4-FFF2-40B4-BE49-F238E27FC236}">
                  <a16:creationId xmlns:a16="http://schemas.microsoft.com/office/drawing/2014/main" id="{608EB352-E67D-0D27-D61D-6BC638947967}"/>
                </a:ext>
              </a:extLst>
            </p:cNvPr>
            <p:cNvGrpSpPr/>
            <p:nvPr/>
          </p:nvGrpSpPr>
          <p:grpSpPr>
            <a:xfrm>
              <a:off x="0" y="0"/>
              <a:ext cx="1303764" cy="1303764"/>
              <a:chOff x="0" y="0"/>
              <a:chExt cx="812800" cy="812800"/>
            </a:xfrm>
          </p:grpSpPr>
          <p:sp>
            <p:nvSpPr>
              <p:cNvPr id="7" name="Freeform 7">
                <a:extLst>
                  <a:ext uri="{FF2B5EF4-FFF2-40B4-BE49-F238E27FC236}">
                    <a16:creationId xmlns:a16="http://schemas.microsoft.com/office/drawing/2014/main" id="{8ECDB535-3819-8E0D-5BA6-1A35A0C7471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sz="1200"/>
              </a:p>
            </p:txBody>
          </p:sp>
          <p:sp>
            <p:nvSpPr>
              <p:cNvPr id="8" name="TextBox 8">
                <a:extLst>
                  <a:ext uri="{FF2B5EF4-FFF2-40B4-BE49-F238E27FC236}">
                    <a16:creationId xmlns:a16="http://schemas.microsoft.com/office/drawing/2014/main" id="{8F759675-4B38-86D2-88A2-20679D07EB10}"/>
                  </a:ext>
                </a:extLst>
              </p:cNvPr>
              <p:cNvSpPr txBox="1"/>
              <p:nvPr/>
            </p:nvSpPr>
            <p:spPr>
              <a:xfrm>
                <a:off x="76200" y="38100"/>
                <a:ext cx="660400" cy="698500"/>
              </a:xfrm>
              <a:prstGeom prst="rect">
                <a:avLst/>
              </a:prstGeom>
            </p:spPr>
            <p:txBody>
              <a:bodyPr lIns="33867" tIns="33867" rIns="33867" bIns="33867" rtlCol="0" anchor="ctr"/>
              <a:lstStyle/>
              <a:p>
                <a:pPr algn="ctr">
                  <a:lnSpc>
                    <a:spcPts val="1257"/>
                  </a:lnSpc>
                </a:pPr>
                <a:endParaRPr sz="1200"/>
              </a:p>
            </p:txBody>
          </p:sp>
        </p:grpSp>
        <p:sp>
          <p:nvSpPr>
            <p:cNvPr id="9" name="Freeform 9">
              <a:extLst>
                <a:ext uri="{FF2B5EF4-FFF2-40B4-BE49-F238E27FC236}">
                  <a16:creationId xmlns:a16="http://schemas.microsoft.com/office/drawing/2014/main" id="{14BE8675-3983-68C8-2B4F-3FD006620644}"/>
                </a:ext>
              </a:extLst>
            </p:cNvPr>
            <p:cNvSpPr/>
            <p:nvPr/>
          </p:nvSpPr>
          <p:spPr>
            <a:xfrm>
              <a:off x="26110" y="25589"/>
              <a:ext cx="1251544" cy="1252587"/>
            </a:xfrm>
            <a:custGeom>
              <a:avLst/>
              <a:gdLst/>
              <a:ahLst/>
              <a:cxnLst/>
              <a:rect l="l" t="t" r="r" b="b"/>
              <a:pathLst>
                <a:path w="1251544" h="1252587">
                  <a:moveTo>
                    <a:pt x="0" y="0"/>
                  </a:moveTo>
                  <a:lnTo>
                    <a:pt x="1251544" y="0"/>
                  </a:lnTo>
                  <a:lnTo>
                    <a:pt x="1251544" y="1252586"/>
                  </a:lnTo>
                  <a:lnTo>
                    <a:pt x="0" y="1252586"/>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sz="1200"/>
            </a:p>
          </p:txBody>
        </p:sp>
      </p:grpSp>
      <p:sp>
        <p:nvSpPr>
          <p:cNvPr id="11" name="Freeform 11">
            <a:extLst>
              <a:ext uri="{FF2B5EF4-FFF2-40B4-BE49-F238E27FC236}">
                <a16:creationId xmlns:a16="http://schemas.microsoft.com/office/drawing/2014/main" id="{82BEDDD5-2B60-F3C7-2C27-2C209E255F10}"/>
              </a:ext>
            </a:extLst>
          </p:cNvPr>
          <p:cNvSpPr/>
          <p:nvPr/>
        </p:nvSpPr>
        <p:spPr>
          <a:xfrm>
            <a:off x="-112870" y="355818"/>
            <a:ext cx="4864031" cy="2353290"/>
          </a:xfrm>
          <a:custGeom>
            <a:avLst/>
            <a:gdLst/>
            <a:ahLst/>
            <a:cxnLst/>
            <a:rect l="l" t="t" r="r" b="b"/>
            <a:pathLst>
              <a:path w="9721758" h="4468082">
                <a:moveTo>
                  <a:pt x="0" y="0"/>
                </a:moveTo>
                <a:lnTo>
                  <a:pt x="9721758" y="0"/>
                </a:lnTo>
                <a:lnTo>
                  <a:pt x="9721758" y="4468082"/>
                </a:lnTo>
                <a:lnTo>
                  <a:pt x="0" y="4468082"/>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14" name="TextBox 13">
            <a:extLst>
              <a:ext uri="{FF2B5EF4-FFF2-40B4-BE49-F238E27FC236}">
                <a16:creationId xmlns:a16="http://schemas.microsoft.com/office/drawing/2014/main" id="{28047D11-9FC6-A056-E671-3639610BBCAA}"/>
              </a:ext>
            </a:extLst>
          </p:cNvPr>
          <p:cNvSpPr txBox="1"/>
          <p:nvPr/>
        </p:nvSpPr>
        <p:spPr>
          <a:xfrm>
            <a:off x="5775366" y="2707574"/>
            <a:ext cx="609600" cy="276999"/>
          </a:xfrm>
          <a:prstGeom prst="rect">
            <a:avLst/>
          </a:prstGeom>
          <a:noFill/>
        </p:spPr>
        <p:txBody>
          <a:bodyPr wrap="square" rtlCol="0">
            <a:spAutoFit/>
          </a:bodyPr>
          <a:lstStyle/>
          <a:p>
            <a:endParaRPr lang="en-US" sz="1200" dirty="0"/>
          </a:p>
        </p:txBody>
      </p:sp>
      <p:sp>
        <p:nvSpPr>
          <p:cNvPr id="15" name="TextBox 14">
            <a:extLst>
              <a:ext uri="{FF2B5EF4-FFF2-40B4-BE49-F238E27FC236}">
                <a16:creationId xmlns:a16="http://schemas.microsoft.com/office/drawing/2014/main" id="{06D0AD64-8F3D-EB9D-9C46-51B3F698F908}"/>
              </a:ext>
            </a:extLst>
          </p:cNvPr>
          <p:cNvSpPr txBox="1"/>
          <p:nvPr/>
        </p:nvSpPr>
        <p:spPr>
          <a:xfrm>
            <a:off x="4430156" y="362745"/>
            <a:ext cx="6873829" cy="4504631"/>
          </a:xfrm>
          <a:prstGeom prst="rect">
            <a:avLst/>
          </a:prstGeom>
          <a:noFill/>
        </p:spPr>
        <p:txBody>
          <a:bodyPr wrap="square" rtlCol="0">
            <a:spAutoFit/>
          </a:bodyPr>
          <a:lstStyle/>
          <a:p>
            <a:r>
              <a:rPr lang="en-US" sz="3600" b="1" dirty="0">
                <a:solidFill>
                  <a:schemeClr val="bg1"/>
                </a:solidFill>
              </a:rPr>
              <a:t>Our Excellence Journey</a:t>
            </a:r>
            <a:br>
              <a:rPr lang="en-US" sz="3600" b="1" dirty="0">
                <a:solidFill>
                  <a:schemeClr val="bg1"/>
                </a:solidFill>
              </a:rPr>
            </a:br>
            <a:endParaRPr lang="en-US" sz="1867" dirty="0">
              <a:solidFill>
                <a:schemeClr val="bg1"/>
              </a:solidFill>
            </a:endParaRPr>
          </a:p>
          <a:p>
            <a:r>
              <a:rPr lang="en-US" sz="2667" i="1" dirty="0">
                <a:solidFill>
                  <a:schemeClr val="bg1"/>
                </a:solidFill>
              </a:rPr>
              <a:t>How it (re)started…</a:t>
            </a:r>
          </a:p>
          <a:p>
            <a:r>
              <a:rPr lang="en-US" sz="1867" dirty="0">
                <a:solidFill>
                  <a:schemeClr val="bg1"/>
                </a:solidFill>
              </a:rPr>
              <a:t> </a:t>
            </a:r>
          </a:p>
          <a:p>
            <a:pPr marL="190510" indent="-190510">
              <a:buFont typeface="Arial" panose="020B0604020202020204" pitchFamily="34" charset="0"/>
              <a:buChar char="•"/>
            </a:pPr>
            <a:r>
              <a:rPr lang="en-US" sz="1867" dirty="0">
                <a:solidFill>
                  <a:schemeClr val="bg1"/>
                </a:solidFill>
              </a:rPr>
              <a:t>Over 20 years ago, ABC participated in an “Award for Excellence” program within the national Community Action network. The Award was based on Baldrige standards and used a Baldrige style review framework. The effort was unsuccessful.</a:t>
            </a:r>
          </a:p>
          <a:p>
            <a:pPr marL="190510" indent="-190510">
              <a:buFont typeface="Arial" panose="020B0604020202020204" pitchFamily="34" charset="0"/>
              <a:buChar char="•"/>
            </a:pPr>
            <a:endParaRPr lang="en-US" sz="1867" dirty="0">
              <a:solidFill>
                <a:schemeClr val="bg1"/>
              </a:solidFill>
            </a:endParaRPr>
          </a:p>
          <a:p>
            <a:pPr marL="190510" indent="-190510">
              <a:buFont typeface="Arial" panose="020B0604020202020204" pitchFamily="34" charset="0"/>
              <a:buChar char="•"/>
            </a:pPr>
            <a:r>
              <a:rPr lang="en-US" sz="1867" dirty="0">
                <a:solidFill>
                  <a:schemeClr val="bg1"/>
                </a:solidFill>
              </a:rPr>
              <a:t>In 2023, ABC considered participating in the Community Action Pathways to Excellence program (an updated version of the former Award program). We decided to re-engage in Excellence, having learned some lessons from the past 20 years….</a:t>
            </a:r>
          </a:p>
          <a:p>
            <a:pPr marL="190510" indent="-190510">
              <a:buFont typeface="Arial" panose="020B0604020202020204" pitchFamily="34" charset="0"/>
              <a:buChar char="•"/>
            </a:pPr>
            <a:endParaRPr lang="en-US" sz="1867" dirty="0">
              <a:solidFill>
                <a:schemeClr val="bg1"/>
              </a:solidFill>
            </a:endParaRPr>
          </a:p>
        </p:txBody>
      </p:sp>
    </p:spTree>
    <p:extLst>
      <p:ext uri="{BB962C8B-B14F-4D97-AF65-F5344CB8AC3E}">
        <p14:creationId xmlns:p14="http://schemas.microsoft.com/office/powerpoint/2010/main" val="88188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FEB85-6CD9-CCCE-DCD4-F0BD3B0A3B0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180E618-C9A3-42CD-CBDC-58FCA3BF3F0A}"/>
              </a:ext>
            </a:extLst>
          </p:cNvPr>
          <p:cNvSpPr/>
          <p:nvPr/>
        </p:nvSpPr>
        <p:spPr>
          <a:xfrm>
            <a:off x="0" y="-804937"/>
            <a:ext cx="12192000" cy="7673163"/>
          </a:xfrm>
          <a:custGeom>
            <a:avLst/>
            <a:gdLst/>
            <a:ahLst/>
            <a:cxnLst/>
            <a:rect l="l" t="t" r="r" b="b"/>
            <a:pathLst>
              <a:path w="18288000" h="11509744">
                <a:moveTo>
                  <a:pt x="0" y="0"/>
                </a:moveTo>
                <a:lnTo>
                  <a:pt x="18288000" y="0"/>
                </a:lnTo>
                <a:lnTo>
                  <a:pt x="18288000" y="11509744"/>
                </a:lnTo>
                <a:lnTo>
                  <a:pt x="0" y="1150974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r>
              <a:rPr lang="en-US" sz="1200" dirty="0"/>
              <a:t>RE</a:t>
            </a:r>
          </a:p>
        </p:txBody>
      </p:sp>
      <p:sp>
        <p:nvSpPr>
          <p:cNvPr id="3" name="Freeform 3">
            <a:extLst>
              <a:ext uri="{FF2B5EF4-FFF2-40B4-BE49-F238E27FC236}">
                <a16:creationId xmlns:a16="http://schemas.microsoft.com/office/drawing/2014/main" id="{11A152EA-BB02-0211-BA4C-A216A8CCD82B}"/>
              </a:ext>
            </a:extLst>
          </p:cNvPr>
          <p:cNvSpPr/>
          <p:nvPr/>
        </p:nvSpPr>
        <p:spPr>
          <a:xfrm>
            <a:off x="11293429" y="5905649"/>
            <a:ext cx="723255" cy="723255"/>
          </a:xfrm>
          <a:custGeom>
            <a:avLst/>
            <a:gdLst/>
            <a:ahLst/>
            <a:cxnLst/>
            <a:rect l="l" t="t" r="r" b="b"/>
            <a:pathLst>
              <a:path w="1084882" h="1084882">
                <a:moveTo>
                  <a:pt x="0" y="0"/>
                </a:moveTo>
                <a:lnTo>
                  <a:pt x="1084882" y="0"/>
                </a:lnTo>
                <a:lnTo>
                  <a:pt x="1084882" y="1084882"/>
                </a:lnTo>
                <a:lnTo>
                  <a:pt x="0" y="108488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 name="Freeform 4">
            <a:extLst>
              <a:ext uri="{FF2B5EF4-FFF2-40B4-BE49-F238E27FC236}">
                <a16:creationId xmlns:a16="http://schemas.microsoft.com/office/drawing/2014/main" id="{0B26935D-2AFE-9752-6C68-5FC24DC23D07}"/>
              </a:ext>
            </a:extLst>
          </p:cNvPr>
          <p:cNvSpPr/>
          <p:nvPr/>
        </p:nvSpPr>
        <p:spPr>
          <a:xfrm>
            <a:off x="234374" y="5815850"/>
            <a:ext cx="902853" cy="902853"/>
          </a:xfrm>
          <a:custGeom>
            <a:avLst/>
            <a:gdLst/>
            <a:ahLst/>
            <a:cxnLst/>
            <a:rect l="l" t="t" r="r" b="b"/>
            <a:pathLst>
              <a:path w="1354280" h="1354280">
                <a:moveTo>
                  <a:pt x="0" y="0"/>
                </a:moveTo>
                <a:lnTo>
                  <a:pt x="1354280" y="0"/>
                </a:lnTo>
                <a:lnTo>
                  <a:pt x="1354280" y="1354279"/>
                </a:lnTo>
                <a:lnTo>
                  <a:pt x="0" y="135427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sz="1200"/>
          </a:p>
        </p:txBody>
      </p:sp>
      <p:grpSp>
        <p:nvGrpSpPr>
          <p:cNvPr id="5" name="Group 5">
            <a:extLst>
              <a:ext uri="{FF2B5EF4-FFF2-40B4-BE49-F238E27FC236}">
                <a16:creationId xmlns:a16="http://schemas.microsoft.com/office/drawing/2014/main" id="{0B424AC9-87CF-3BEE-E996-213AB73D1825}"/>
              </a:ext>
            </a:extLst>
          </p:cNvPr>
          <p:cNvGrpSpPr/>
          <p:nvPr/>
        </p:nvGrpSpPr>
        <p:grpSpPr>
          <a:xfrm>
            <a:off x="11180259" y="5941336"/>
            <a:ext cx="651882" cy="651882"/>
            <a:chOff x="0" y="0"/>
            <a:chExt cx="1303764" cy="1303764"/>
          </a:xfrm>
        </p:grpSpPr>
        <p:grpSp>
          <p:nvGrpSpPr>
            <p:cNvPr id="6" name="Group 6">
              <a:extLst>
                <a:ext uri="{FF2B5EF4-FFF2-40B4-BE49-F238E27FC236}">
                  <a16:creationId xmlns:a16="http://schemas.microsoft.com/office/drawing/2014/main" id="{88320552-8DBD-C082-2D46-1686EAC347D9}"/>
                </a:ext>
              </a:extLst>
            </p:cNvPr>
            <p:cNvGrpSpPr/>
            <p:nvPr/>
          </p:nvGrpSpPr>
          <p:grpSpPr>
            <a:xfrm>
              <a:off x="0" y="0"/>
              <a:ext cx="1303764" cy="1303764"/>
              <a:chOff x="0" y="0"/>
              <a:chExt cx="812800" cy="812800"/>
            </a:xfrm>
          </p:grpSpPr>
          <p:sp>
            <p:nvSpPr>
              <p:cNvPr id="7" name="Freeform 7">
                <a:extLst>
                  <a:ext uri="{FF2B5EF4-FFF2-40B4-BE49-F238E27FC236}">
                    <a16:creationId xmlns:a16="http://schemas.microsoft.com/office/drawing/2014/main" id="{03582A82-7BF2-C8F4-CBF2-20CAE76582D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sz="1200"/>
              </a:p>
            </p:txBody>
          </p:sp>
          <p:sp>
            <p:nvSpPr>
              <p:cNvPr id="8" name="TextBox 8">
                <a:extLst>
                  <a:ext uri="{FF2B5EF4-FFF2-40B4-BE49-F238E27FC236}">
                    <a16:creationId xmlns:a16="http://schemas.microsoft.com/office/drawing/2014/main" id="{ECEDE396-D490-E85A-4C57-94CECB89F32C}"/>
                  </a:ext>
                </a:extLst>
              </p:cNvPr>
              <p:cNvSpPr txBox="1"/>
              <p:nvPr/>
            </p:nvSpPr>
            <p:spPr>
              <a:xfrm>
                <a:off x="76200" y="38100"/>
                <a:ext cx="660400" cy="698500"/>
              </a:xfrm>
              <a:prstGeom prst="rect">
                <a:avLst/>
              </a:prstGeom>
            </p:spPr>
            <p:txBody>
              <a:bodyPr lIns="33867" tIns="33867" rIns="33867" bIns="33867" rtlCol="0" anchor="ctr"/>
              <a:lstStyle/>
              <a:p>
                <a:pPr algn="ctr">
                  <a:lnSpc>
                    <a:spcPts val="1257"/>
                  </a:lnSpc>
                </a:pPr>
                <a:endParaRPr sz="1200"/>
              </a:p>
            </p:txBody>
          </p:sp>
        </p:grpSp>
        <p:sp>
          <p:nvSpPr>
            <p:cNvPr id="9" name="Freeform 9">
              <a:extLst>
                <a:ext uri="{FF2B5EF4-FFF2-40B4-BE49-F238E27FC236}">
                  <a16:creationId xmlns:a16="http://schemas.microsoft.com/office/drawing/2014/main" id="{054958B8-94AB-BCC2-4D13-CE038A29970D}"/>
                </a:ext>
              </a:extLst>
            </p:cNvPr>
            <p:cNvSpPr/>
            <p:nvPr/>
          </p:nvSpPr>
          <p:spPr>
            <a:xfrm>
              <a:off x="26110" y="25589"/>
              <a:ext cx="1251544" cy="1252587"/>
            </a:xfrm>
            <a:custGeom>
              <a:avLst/>
              <a:gdLst/>
              <a:ahLst/>
              <a:cxnLst/>
              <a:rect l="l" t="t" r="r" b="b"/>
              <a:pathLst>
                <a:path w="1251544" h="1252587">
                  <a:moveTo>
                    <a:pt x="0" y="0"/>
                  </a:moveTo>
                  <a:lnTo>
                    <a:pt x="1251544" y="0"/>
                  </a:lnTo>
                  <a:lnTo>
                    <a:pt x="1251544" y="1252586"/>
                  </a:lnTo>
                  <a:lnTo>
                    <a:pt x="0" y="1252586"/>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sz="1200"/>
            </a:p>
          </p:txBody>
        </p:sp>
      </p:grpSp>
      <p:sp>
        <p:nvSpPr>
          <p:cNvPr id="11" name="Freeform 11">
            <a:extLst>
              <a:ext uri="{FF2B5EF4-FFF2-40B4-BE49-F238E27FC236}">
                <a16:creationId xmlns:a16="http://schemas.microsoft.com/office/drawing/2014/main" id="{4733C043-33A2-AD33-A88E-A64A103EC067}"/>
              </a:ext>
            </a:extLst>
          </p:cNvPr>
          <p:cNvSpPr/>
          <p:nvPr/>
        </p:nvSpPr>
        <p:spPr>
          <a:xfrm>
            <a:off x="-112870" y="355818"/>
            <a:ext cx="4864031" cy="2353290"/>
          </a:xfrm>
          <a:custGeom>
            <a:avLst/>
            <a:gdLst/>
            <a:ahLst/>
            <a:cxnLst/>
            <a:rect l="l" t="t" r="r" b="b"/>
            <a:pathLst>
              <a:path w="9721758" h="4468082">
                <a:moveTo>
                  <a:pt x="0" y="0"/>
                </a:moveTo>
                <a:lnTo>
                  <a:pt x="9721758" y="0"/>
                </a:lnTo>
                <a:lnTo>
                  <a:pt x="9721758" y="4468082"/>
                </a:lnTo>
                <a:lnTo>
                  <a:pt x="0" y="4468082"/>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14" name="TextBox 13">
            <a:extLst>
              <a:ext uri="{FF2B5EF4-FFF2-40B4-BE49-F238E27FC236}">
                <a16:creationId xmlns:a16="http://schemas.microsoft.com/office/drawing/2014/main" id="{75FD1833-859A-245A-549A-D65CAC7306AE}"/>
              </a:ext>
            </a:extLst>
          </p:cNvPr>
          <p:cNvSpPr txBox="1"/>
          <p:nvPr/>
        </p:nvSpPr>
        <p:spPr>
          <a:xfrm>
            <a:off x="5775366" y="2707574"/>
            <a:ext cx="609600" cy="276999"/>
          </a:xfrm>
          <a:prstGeom prst="rect">
            <a:avLst/>
          </a:prstGeom>
          <a:noFill/>
        </p:spPr>
        <p:txBody>
          <a:bodyPr wrap="square" rtlCol="0">
            <a:spAutoFit/>
          </a:bodyPr>
          <a:lstStyle/>
          <a:p>
            <a:endParaRPr lang="en-US" sz="1200" dirty="0"/>
          </a:p>
        </p:txBody>
      </p:sp>
      <p:sp>
        <p:nvSpPr>
          <p:cNvPr id="15" name="TextBox 14">
            <a:extLst>
              <a:ext uri="{FF2B5EF4-FFF2-40B4-BE49-F238E27FC236}">
                <a16:creationId xmlns:a16="http://schemas.microsoft.com/office/drawing/2014/main" id="{6BA662CD-5268-1C50-5167-2A9465D93EDE}"/>
              </a:ext>
            </a:extLst>
          </p:cNvPr>
          <p:cNvSpPr txBox="1"/>
          <p:nvPr/>
        </p:nvSpPr>
        <p:spPr>
          <a:xfrm>
            <a:off x="4430156" y="362745"/>
            <a:ext cx="6873829" cy="5366597"/>
          </a:xfrm>
          <a:prstGeom prst="rect">
            <a:avLst/>
          </a:prstGeom>
          <a:noFill/>
        </p:spPr>
        <p:txBody>
          <a:bodyPr wrap="square" rtlCol="0">
            <a:spAutoFit/>
          </a:bodyPr>
          <a:lstStyle/>
          <a:p>
            <a:r>
              <a:rPr lang="en-US" sz="3600" b="1" dirty="0">
                <a:solidFill>
                  <a:schemeClr val="bg1"/>
                </a:solidFill>
              </a:rPr>
              <a:t>Our Excellence Journey</a:t>
            </a:r>
            <a:br>
              <a:rPr lang="en-US" sz="3600" b="1" dirty="0">
                <a:solidFill>
                  <a:schemeClr val="bg1"/>
                </a:solidFill>
              </a:rPr>
            </a:br>
            <a:endParaRPr lang="en-US" sz="1867" dirty="0">
              <a:solidFill>
                <a:schemeClr val="bg1"/>
              </a:solidFill>
            </a:endParaRPr>
          </a:p>
          <a:p>
            <a:r>
              <a:rPr lang="en-US" sz="2667" i="1" dirty="0">
                <a:solidFill>
                  <a:schemeClr val="bg1"/>
                </a:solidFill>
              </a:rPr>
              <a:t>Why we decided to take the journey again</a:t>
            </a:r>
            <a:br>
              <a:rPr lang="en-US" sz="1867" dirty="0">
                <a:solidFill>
                  <a:schemeClr val="bg1"/>
                </a:solidFill>
              </a:rPr>
            </a:br>
            <a:r>
              <a:rPr lang="en-US" sz="1867" dirty="0">
                <a:solidFill>
                  <a:schemeClr val="bg1"/>
                </a:solidFill>
              </a:rPr>
              <a:t> </a:t>
            </a:r>
          </a:p>
          <a:p>
            <a:pPr marL="190510" indent="-190510">
              <a:buFont typeface="Arial" panose="020B0604020202020204" pitchFamily="34" charset="0"/>
              <a:buChar char="•"/>
            </a:pPr>
            <a:r>
              <a:rPr lang="en-US" sz="1867" dirty="0">
                <a:solidFill>
                  <a:schemeClr val="bg1"/>
                </a:solidFill>
              </a:rPr>
              <a:t>The “bad taste” from 20 years ago had passed… very few people remember that as a failed effort, we could start fresh</a:t>
            </a:r>
          </a:p>
          <a:p>
            <a:pPr marL="190510" indent="-190510">
              <a:buFont typeface="Arial" panose="020B0604020202020204" pitchFamily="34" charset="0"/>
              <a:buChar char="•"/>
            </a:pPr>
            <a:r>
              <a:rPr lang="en-US" sz="1867" dirty="0">
                <a:solidFill>
                  <a:schemeClr val="bg1"/>
                </a:solidFill>
              </a:rPr>
              <a:t>Leadership staff recognized that the agency’s major challenges had to do with too much knowledge residing in individuals, not institutionalized in effective systems</a:t>
            </a:r>
          </a:p>
          <a:p>
            <a:pPr marL="190510" indent="-190510">
              <a:buFont typeface="Arial" panose="020B0604020202020204" pitchFamily="34" charset="0"/>
              <a:buChar char="•"/>
            </a:pPr>
            <a:r>
              <a:rPr lang="en-US" sz="1867" dirty="0">
                <a:solidFill>
                  <a:schemeClr val="bg1"/>
                </a:solidFill>
              </a:rPr>
              <a:t>The Board recognized that fundraising and raising the agency’s profile would be bolstered by making excellence a focus of our strategic efforts (incorporated into the Strategic Plan)</a:t>
            </a:r>
          </a:p>
          <a:p>
            <a:pPr marL="190510" indent="-190510">
              <a:buFont typeface="Arial" panose="020B0604020202020204" pitchFamily="34" charset="0"/>
              <a:buChar char="•"/>
            </a:pPr>
            <a:r>
              <a:rPr lang="en-US" sz="1867" dirty="0">
                <a:solidFill>
                  <a:schemeClr val="bg1"/>
                </a:solidFill>
              </a:rPr>
              <a:t>The agency’s culture had been an ongoing concern – some staff felt that not enough accountability, inequitable/inefficient systems were entrenched in a culture that did not always strive for improvement </a:t>
            </a:r>
          </a:p>
          <a:p>
            <a:pPr marL="190510" indent="-190510">
              <a:buFont typeface="Arial" panose="020B0604020202020204" pitchFamily="34" charset="0"/>
              <a:buChar char="•"/>
            </a:pPr>
            <a:endParaRPr lang="en-US" sz="1867" dirty="0">
              <a:solidFill>
                <a:schemeClr val="bg1"/>
              </a:solidFill>
            </a:endParaRPr>
          </a:p>
        </p:txBody>
      </p:sp>
    </p:spTree>
    <p:extLst>
      <p:ext uri="{BB962C8B-B14F-4D97-AF65-F5344CB8AC3E}">
        <p14:creationId xmlns:p14="http://schemas.microsoft.com/office/powerpoint/2010/main" val="889453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EC27D-DF3E-B0E6-CC88-2AB09123DF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7F8AD03-1C5D-BC1C-4607-128F587918B7}"/>
              </a:ext>
            </a:extLst>
          </p:cNvPr>
          <p:cNvSpPr/>
          <p:nvPr/>
        </p:nvSpPr>
        <p:spPr>
          <a:xfrm>
            <a:off x="0" y="-804937"/>
            <a:ext cx="12192000" cy="7673163"/>
          </a:xfrm>
          <a:custGeom>
            <a:avLst/>
            <a:gdLst/>
            <a:ahLst/>
            <a:cxnLst/>
            <a:rect l="l" t="t" r="r" b="b"/>
            <a:pathLst>
              <a:path w="18288000" h="11509744">
                <a:moveTo>
                  <a:pt x="0" y="0"/>
                </a:moveTo>
                <a:lnTo>
                  <a:pt x="18288000" y="0"/>
                </a:lnTo>
                <a:lnTo>
                  <a:pt x="18288000" y="11509744"/>
                </a:lnTo>
                <a:lnTo>
                  <a:pt x="0" y="1150974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r>
              <a:rPr lang="en-US" sz="1200" dirty="0"/>
              <a:t>RE</a:t>
            </a:r>
          </a:p>
        </p:txBody>
      </p:sp>
      <p:sp>
        <p:nvSpPr>
          <p:cNvPr id="3" name="Freeform 3">
            <a:extLst>
              <a:ext uri="{FF2B5EF4-FFF2-40B4-BE49-F238E27FC236}">
                <a16:creationId xmlns:a16="http://schemas.microsoft.com/office/drawing/2014/main" id="{F359781E-A358-F918-9113-CA9D62F7F7BB}"/>
              </a:ext>
            </a:extLst>
          </p:cNvPr>
          <p:cNvSpPr/>
          <p:nvPr/>
        </p:nvSpPr>
        <p:spPr>
          <a:xfrm>
            <a:off x="11293429" y="5905649"/>
            <a:ext cx="723255" cy="723255"/>
          </a:xfrm>
          <a:custGeom>
            <a:avLst/>
            <a:gdLst/>
            <a:ahLst/>
            <a:cxnLst/>
            <a:rect l="l" t="t" r="r" b="b"/>
            <a:pathLst>
              <a:path w="1084882" h="1084882">
                <a:moveTo>
                  <a:pt x="0" y="0"/>
                </a:moveTo>
                <a:lnTo>
                  <a:pt x="1084882" y="0"/>
                </a:lnTo>
                <a:lnTo>
                  <a:pt x="1084882" y="1084882"/>
                </a:lnTo>
                <a:lnTo>
                  <a:pt x="0" y="108488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 name="Freeform 4">
            <a:extLst>
              <a:ext uri="{FF2B5EF4-FFF2-40B4-BE49-F238E27FC236}">
                <a16:creationId xmlns:a16="http://schemas.microsoft.com/office/drawing/2014/main" id="{901CAB0D-38E0-DFDC-9C79-07E69B4F61D0}"/>
              </a:ext>
            </a:extLst>
          </p:cNvPr>
          <p:cNvSpPr/>
          <p:nvPr/>
        </p:nvSpPr>
        <p:spPr>
          <a:xfrm>
            <a:off x="234374" y="5815850"/>
            <a:ext cx="902853" cy="902853"/>
          </a:xfrm>
          <a:custGeom>
            <a:avLst/>
            <a:gdLst/>
            <a:ahLst/>
            <a:cxnLst/>
            <a:rect l="l" t="t" r="r" b="b"/>
            <a:pathLst>
              <a:path w="1354280" h="1354280">
                <a:moveTo>
                  <a:pt x="0" y="0"/>
                </a:moveTo>
                <a:lnTo>
                  <a:pt x="1354280" y="0"/>
                </a:lnTo>
                <a:lnTo>
                  <a:pt x="1354280" y="1354279"/>
                </a:lnTo>
                <a:lnTo>
                  <a:pt x="0" y="135427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sz="1200"/>
          </a:p>
        </p:txBody>
      </p:sp>
      <p:grpSp>
        <p:nvGrpSpPr>
          <p:cNvPr id="5" name="Group 5">
            <a:extLst>
              <a:ext uri="{FF2B5EF4-FFF2-40B4-BE49-F238E27FC236}">
                <a16:creationId xmlns:a16="http://schemas.microsoft.com/office/drawing/2014/main" id="{4B01AF22-6D3E-3A2F-F936-04D6DE515B02}"/>
              </a:ext>
            </a:extLst>
          </p:cNvPr>
          <p:cNvGrpSpPr/>
          <p:nvPr/>
        </p:nvGrpSpPr>
        <p:grpSpPr>
          <a:xfrm>
            <a:off x="11180259" y="5941336"/>
            <a:ext cx="651882" cy="651882"/>
            <a:chOff x="0" y="0"/>
            <a:chExt cx="1303764" cy="1303764"/>
          </a:xfrm>
        </p:grpSpPr>
        <p:grpSp>
          <p:nvGrpSpPr>
            <p:cNvPr id="6" name="Group 6">
              <a:extLst>
                <a:ext uri="{FF2B5EF4-FFF2-40B4-BE49-F238E27FC236}">
                  <a16:creationId xmlns:a16="http://schemas.microsoft.com/office/drawing/2014/main" id="{8D1B4DFD-684B-688E-0E4B-AF3E68FB0139}"/>
                </a:ext>
              </a:extLst>
            </p:cNvPr>
            <p:cNvGrpSpPr/>
            <p:nvPr/>
          </p:nvGrpSpPr>
          <p:grpSpPr>
            <a:xfrm>
              <a:off x="0" y="0"/>
              <a:ext cx="1303764" cy="1303764"/>
              <a:chOff x="0" y="0"/>
              <a:chExt cx="812800" cy="812800"/>
            </a:xfrm>
          </p:grpSpPr>
          <p:sp>
            <p:nvSpPr>
              <p:cNvPr id="7" name="Freeform 7">
                <a:extLst>
                  <a:ext uri="{FF2B5EF4-FFF2-40B4-BE49-F238E27FC236}">
                    <a16:creationId xmlns:a16="http://schemas.microsoft.com/office/drawing/2014/main" id="{B4D5772F-8ABD-96E5-9C9C-3D0716FCD94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sz="1200"/>
              </a:p>
            </p:txBody>
          </p:sp>
          <p:sp>
            <p:nvSpPr>
              <p:cNvPr id="8" name="TextBox 8">
                <a:extLst>
                  <a:ext uri="{FF2B5EF4-FFF2-40B4-BE49-F238E27FC236}">
                    <a16:creationId xmlns:a16="http://schemas.microsoft.com/office/drawing/2014/main" id="{F6C3C9C0-F732-AD99-B47E-6863F97B6ABD}"/>
                  </a:ext>
                </a:extLst>
              </p:cNvPr>
              <p:cNvSpPr txBox="1"/>
              <p:nvPr/>
            </p:nvSpPr>
            <p:spPr>
              <a:xfrm>
                <a:off x="76200" y="38100"/>
                <a:ext cx="660400" cy="698500"/>
              </a:xfrm>
              <a:prstGeom prst="rect">
                <a:avLst/>
              </a:prstGeom>
            </p:spPr>
            <p:txBody>
              <a:bodyPr lIns="33867" tIns="33867" rIns="33867" bIns="33867" rtlCol="0" anchor="ctr"/>
              <a:lstStyle/>
              <a:p>
                <a:pPr algn="ctr">
                  <a:lnSpc>
                    <a:spcPts val="1257"/>
                  </a:lnSpc>
                </a:pPr>
                <a:endParaRPr sz="1200"/>
              </a:p>
            </p:txBody>
          </p:sp>
        </p:grpSp>
        <p:sp>
          <p:nvSpPr>
            <p:cNvPr id="9" name="Freeform 9">
              <a:extLst>
                <a:ext uri="{FF2B5EF4-FFF2-40B4-BE49-F238E27FC236}">
                  <a16:creationId xmlns:a16="http://schemas.microsoft.com/office/drawing/2014/main" id="{468D49C8-5773-624B-D0AB-716A52238933}"/>
                </a:ext>
              </a:extLst>
            </p:cNvPr>
            <p:cNvSpPr/>
            <p:nvPr/>
          </p:nvSpPr>
          <p:spPr>
            <a:xfrm>
              <a:off x="26110" y="25589"/>
              <a:ext cx="1251544" cy="1252587"/>
            </a:xfrm>
            <a:custGeom>
              <a:avLst/>
              <a:gdLst/>
              <a:ahLst/>
              <a:cxnLst/>
              <a:rect l="l" t="t" r="r" b="b"/>
              <a:pathLst>
                <a:path w="1251544" h="1252587">
                  <a:moveTo>
                    <a:pt x="0" y="0"/>
                  </a:moveTo>
                  <a:lnTo>
                    <a:pt x="1251544" y="0"/>
                  </a:lnTo>
                  <a:lnTo>
                    <a:pt x="1251544" y="1252586"/>
                  </a:lnTo>
                  <a:lnTo>
                    <a:pt x="0" y="1252586"/>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sz="1200"/>
            </a:p>
          </p:txBody>
        </p:sp>
      </p:grpSp>
      <p:sp>
        <p:nvSpPr>
          <p:cNvPr id="11" name="Freeform 11">
            <a:extLst>
              <a:ext uri="{FF2B5EF4-FFF2-40B4-BE49-F238E27FC236}">
                <a16:creationId xmlns:a16="http://schemas.microsoft.com/office/drawing/2014/main" id="{C20F535F-CB0B-CA16-2D2B-FE2C954289B2}"/>
              </a:ext>
            </a:extLst>
          </p:cNvPr>
          <p:cNvSpPr/>
          <p:nvPr/>
        </p:nvSpPr>
        <p:spPr>
          <a:xfrm>
            <a:off x="-112870" y="355818"/>
            <a:ext cx="4864031" cy="2353290"/>
          </a:xfrm>
          <a:custGeom>
            <a:avLst/>
            <a:gdLst/>
            <a:ahLst/>
            <a:cxnLst/>
            <a:rect l="l" t="t" r="r" b="b"/>
            <a:pathLst>
              <a:path w="9721758" h="4468082">
                <a:moveTo>
                  <a:pt x="0" y="0"/>
                </a:moveTo>
                <a:lnTo>
                  <a:pt x="9721758" y="0"/>
                </a:lnTo>
                <a:lnTo>
                  <a:pt x="9721758" y="4468082"/>
                </a:lnTo>
                <a:lnTo>
                  <a:pt x="0" y="4468082"/>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14" name="TextBox 13">
            <a:extLst>
              <a:ext uri="{FF2B5EF4-FFF2-40B4-BE49-F238E27FC236}">
                <a16:creationId xmlns:a16="http://schemas.microsoft.com/office/drawing/2014/main" id="{13709BCF-89AD-276A-D74E-DF16357D60B5}"/>
              </a:ext>
            </a:extLst>
          </p:cNvPr>
          <p:cNvSpPr txBox="1"/>
          <p:nvPr/>
        </p:nvSpPr>
        <p:spPr>
          <a:xfrm>
            <a:off x="5775366" y="2707574"/>
            <a:ext cx="609600" cy="276999"/>
          </a:xfrm>
          <a:prstGeom prst="rect">
            <a:avLst/>
          </a:prstGeom>
          <a:noFill/>
        </p:spPr>
        <p:txBody>
          <a:bodyPr wrap="square" rtlCol="0">
            <a:spAutoFit/>
          </a:bodyPr>
          <a:lstStyle/>
          <a:p>
            <a:endParaRPr lang="en-US" sz="1200" dirty="0"/>
          </a:p>
        </p:txBody>
      </p:sp>
      <p:sp>
        <p:nvSpPr>
          <p:cNvPr id="15" name="TextBox 14">
            <a:extLst>
              <a:ext uri="{FF2B5EF4-FFF2-40B4-BE49-F238E27FC236}">
                <a16:creationId xmlns:a16="http://schemas.microsoft.com/office/drawing/2014/main" id="{71F62681-9494-067F-E91D-A4FD2AA0B05A}"/>
              </a:ext>
            </a:extLst>
          </p:cNvPr>
          <p:cNvSpPr txBox="1"/>
          <p:nvPr/>
        </p:nvSpPr>
        <p:spPr>
          <a:xfrm>
            <a:off x="4430156" y="362745"/>
            <a:ext cx="6873829" cy="5366597"/>
          </a:xfrm>
          <a:prstGeom prst="rect">
            <a:avLst/>
          </a:prstGeom>
          <a:noFill/>
        </p:spPr>
        <p:txBody>
          <a:bodyPr wrap="square" rtlCol="0">
            <a:spAutoFit/>
          </a:bodyPr>
          <a:lstStyle/>
          <a:p>
            <a:r>
              <a:rPr lang="en-US" sz="3600" b="1" dirty="0">
                <a:solidFill>
                  <a:schemeClr val="bg1"/>
                </a:solidFill>
              </a:rPr>
              <a:t>Our Excellence Journey</a:t>
            </a:r>
            <a:br>
              <a:rPr lang="en-US" sz="3600" b="1" dirty="0">
                <a:solidFill>
                  <a:schemeClr val="bg1"/>
                </a:solidFill>
              </a:rPr>
            </a:br>
            <a:endParaRPr lang="en-US" sz="1867" dirty="0">
              <a:solidFill>
                <a:schemeClr val="bg1"/>
              </a:solidFill>
            </a:endParaRPr>
          </a:p>
          <a:p>
            <a:r>
              <a:rPr lang="en-US" sz="2667" i="1" dirty="0">
                <a:solidFill>
                  <a:schemeClr val="bg1"/>
                </a:solidFill>
              </a:rPr>
              <a:t>The Pathways to Excellence Program</a:t>
            </a:r>
            <a:br>
              <a:rPr lang="en-US" sz="1867" dirty="0">
                <a:solidFill>
                  <a:schemeClr val="bg1"/>
                </a:solidFill>
              </a:rPr>
            </a:br>
            <a:r>
              <a:rPr lang="en-US" sz="1867" dirty="0">
                <a:solidFill>
                  <a:schemeClr val="bg1"/>
                </a:solidFill>
              </a:rPr>
              <a:t> </a:t>
            </a:r>
          </a:p>
          <a:p>
            <a:pPr marL="190510" indent="-190510">
              <a:buFont typeface="Arial" panose="020B0604020202020204" pitchFamily="34" charset="0"/>
              <a:buChar char="•"/>
            </a:pPr>
            <a:r>
              <a:rPr lang="en-US" sz="1867" dirty="0">
                <a:solidFill>
                  <a:schemeClr val="bg1"/>
                </a:solidFill>
              </a:rPr>
              <a:t>ABC formally enrolled in the Pathways to Excellence program, a Baldrige-based excellence program tailored specifically to Community Action Agencies in spring 2023.</a:t>
            </a:r>
          </a:p>
          <a:p>
            <a:pPr marL="190510" indent="-190510">
              <a:buFont typeface="Arial" panose="020B0604020202020204" pitchFamily="34" charset="0"/>
              <a:buChar char="•"/>
            </a:pPr>
            <a:r>
              <a:rPr lang="en-US" sz="1867" dirty="0">
                <a:solidFill>
                  <a:schemeClr val="bg1"/>
                </a:solidFill>
              </a:rPr>
              <a:t>The program has four levels of awards:</a:t>
            </a:r>
          </a:p>
          <a:p>
            <a:pPr marL="495325" lvl="1" indent="-190510">
              <a:buFont typeface="Arial" panose="020B0604020202020204" pitchFamily="34" charset="0"/>
              <a:buChar char="•"/>
            </a:pPr>
            <a:r>
              <a:rPr lang="en-US" sz="1867" dirty="0">
                <a:solidFill>
                  <a:schemeClr val="bg1"/>
                </a:solidFill>
              </a:rPr>
              <a:t>Bronze – commitment to excellence</a:t>
            </a:r>
          </a:p>
          <a:p>
            <a:pPr marL="495325" lvl="1" indent="-190510">
              <a:buFont typeface="Arial" panose="020B0604020202020204" pitchFamily="34" charset="0"/>
              <a:buChar char="•"/>
            </a:pPr>
            <a:r>
              <a:rPr lang="en-US" sz="1867" dirty="0">
                <a:solidFill>
                  <a:schemeClr val="bg1"/>
                </a:solidFill>
              </a:rPr>
              <a:t>Silver – emerging practices in excellence</a:t>
            </a:r>
          </a:p>
          <a:p>
            <a:pPr marL="495325" lvl="1" indent="-190510">
              <a:buFont typeface="Arial" panose="020B0604020202020204" pitchFamily="34" charset="0"/>
              <a:buChar char="•"/>
            </a:pPr>
            <a:r>
              <a:rPr lang="en-US" sz="1867" dirty="0">
                <a:solidFill>
                  <a:schemeClr val="bg1"/>
                </a:solidFill>
              </a:rPr>
              <a:t>Gold – agencywide focus on excellence</a:t>
            </a:r>
          </a:p>
          <a:p>
            <a:pPr marL="495325" lvl="1" indent="-190510">
              <a:buFont typeface="Arial" panose="020B0604020202020204" pitchFamily="34" charset="0"/>
              <a:buChar char="•"/>
            </a:pPr>
            <a:r>
              <a:rPr lang="en-US" sz="1867" dirty="0">
                <a:solidFill>
                  <a:schemeClr val="bg1"/>
                </a:solidFill>
              </a:rPr>
              <a:t>Platinum – full demonstration of the adapted Baldwin standards</a:t>
            </a:r>
          </a:p>
          <a:p>
            <a:pPr marL="495325" lvl="1" indent="-190510">
              <a:buFont typeface="Arial" panose="020B0604020202020204" pitchFamily="34" charset="0"/>
              <a:buChar char="•"/>
            </a:pPr>
            <a:endParaRPr lang="en-US" sz="1867" dirty="0">
              <a:solidFill>
                <a:schemeClr val="bg1"/>
              </a:solidFill>
            </a:endParaRPr>
          </a:p>
          <a:p>
            <a:pPr marL="495325" lvl="1" indent="-190510">
              <a:buFont typeface="Arial" panose="020B0604020202020204" pitchFamily="34" charset="0"/>
              <a:buChar char="•"/>
            </a:pPr>
            <a:endParaRPr lang="en-US" sz="1867" dirty="0">
              <a:solidFill>
                <a:schemeClr val="bg1"/>
              </a:solidFill>
            </a:endParaRPr>
          </a:p>
          <a:p>
            <a:pPr lvl="1"/>
            <a:r>
              <a:rPr lang="en-US" sz="1867" dirty="0">
                <a:solidFill>
                  <a:schemeClr val="bg1"/>
                </a:solidFill>
              </a:rPr>
              <a:t>As of July 2026, our agency has completed the Bronze and Silver tiers. We have learned the standards, have done some self-assessment and have achieved some standards.</a:t>
            </a:r>
          </a:p>
        </p:txBody>
      </p:sp>
    </p:spTree>
    <p:extLst>
      <p:ext uri="{BB962C8B-B14F-4D97-AF65-F5344CB8AC3E}">
        <p14:creationId xmlns:p14="http://schemas.microsoft.com/office/powerpoint/2010/main" val="2879530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599C7-30BC-56D3-29F6-FD461B275B9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59D8EB9-E549-4ECA-5A54-842D8E3EEBDF}"/>
              </a:ext>
            </a:extLst>
          </p:cNvPr>
          <p:cNvSpPr/>
          <p:nvPr/>
        </p:nvSpPr>
        <p:spPr>
          <a:xfrm>
            <a:off x="0" y="-804937"/>
            <a:ext cx="12192000" cy="7673163"/>
          </a:xfrm>
          <a:custGeom>
            <a:avLst/>
            <a:gdLst/>
            <a:ahLst/>
            <a:cxnLst/>
            <a:rect l="l" t="t" r="r" b="b"/>
            <a:pathLst>
              <a:path w="18288000" h="11509744">
                <a:moveTo>
                  <a:pt x="0" y="0"/>
                </a:moveTo>
                <a:lnTo>
                  <a:pt x="18288000" y="0"/>
                </a:lnTo>
                <a:lnTo>
                  <a:pt x="18288000" y="11509744"/>
                </a:lnTo>
                <a:lnTo>
                  <a:pt x="0" y="1150974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r>
              <a:rPr lang="en-US" sz="1200" dirty="0"/>
              <a:t>RE</a:t>
            </a:r>
          </a:p>
        </p:txBody>
      </p:sp>
      <p:sp>
        <p:nvSpPr>
          <p:cNvPr id="3" name="Freeform 3">
            <a:extLst>
              <a:ext uri="{FF2B5EF4-FFF2-40B4-BE49-F238E27FC236}">
                <a16:creationId xmlns:a16="http://schemas.microsoft.com/office/drawing/2014/main" id="{4D38FC3F-8D7A-FC27-A0E6-C804A18A6DF3}"/>
              </a:ext>
            </a:extLst>
          </p:cNvPr>
          <p:cNvSpPr/>
          <p:nvPr/>
        </p:nvSpPr>
        <p:spPr>
          <a:xfrm>
            <a:off x="11293429" y="5905649"/>
            <a:ext cx="723255" cy="723255"/>
          </a:xfrm>
          <a:custGeom>
            <a:avLst/>
            <a:gdLst/>
            <a:ahLst/>
            <a:cxnLst/>
            <a:rect l="l" t="t" r="r" b="b"/>
            <a:pathLst>
              <a:path w="1084882" h="1084882">
                <a:moveTo>
                  <a:pt x="0" y="0"/>
                </a:moveTo>
                <a:lnTo>
                  <a:pt x="1084882" y="0"/>
                </a:lnTo>
                <a:lnTo>
                  <a:pt x="1084882" y="1084882"/>
                </a:lnTo>
                <a:lnTo>
                  <a:pt x="0" y="108488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 name="Freeform 4">
            <a:extLst>
              <a:ext uri="{FF2B5EF4-FFF2-40B4-BE49-F238E27FC236}">
                <a16:creationId xmlns:a16="http://schemas.microsoft.com/office/drawing/2014/main" id="{44A46A1E-2B7D-064D-4A5D-55E36F01EC94}"/>
              </a:ext>
            </a:extLst>
          </p:cNvPr>
          <p:cNvSpPr/>
          <p:nvPr/>
        </p:nvSpPr>
        <p:spPr>
          <a:xfrm>
            <a:off x="234374" y="5815850"/>
            <a:ext cx="902853" cy="902853"/>
          </a:xfrm>
          <a:custGeom>
            <a:avLst/>
            <a:gdLst/>
            <a:ahLst/>
            <a:cxnLst/>
            <a:rect l="l" t="t" r="r" b="b"/>
            <a:pathLst>
              <a:path w="1354280" h="1354280">
                <a:moveTo>
                  <a:pt x="0" y="0"/>
                </a:moveTo>
                <a:lnTo>
                  <a:pt x="1354280" y="0"/>
                </a:lnTo>
                <a:lnTo>
                  <a:pt x="1354280" y="1354279"/>
                </a:lnTo>
                <a:lnTo>
                  <a:pt x="0" y="135427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sz="1200"/>
          </a:p>
        </p:txBody>
      </p:sp>
      <p:grpSp>
        <p:nvGrpSpPr>
          <p:cNvPr id="5" name="Group 5">
            <a:extLst>
              <a:ext uri="{FF2B5EF4-FFF2-40B4-BE49-F238E27FC236}">
                <a16:creationId xmlns:a16="http://schemas.microsoft.com/office/drawing/2014/main" id="{CBD4470E-44F5-8E35-126E-B75DF40C295A}"/>
              </a:ext>
            </a:extLst>
          </p:cNvPr>
          <p:cNvGrpSpPr/>
          <p:nvPr/>
        </p:nvGrpSpPr>
        <p:grpSpPr>
          <a:xfrm>
            <a:off x="11180259" y="5941336"/>
            <a:ext cx="651882" cy="651882"/>
            <a:chOff x="0" y="0"/>
            <a:chExt cx="1303764" cy="1303764"/>
          </a:xfrm>
        </p:grpSpPr>
        <p:grpSp>
          <p:nvGrpSpPr>
            <p:cNvPr id="6" name="Group 6">
              <a:extLst>
                <a:ext uri="{FF2B5EF4-FFF2-40B4-BE49-F238E27FC236}">
                  <a16:creationId xmlns:a16="http://schemas.microsoft.com/office/drawing/2014/main" id="{6A73ED24-FAC7-452A-A802-1BA3B1D13057}"/>
                </a:ext>
              </a:extLst>
            </p:cNvPr>
            <p:cNvGrpSpPr/>
            <p:nvPr/>
          </p:nvGrpSpPr>
          <p:grpSpPr>
            <a:xfrm>
              <a:off x="0" y="0"/>
              <a:ext cx="1303764" cy="1303764"/>
              <a:chOff x="0" y="0"/>
              <a:chExt cx="812800" cy="812800"/>
            </a:xfrm>
          </p:grpSpPr>
          <p:sp>
            <p:nvSpPr>
              <p:cNvPr id="7" name="Freeform 7">
                <a:extLst>
                  <a:ext uri="{FF2B5EF4-FFF2-40B4-BE49-F238E27FC236}">
                    <a16:creationId xmlns:a16="http://schemas.microsoft.com/office/drawing/2014/main" id="{9201C830-B8A6-77C8-072E-98E314CE5B0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sz="1200"/>
              </a:p>
            </p:txBody>
          </p:sp>
          <p:sp>
            <p:nvSpPr>
              <p:cNvPr id="8" name="TextBox 8">
                <a:extLst>
                  <a:ext uri="{FF2B5EF4-FFF2-40B4-BE49-F238E27FC236}">
                    <a16:creationId xmlns:a16="http://schemas.microsoft.com/office/drawing/2014/main" id="{2A9180BB-843B-99A0-4361-2D919FFEF886}"/>
                  </a:ext>
                </a:extLst>
              </p:cNvPr>
              <p:cNvSpPr txBox="1"/>
              <p:nvPr/>
            </p:nvSpPr>
            <p:spPr>
              <a:xfrm>
                <a:off x="76200" y="38100"/>
                <a:ext cx="660400" cy="698500"/>
              </a:xfrm>
              <a:prstGeom prst="rect">
                <a:avLst/>
              </a:prstGeom>
            </p:spPr>
            <p:txBody>
              <a:bodyPr lIns="33867" tIns="33867" rIns="33867" bIns="33867" rtlCol="0" anchor="ctr"/>
              <a:lstStyle/>
              <a:p>
                <a:pPr algn="ctr">
                  <a:lnSpc>
                    <a:spcPts val="1257"/>
                  </a:lnSpc>
                </a:pPr>
                <a:endParaRPr sz="1200"/>
              </a:p>
            </p:txBody>
          </p:sp>
        </p:grpSp>
        <p:sp>
          <p:nvSpPr>
            <p:cNvPr id="9" name="Freeform 9">
              <a:extLst>
                <a:ext uri="{FF2B5EF4-FFF2-40B4-BE49-F238E27FC236}">
                  <a16:creationId xmlns:a16="http://schemas.microsoft.com/office/drawing/2014/main" id="{9D0625AF-04F4-5DC0-2AD5-EFAD9603335B}"/>
                </a:ext>
              </a:extLst>
            </p:cNvPr>
            <p:cNvSpPr/>
            <p:nvPr/>
          </p:nvSpPr>
          <p:spPr>
            <a:xfrm>
              <a:off x="26110" y="25589"/>
              <a:ext cx="1251544" cy="1252587"/>
            </a:xfrm>
            <a:custGeom>
              <a:avLst/>
              <a:gdLst/>
              <a:ahLst/>
              <a:cxnLst/>
              <a:rect l="l" t="t" r="r" b="b"/>
              <a:pathLst>
                <a:path w="1251544" h="1252587">
                  <a:moveTo>
                    <a:pt x="0" y="0"/>
                  </a:moveTo>
                  <a:lnTo>
                    <a:pt x="1251544" y="0"/>
                  </a:lnTo>
                  <a:lnTo>
                    <a:pt x="1251544" y="1252586"/>
                  </a:lnTo>
                  <a:lnTo>
                    <a:pt x="0" y="1252586"/>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sz="1200"/>
            </a:p>
          </p:txBody>
        </p:sp>
      </p:grpSp>
      <p:sp>
        <p:nvSpPr>
          <p:cNvPr id="11" name="Freeform 11">
            <a:extLst>
              <a:ext uri="{FF2B5EF4-FFF2-40B4-BE49-F238E27FC236}">
                <a16:creationId xmlns:a16="http://schemas.microsoft.com/office/drawing/2014/main" id="{2026DD1C-85A2-6712-394B-8C1DA3DEE652}"/>
              </a:ext>
            </a:extLst>
          </p:cNvPr>
          <p:cNvSpPr/>
          <p:nvPr/>
        </p:nvSpPr>
        <p:spPr>
          <a:xfrm>
            <a:off x="-112870" y="355818"/>
            <a:ext cx="4864031" cy="2353290"/>
          </a:xfrm>
          <a:custGeom>
            <a:avLst/>
            <a:gdLst/>
            <a:ahLst/>
            <a:cxnLst/>
            <a:rect l="l" t="t" r="r" b="b"/>
            <a:pathLst>
              <a:path w="9721758" h="4468082">
                <a:moveTo>
                  <a:pt x="0" y="0"/>
                </a:moveTo>
                <a:lnTo>
                  <a:pt x="9721758" y="0"/>
                </a:lnTo>
                <a:lnTo>
                  <a:pt x="9721758" y="4468082"/>
                </a:lnTo>
                <a:lnTo>
                  <a:pt x="0" y="4468082"/>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14" name="TextBox 13">
            <a:extLst>
              <a:ext uri="{FF2B5EF4-FFF2-40B4-BE49-F238E27FC236}">
                <a16:creationId xmlns:a16="http://schemas.microsoft.com/office/drawing/2014/main" id="{A9E57CE8-A76A-BCA4-C1A7-4EAEB8BE9BE9}"/>
              </a:ext>
            </a:extLst>
          </p:cNvPr>
          <p:cNvSpPr txBox="1"/>
          <p:nvPr/>
        </p:nvSpPr>
        <p:spPr>
          <a:xfrm>
            <a:off x="5775366" y="2707574"/>
            <a:ext cx="609600" cy="276999"/>
          </a:xfrm>
          <a:prstGeom prst="rect">
            <a:avLst/>
          </a:prstGeom>
          <a:noFill/>
        </p:spPr>
        <p:txBody>
          <a:bodyPr wrap="square" rtlCol="0">
            <a:spAutoFit/>
          </a:bodyPr>
          <a:lstStyle/>
          <a:p>
            <a:endParaRPr lang="en-US" sz="1200" dirty="0"/>
          </a:p>
        </p:txBody>
      </p:sp>
      <p:sp>
        <p:nvSpPr>
          <p:cNvPr id="15" name="TextBox 14">
            <a:extLst>
              <a:ext uri="{FF2B5EF4-FFF2-40B4-BE49-F238E27FC236}">
                <a16:creationId xmlns:a16="http://schemas.microsoft.com/office/drawing/2014/main" id="{E485046B-8926-228D-FC51-3F702B3DB36C}"/>
              </a:ext>
            </a:extLst>
          </p:cNvPr>
          <p:cNvSpPr txBox="1"/>
          <p:nvPr/>
        </p:nvSpPr>
        <p:spPr>
          <a:xfrm>
            <a:off x="4430156" y="362745"/>
            <a:ext cx="6873829" cy="6228565"/>
          </a:xfrm>
          <a:prstGeom prst="rect">
            <a:avLst/>
          </a:prstGeom>
          <a:noFill/>
        </p:spPr>
        <p:txBody>
          <a:bodyPr wrap="square" rtlCol="0">
            <a:spAutoFit/>
          </a:bodyPr>
          <a:lstStyle/>
          <a:p>
            <a:r>
              <a:rPr lang="en-US" sz="3600" b="1" dirty="0">
                <a:solidFill>
                  <a:schemeClr val="bg1"/>
                </a:solidFill>
              </a:rPr>
              <a:t>Our Excellence Journey</a:t>
            </a:r>
          </a:p>
          <a:p>
            <a:endParaRPr lang="en-US" sz="1867" dirty="0">
              <a:solidFill>
                <a:schemeClr val="bg1"/>
              </a:solidFill>
            </a:endParaRPr>
          </a:p>
          <a:p>
            <a:r>
              <a:rPr lang="en-US" sz="2667" i="1" dirty="0">
                <a:solidFill>
                  <a:schemeClr val="bg1"/>
                </a:solidFill>
              </a:rPr>
              <a:t>Where we are now</a:t>
            </a:r>
            <a:br>
              <a:rPr lang="en-US" sz="1867" dirty="0">
                <a:solidFill>
                  <a:schemeClr val="bg1"/>
                </a:solidFill>
              </a:rPr>
            </a:br>
            <a:r>
              <a:rPr lang="en-US" sz="1867" dirty="0">
                <a:solidFill>
                  <a:schemeClr val="bg1"/>
                </a:solidFill>
              </a:rPr>
              <a:t> </a:t>
            </a:r>
          </a:p>
          <a:p>
            <a:pPr marL="190510" indent="-190510">
              <a:buFont typeface="Arial" panose="020B0604020202020204" pitchFamily="34" charset="0"/>
              <a:buChar char="•"/>
            </a:pPr>
            <a:r>
              <a:rPr lang="en-US" sz="1867" dirty="0">
                <a:solidFill>
                  <a:schemeClr val="bg1"/>
                </a:solidFill>
              </a:rPr>
              <a:t>We have not yet started to pursue the Gold level – it requires doing a complete self-assessment and meeting a substantial proportion of the standards of excellence</a:t>
            </a:r>
          </a:p>
          <a:p>
            <a:endParaRPr lang="en-US" sz="1867" dirty="0">
              <a:solidFill>
                <a:schemeClr val="bg1"/>
              </a:solidFill>
            </a:endParaRPr>
          </a:p>
          <a:p>
            <a:pPr marL="190510" indent="-190510">
              <a:buFont typeface="Arial" panose="020B0604020202020204" pitchFamily="34" charset="0"/>
              <a:buChar char="•"/>
            </a:pPr>
            <a:r>
              <a:rPr lang="en-US" sz="1867" dirty="0">
                <a:solidFill>
                  <a:schemeClr val="bg1"/>
                </a:solidFill>
              </a:rPr>
              <a:t>Why are we not moving forward with Gold yet?</a:t>
            </a:r>
            <a:br>
              <a:rPr lang="en-US" sz="1867" dirty="0">
                <a:solidFill>
                  <a:schemeClr val="bg1"/>
                </a:solidFill>
              </a:rPr>
            </a:br>
            <a:endParaRPr lang="en-US" sz="1867" dirty="0">
              <a:solidFill>
                <a:schemeClr val="bg1"/>
              </a:solidFill>
            </a:endParaRPr>
          </a:p>
          <a:p>
            <a:pPr marL="647732" lvl="1" indent="-342917">
              <a:buAutoNum type="arabicPeriod"/>
            </a:pPr>
            <a:r>
              <a:rPr lang="en-US" sz="1867" dirty="0">
                <a:solidFill>
                  <a:schemeClr val="bg1"/>
                </a:solidFill>
              </a:rPr>
              <a:t>We realized that we do not have formal processes in place in many areas of our agency (or are not regularly and consistently implementing them where we did identify processes)</a:t>
            </a:r>
          </a:p>
          <a:p>
            <a:pPr marL="647732" lvl="1" indent="-342917">
              <a:buAutoNum type="arabicPeriod"/>
            </a:pPr>
            <a:r>
              <a:rPr lang="en-US" sz="1867" dirty="0">
                <a:solidFill>
                  <a:schemeClr val="bg1"/>
                </a:solidFill>
              </a:rPr>
              <a:t>We realized we need to do more leadership development work among our management team to establish a common understanding of what excellence looks like and why it matters</a:t>
            </a:r>
          </a:p>
          <a:p>
            <a:pPr marL="647732" lvl="1" indent="-342917">
              <a:buAutoNum type="arabicPeriod"/>
            </a:pPr>
            <a:r>
              <a:rPr lang="en-US" sz="1867" dirty="0">
                <a:solidFill>
                  <a:schemeClr val="bg1"/>
                </a:solidFill>
              </a:rPr>
              <a:t>Our purpose is do this right, not to seek the awards/honors. We are very comfortable taking time to make the changes we need to make </a:t>
            </a:r>
          </a:p>
        </p:txBody>
      </p:sp>
    </p:spTree>
    <p:extLst>
      <p:ext uri="{BB962C8B-B14F-4D97-AF65-F5344CB8AC3E}">
        <p14:creationId xmlns:p14="http://schemas.microsoft.com/office/powerpoint/2010/main" val="1035834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CCDD6-37FF-A8A2-9294-F3BF6A76F8C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3DC646C-FE25-6E07-9C03-F82C6723B7F6}"/>
              </a:ext>
            </a:extLst>
          </p:cNvPr>
          <p:cNvSpPr/>
          <p:nvPr/>
        </p:nvSpPr>
        <p:spPr>
          <a:xfrm>
            <a:off x="0" y="-804937"/>
            <a:ext cx="12192000" cy="7673163"/>
          </a:xfrm>
          <a:custGeom>
            <a:avLst/>
            <a:gdLst/>
            <a:ahLst/>
            <a:cxnLst/>
            <a:rect l="l" t="t" r="r" b="b"/>
            <a:pathLst>
              <a:path w="18288000" h="11509744">
                <a:moveTo>
                  <a:pt x="0" y="0"/>
                </a:moveTo>
                <a:lnTo>
                  <a:pt x="18288000" y="0"/>
                </a:lnTo>
                <a:lnTo>
                  <a:pt x="18288000" y="11509744"/>
                </a:lnTo>
                <a:lnTo>
                  <a:pt x="0" y="1150974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r>
              <a:rPr lang="en-US" sz="1200" dirty="0"/>
              <a:t>RE</a:t>
            </a:r>
          </a:p>
        </p:txBody>
      </p:sp>
      <p:sp>
        <p:nvSpPr>
          <p:cNvPr id="3" name="Freeform 3">
            <a:extLst>
              <a:ext uri="{FF2B5EF4-FFF2-40B4-BE49-F238E27FC236}">
                <a16:creationId xmlns:a16="http://schemas.microsoft.com/office/drawing/2014/main" id="{66739580-AEF1-2E60-B498-0B2E78BD21BB}"/>
              </a:ext>
            </a:extLst>
          </p:cNvPr>
          <p:cNvSpPr/>
          <p:nvPr/>
        </p:nvSpPr>
        <p:spPr>
          <a:xfrm>
            <a:off x="11293429" y="5905649"/>
            <a:ext cx="723255" cy="723255"/>
          </a:xfrm>
          <a:custGeom>
            <a:avLst/>
            <a:gdLst/>
            <a:ahLst/>
            <a:cxnLst/>
            <a:rect l="l" t="t" r="r" b="b"/>
            <a:pathLst>
              <a:path w="1084882" h="1084882">
                <a:moveTo>
                  <a:pt x="0" y="0"/>
                </a:moveTo>
                <a:lnTo>
                  <a:pt x="1084882" y="0"/>
                </a:lnTo>
                <a:lnTo>
                  <a:pt x="1084882" y="1084882"/>
                </a:lnTo>
                <a:lnTo>
                  <a:pt x="0" y="108488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 name="Freeform 4">
            <a:extLst>
              <a:ext uri="{FF2B5EF4-FFF2-40B4-BE49-F238E27FC236}">
                <a16:creationId xmlns:a16="http://schemas.microsoft.com/office/drawing/2014/main" id="{3DAAC079-0617-CADB-B159-F6A0811AAC51}"/>
              </a:ext>
            </a:extLst>
          </p:cNvPr>
          <p:cNvSpPr/>
          <p:nvPr/>
        </p:nvSpPr>
        <p:spPr>
          <a:xfrm>
            <a:off x="234374" y="5815850"/>
            <a:ext cx="902853" cy="902853"/>
          </a:xfrm>
          <a:custGeom>
            <a:avLst/>
            <a:gdLst/>
            <a:ahLst/>
            <a:cxnLst/>
            <a:rect l="l" t="t" r="r" b="b"/>
            <a:pathLst>
              <a:path w="1354280" h="1354280">
                <a:moveTo>
                  <a:pt x="0" y="0"/>
                </a:moveTo>
                <a:lnTo>
                  <a:pt x="1354280" y="0"/>
                </a:lnTo>
                <a:lnTo>
                  <a:pt x="1354280" y="1354279"/>
                </a:lnTo>
                <a:lnTo>
                  <a:pt x="0" y="135427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sz="1200"/>
          </a:p>
        </p:txBody>
      </p:sp>
      <p:grpSp>
        <p:nvGrpSpPr>
          <p:cNvPr id="5" name="Group 5">
            <a:extLst>
              <a:ext uri="{FF2B5EF4-FFF2-40B4-BE49-F238E27FC236}">
                <a16:creationId xmlns:a16="http://schemas.microsoft.com/office/drawing/2014/main" id="{F7D06E5A-2D03-E2B6-AA82-BABE77858FEE}"/>
              </a:ext>
            </a:extLst>
          </p:cNvPr>
          <p:cNvGrpSpPr/>
          <p:nvPr/>
        </p:nvGrpSpPr>
        <p:grpSpPr>
          <a:xfrm>
            <a:off x="11180259" y="5941336"/>
            <a:ext cx="651882" cy="651882"/>
            <a:chOff x="0" y="0"/>
            <a:chExt cx="1303764" cy="1303764"/>
          </a:xfrm>
        </p:grpSpPr>
        <p:grpSp>
          <p:nvGrpSpPr>
            <p:cNvPr id="6" name="Group 6">
              <a:extLst>
                <a:ext uri="{FF2B5EF4-FFF2-40B4-BE49-F238E27FC236}">
                  <a16:creationId xmlns:a16="http://schemas.microsoft.com/office/drawing/2014/main" id="{63E03326-DFEA-E5FE-2DCB-0CE5F6A33636}"/>
                </a:ext>
              </a:extLst>
            </p:cNvPr>
            <p:cNvGrpSpPr/>
            <p:nvPr/>
          </p:nvGrpSpPr>
          <p:grpSpPr>
            <a:xfrm>
              <a:off x="0" y="0"/>
              <a:ext cx="1303764" cy="1303764"/>
              <a:chOff x="0" y="0"/>
              <a:chExt cx="812800" cy="812800"/>
            </a:xfrm>
          </p:grpSpPr>
          <p:sp>
            <p:nvSpPr>
              <p:cNvPr id="7" name="Freeform 7">
                <a:extLst>
                  <a:ext uri="{FF2B5EF4-FFF2-40B4-BE49-F238E27FC236}">
                    <a16:creationId xmlns:a16="http://schemas.microsoft.com/office/drawing/2014/main" id="{393E2370-EB7C-E2DC-A4CA-583E0D927FF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sz="1200"/>
              </a:p>
            </p:txBody>
          </p:sp>
          <p:sp>
            <p:nvSpPr>
              <p:cNvPr id="8" name="TextBox 8">
                <a:extLst>
                  <a:ext uri="{FF2B5EF4-FFF2-40B4-BE49-F238E27FC236}">
                    <a16:creationId xmlns:a16="http://schemas.microsoft.com/office/drawing/2014/main" id="{5A46C988-A942-A6CC-6520-060C702E954B}"/>
                  </a:ext>
                </a:extLst>
              </p:cNvPr>
              <p:cNvSpPr txBox="1"/>
              <p:nvPr/>
            </p:nvSpPr>
            <p:spPr>
              <a:xfrm>
                <a:off x="76200" y="38100"/>
                <a:ext cx="660400" cy="698500"/>
              </a:xfrm>
              <a:prstGeom prst="rect">
                <a:avLst/>
              </a:prstGeom>
            </p:spPr>
            <p:txBody>
              <a:bodyPr lIns="33867" tIns="33867" rIns="33867" bIns="33867" rtlCol="0" anchor="ctr"/>
              <a:lstStyle/>
              <a:p>
                <a:pPr algn="ctr">
                  <a:lnSpc>
                    <a:spcPts val="1257"/>
                  </a:lnSpc>
                </a:pPr>
                <a:endParaRPr sz="1200"/>
              </a:p>
            </p:txBody>
          </p:sp>
        </p:grpSp>
        <p:sp>
          <p:nvSpPr>
            <p:cNvPr id="9" name="Freeform 9">
              <a:extLst>
                <a:ext uri="{FF2B5EF4-FFF2-40B4-BE49-F238E27FC236}">
                  <a16:creationId xmlns:a16="http://schemas.microsoft.com/office/drawing/2014/main" id="{A430C718-793C-A023-B004-7A6C7ADF33BD}"/>
                </a:ext>
              </a:extLst>
            </p:cNvPr>
            <p:cNvSpPr/>
            <p:nvPr/>
          </p:nvSpPr>
          <p:spPr>
            <a:xfrm>
              <a:off x="26110" y="25589"/>
              <a:ext cx="1251544" cy="1252587"/>
            </a:xfrm>
            <a:custGeom>
              <a:avLst/>
              <a:gdLst/>
              <a:ahLst/>
              <a:cxnLst/>
              <a:rect l="l" t="t" r="r" b="b"/>
              <a:pathLst>
                <a:path w="1251544" h="1252587">
                  <a:moveTo>
                    <a:pt x="0" y="0"/>
                  </a:moveTo>
                  <a:lnTo>
                    <a:pt x="1251544" y="0"/>
                  </a:lnTo>
                  <a:lnTo>
                    <a:pt x="1251544" y="1252586"/>
                  </a:lnTo>
                  <a:lnTo>
                    <a:pt x="0" y="1252586"/>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sz="1200"/>
            </a:p>
          </p:txBody>
        </p:sp>
      </p:grpSp>
      <p:sp>
        <p:nvSpPr>
          <p:cNvPr id="11" name="Freeform 11">
            <a:extLst>
              <a:ext uri="{FF2B5EF4-FFF2-40B4-BE49-F238E27FC236}">
                <a16:creationId xmlns:a16="http://schemas.microsoft.com/office/drawing/2014/main" id="{978F0482-4064-98D9-1E6E-4C59ADDDEC47}"/>
              </a:ext>
            </a:extLst>
          </p:cNvPr>
          <p:cNvSpPr/>
          <p:nvPr/>
        </p:nvSpPr>
        <p:spPr>
          <a:xfrm>
            <a:off x="-112870" y="355818"/>
            <a:ext cx="4864031" cy="2353290"/>
          </a:xfrm>
          <a:custGeom>
            <a:avLst/>
            <a:gdLst/>
            <a:ahLst/>
            <a:cxnLst/>
            <a:rect l="l" t="t" r="r" b="b"/>
            <a:pathLst>
              <a:path w="9721758" h="4468082">
                <a:moveTo>
                  <a:pt x="0" y="0"/>
                </a:moveTo>
                <a:lnTo>
                  <a:pt x="9721758" y="0"/>
                </a:lnTo>
                <a:lnTo>
                  <a:pt x="9721758" y="4468082"/>
                </a:lnTo>
                <a:lnTo>
                  <a:pt x="0" y="4468082"/>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14" name="TextBox 13">
            <a:extLst>
              <a:ext uri="{FF2B5EF4-FFF2-40B4-BE49-F238E27FC236}">
                <a16:creationId xmlns:a16="http://schemas.microsoft.com/office/drawing/2014/main" id="{5258C25A-C923-346A-5813-3E8EAD5B3AD3}"/>
              </a:ext>
            </a:extLst>
          </p:cNvPr>
          <p:cNvSpPr txBox="1"/>
          <p:nvPr/>
        </p:nvSpPr>
        <p:spPr>
          <a:xfrm>
            <a:off x="5775366" y="2707574"/>
            <a:ext cx="609600" cy="276999"/>
          </a:xfrm>
          <a:prstGeom prst="rect">
            <a:avLst/>
          </a:prstGeom>
          <a:noFill/>
        </p:spPr>
        <p:txBody>
          <a:bodyPr wrap="square" rtlCol="0">
            <a:spAutoFit/>
          </a:bodyPr>
          <a:lstStyle/>
          <a:p>
            <a:endParaRPr lang="en-US" sz="1200" dirty="0"/>
          </a:p>
        </p:txBody>
      </p:sp>
      <p:sp>
        <p:nvSpPr>
          <p:cNvPr id="15" name="TextBox 14">
            <a:extLst>
              <a:ext uri="{FF2B5EF4-FFF2-40B4-BE49-F238E27FC236}">
                <a16:creationId xmlns:a16="http://schemas.microsoft.com/office/drawing/2014/main" id="{CCE2467B-7FF3-F893-BD69-48B88C2E92D9}"/>
              </a:ext>
            </a:extLst>
          </p:cNvPr>
          <p:cNvSpPr txBox="1"/>
          <p:nvPr/>
        </p:nvSpPr>
        <p:spPr>
          <a:xfrm>
            <a:off x="3987799" y="-330200"/>
            <a:ext cx="7518400" cy="6515886"/>
          </a:xfrm>
          <a:prstGeom prst="rect">
            <a:avLst/>
          </a:prstGeom>
          <a:noFill/>
        </p:spPr>
        <p:txBody>
          <a:bodyPr wrap="square" rtlCol="0">
            <a:spAutoFit/>
          </a:bodyPr>
          <a:lstStyle/>
          <a:p>
            <a:r>
              <a:rPr lang="en-US" sz="3600" b="1" dirty="0">
                <a:solidFill>
                  <a:schemeClr val="bg1"/>
                </a:solidFill>
              </a:rPr>
              <a:t>Our Excellence Journey</a:t>
            </a:r>
          </a:p>
          <a:p>
            <a:endParaRPr lang="en-US" sz="1867" dirty="0">
              <a:solidFill>
                <a:schemeClr val="bg1"/>
              </a:solidFill>
            </a:endParaRPr>
          </a:p>
          <a:p>
            <a:r>
              <a:rPr lang="en-US" sz="2667" i="1" dirty="0">
                <a:solidFill>
                  <a:schemeClr val="bg1"/>
                </a:solidFill>
              </a:rPr>
              <a:t>Key learnings (so far)</a:t>
            </a:r>
            <a:br>
              <a:rPr lang="en-US" sz="1867" dirty="0">
                <a:solidFill>
                  <a:schemeClr val="bg1"/>
                </a:solidFill>
              </a:rPr>
            </a:br>
            <a:r>
              <a:rPr lang="en-US" sz="1867" dirty="0">
                <a:solidFill>
                  <a:schemeClr val="bg1"/>
                </a:solidFill>
              </a:rPr>
              <a:t> </a:t>
            </a:r>
          </a:p>
          <a:p>
            <a:pPr marL="190510" indent="-190510">
              <a:buFont typeface="Arial" panose="020B0604020202020204" pitchFamily="34" charset="0"/>
              <a:buChar char="•"/>
            </a:pPr>
            <a:r>
              <a:rPr lang="en-US" sz="1867" i="1" dirty="0">
                <a:solidFill>
                  <a:schemeClr val="bg1"/>
                </a:solidFill>
              </a:rPr>
              <a:t>Approach. Implementation. Results</a:t>
            </a:r>
            <a:r>
              <a:rPr lang="en-US" sz="1867" dirty="0">
                <a:solidFill>
                  <a:schemeClr val="bg1"/>
                </a:solidFill>
              </a:rPr>
              <a:t>. </a:t>
            </a:r>
            <a:br>
              <a:rPr lang="en-US" sz="1867" dirty="0">
                <a:solidFill>
                  <a:schemeClr val="bg1"/>
                </a:solidFill>
              </a:rPr>
            </a:br>
            <a:r>
              <a:rPr lang="en-US" sz="1867" dirty="0">
                <a:solidFill>
                  <a:schemeClr val="bg1"/>
                </a:solidFill>
              </a:rPr>
              <a:t>Excellence is less about implementing the specifics of the Standards and more about adhering to a philosophy in everything we do. This has resonated powerfully with us:</a:t>
            </a:r>
          </a:p>
          <a:p>
            <a:pPr marL="609630" lvl="1" indent="-304815">
              <a:buFont typeface="Wingdings" panose="05000000000000000000" pitchFamily="2" charset="2"/>
              <a:buChar char="ü"/>
            </a:pPr>
            <a:r>
              <a:rPr lang="en-US" sz="1867" dirty="0">
                <a:solidFill>
                  <a:schemeClr val="bg1"/>
                </a:solidFill>
              </a:rPr>
              <a:t>Do we have a </a:t>
            </a:r>
            <a:r>
              <a:rPr lang="en-US" sz="1867" u="sng" dirty="0">
                <a:solidFill>
                  <a:schemeClr val="bg1"/>
                </a:solidFill>
              </a:rPr>
              <a:t>formal approach</a:t>
            </a:r>
            <a:r>
              <a:rPr lang="en-US" sz="1867" dirty="0">
                <a:solidFill>
                  <a:schemeClr val="bg1"/>
                </a:solidFill>
              </a:rPr>
              <a:t>, a written plan/process?</a:t>
            </a:r>
          </a:p>
          <a:p>
            <a:pPr marL="609630" lvl="1" indent="-304815">
              <a:buFont typeface="Wingdings" panose="05000000000000000000" pitchFamily="2" charset="2"/>
              <a:buChar char="ü"/>
            </a:pPr>
            <a:r>
              <a:rPr lang="en-US" sz="1867" dirty="0">
                <a:solidFill>
                  <a:schemeClr val="bg1"/>
                </a:solidFill>
              </a:rPr>
              <a:t>Do we have data showing we are implementing approach with </a:t>
            </a:r>
            <a:r>
              <a:rPr lang="en-US" sz="1867" u="sng" dirty="0">
                <a:solidFill>
                  <a:schemeClr val="bg1"/>
                </a:solidFill>
              </a:rPr>
              <a:t>fidelity</a:t>
            </a:r>
            <a:r>
              <a:rPr lang="en-US" sz="1867" dirty="0">
                <a:solidFill>
                  <a:schemeClr val="bg1"/>
                </a:solidFill>
              </a:rPr>
              <a:t>?</a:t>
            </a:r>
          </a:p>
          <a:p>
            <a:pPr marL="609630" lvl="1" indent="-304815">
              <a:buFont typeface="Wingdings" panose="05000000000000000000" pitchFamily="2" charset="2"/>
              <a:buChar char="ü"/>
            </a:pPr>
            <a:r>
              <a:rPr lang="en-US" sz="1867" dirty="0">
                <a:solidFill>
                  <a:schemeClr val="bg1"/>
                </a:solidFill>
              </a:rPr>
              <a:t>Do we have data showing this approach is achieving </a:t>
            </a:r>
            <a:r>
              <a:rPr lang="en-US" sz="1867" u="sng" dirty="0">
                <a:solidFill>
                  <a:schemeClr val="bg1"/>
                </a:solidFill>
              </a:rPr>
              <a:t>results</a:t>
            </a:r>
            <a:r>
              <a:rPr lang="en-US" sz="1867" dirty="0">
                <a:solidFill>
                  <a:schemeClr val="bg1"/>
                </a:solidFill>
              </a:rPr>
              <a:t>?</a:t>
            </a:r>
            <a:br>
              <a:rPr lang="en-US" sz="1867" dirty="0">
                <a:solidFill>
                  <a:schemeClr val="bg1"/>
                </a:solidFill>
              </a:rPr>
            </a:br>
            <a:endParaRPr lang="en-US" sz="1867" dirty="0">
              <a:solidFill>
                <a:schemeClr val="bg1"/>
              </a:solidFill>
            </a:endParaRPr>
          </a:p>
          <a:p>
            <a:pPr marL="190510" indent="-190510">
              <a:buFont typeface="Arial" panose="020B0604020202020204" pitchFamily="34" charset="0"/>
              <a:buChar char="•"/>
            </a:pPr>
            <a:r>
              <a:rPr lang="en-US" sz="1867" i="1" dirty="0">
                <a:solidFill>
                  <a:schemeClr val="bg1"/>
                </a:solidFill>
              </a:rPr>
              <a:t>Culture eats strategy for lunch</a:t>
            </a:r>
            <a:br>
              <a:rPr lang="en-US" sz="1867" i="1" dirty="0">
                <a:solidFill>
                  <a:schemeClr val="bg1"/>
                </a:solidFill>
              </a:rPr>
            </a:br>
            <a:r>
              <a:rPr lang="en-US" sz="1867" dirty="0">
                <a:solidFill>
                  <a:schemeClr val="bg1"/>
                </a:solidFill>
              </a:rPr>
              <a:t>To make excellence “stick”, we need to focus on our agency culture. Otherwise, excellent practices will give way to old habits.</a:t>
            </a:r>
          </a:p>
          <a:p>
            <a:pPr marL="190510" indent="-190510">
              <a:buFont typeface="Arial" panose="020B0604020202020204" pitchFamily="34" charset="0"/>
              <a:buChar char="•"/>
            </a:pPr>
            <a:endParaRPr lang="en-US" sz="1867" dirty="0">
              <a:solidFill>
                <a:schemeClr val="bg1"/>
              </a:solidFill>
            </a:endParaRPr>
          </a:p>
          <a:p>
            <a:pPr marL="190510" indent="-190510">
              <a:buFont typeface="Arial" panose="020B0604020202020204" pitchFamily="34" charset="0"/>
              <a:buChar char="•"/>
            </a:pPr>
            <a:r>
              <a:rPr lang="en-US" sz="1867" i="1" dirty="0">
                <a:solidFill>
                  <a:schemeClr val="bg1"/>
                </a:solidFill>
              </a:rPr>
              <a:t> It’s a journey, not a destination</a:t>
            </a:r>
            <a:br>
              <a:rPr lang="en-US" sz="1867" i="1" dirty="0">
                <a:solidFill>
                  <a:schemeClr val="bg1"/>
                </a:solidFill>
              </a:rPr>
            </a:br>
            <a:r>
              <a:rPr lang="en-US" sz="1867" dirty="0">
                <a:solidFill>
                  <a:schemeClr val="bg1"/>
                </a:solidFill>
              </a:rPr>
              <a:t>We are clear with our agency stakeholders that excellence is seen in how we do our work, not achieving a status. The key is staying on the journey, not asking “are we there yet?” There is no “there”!</a:t>
            </a:r>
          </a:p>
        </p:txBody>
      </p:sp>
    </p:spTree>
    <p:extLst>
      <p:ext uri="{BB962C8B-B14F-4D97-AF65-F5344CB8AC3E}">
        <p14:creationId xmlns:p14="http://schemas.microsoft.com/office/powerpoint/2010/main" val="9728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558A940-F0AF-48A2-ED4B-45348FF00E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21608" y="780059"/>
            <a:ext cx="7948782" cy="5297245"/>
          </a:xfrm>
          <a:prstGeom prst="rect">
            <a:avLst/>
          </a:prstGeom>
        </p:spPr>
      </p:pic>
    </p:spTree>
    <p:extLst>
      <p:ext uri="{BB962C8B-B14F-4D97-AF65-F5344CB8AC3E}">
        <p14:creationId xmlns:p14="http://schemas.microsoft.com/office/powerpoint/2010/main" val="2688125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140C8-FA7E-EF59-A3BC-D179863C65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AD734E-53BF-C41E-0576-A059404263B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BED7189-CFD7-5C55-4993-AF1691D2CFBF}"/>
              </a:ext>
            </a:extLst>
          </p:cNvPr>
          <p:cNvSpPr>
            <a:spLocks noGrp="1"/>
          </p:cNvSpPr>
          <p:nvPr>
            <p:ph idx="1"/>
          </p:nvPr>
        </p:nvSpPr>
        <p:spPr>
          <a:ln w="28575">
            <a:solidFill>
              <a:schemeClr val="accent1"/>
            </a:solidFill>
          </a:ln>
        </p:spPr>
        <p:txBody>
          <a:bodyPr vert="horz" lIns="91440" tIns="45720" rIns="91440" bIns="45720" rtlCol="0" anchor="t">
            <a:normAutofit lnSpcReduction="10000"/>
          </a:bodyPr>
          <a:lstStyle/>
          <a:p>
            <a:pPr marL="0" indent="0">
              <a:buNone/>
            </a:pPr>
            <a:endParaRPr lang="en-US" sz="1000" b="1" dirty="0">
              <a:solidFill>
                <a:schemeClr val="accent1"/>
              </a:solidFill>
              <a:latin typeface="Verdana Pro"/>
              <a:cs typeface="Calibri"/>
            </a:endParaRPr>
          </a:p>
          <a:p>
            <a:pPr marL="0" indent="0">
              <a:buNone/>
            </a:pPr>
            <a:r>
              <a:rPr lang="en-US" sz="2400" b="1" dirty="0">
                <a:solidFill>
                  <a:schemeClr val="accent1"/>
                </a:solidFill>
                <a:latin typeface="Verdana Pro"/>
                <a:cs typeface="Calibri"/>
              </a:rPr>
              <a:t>Move People, Inc. from “Good” to “Great”</a:t>
            </a:r>
          </a:p>
          <a:p>
            <a:r>
              <a:rPr lang="en-US" sz="2400" dirty="0">
                <a:solidFill>
                  <a:schemeClr val="accent1"/>
                </a:solidFill>
                <a:latin typeface="Verdana Pro"/>
                <a:cs typeface="Calibri"/>
              </a:rPr>
              <a:t>Serious safety event occurred spring 2025</a:t>
            </a:r>
          </a:p>
          <a:p>
            <a:r>
              <a:rPr lang="en-US" sz="2400" dirty="0">
                <a:solidFill>
                  <a:schemeClr val="accent1"/>
                </a:solidFill>
                <a:latin typeface="Verdana Pro"/>
                <a:cs typeface="Calibri"/>
              </a:rPr>
              <a:t>Variation in performance between programs and sites</a:t>
            </a:r>
          </a:p>
          <a:p>
            <a:pPr lvl="1"/>
            <a:r>
              <a:rPr lang="en-US" sz="2000" dirty="0">
                <a:solidFill>
                  <a:schemeClr val="accent1"/>
                </a:solidFill>
                <a:latin typeface="Verdana Pro"/>
                <a:ea typeface="Verdana"/>
                <a:cs typeface="Calibri"/>
              </a:rPr>
              <a:t>Decision: focus on quality, safety and accountability</a:t>
            </a:r>
          </a:p>
          <a:p>
            <a:pPr lvl="1"/>
            <a:r>
              <a:rPr lang="en-US" sz="2000" dirty="0">
                <a:solidFill>
                  <a:schemeClr val="accent1"/>
                </a:solidFill>
                <a:latin typeface="Verdana Pro"/>
                <a:ea typeface="Verdana"/>
                <a:cs typeface="Calibri"/>
              </a:rPr>
              <a:t>Path to transition accreditation (COA) and pursue Baldrige</a:t>
            </a:r>
          </a:p>
          <a:p>
            <a:r>
              <a:rPr lang="en-US" sz="2400" dirty="0">
                <a:solidFill>
                  <a:schemeClr val="accent1"/>
                </a:solidFill>
                <a:latin typeface="Verdana Pro"/>
                <a:ea typeface="Verdana"/>
                <a:cs typeface="Calibri"/>
              </a:rPr>
              <a:t>Performance Excellence department created </a:t>
            </a:r>
          </a:p>
          <a:p>
            <a:r>
              <a:rPr lang="en-US" sz="2400" b="1" dirty="0">
                <a:solidFill>
                  <a:schemeClr val="accent1"/>
                </a:solidFill>
                <a:latin typeface="Verdana Pro"/>
                <a:cs typeface="Calibri"/>
              </a:rPr>
              <a:t>Baldrige and accreditation will work                                          </a:t>
            </a:r>
            <a:r>
              <a:rPr lang="en-US" sz="2400" b="1" i="1" u="sng" dirty="0">
                <a:solidFill>
                  <a:schemeClr val="accent1"/>
                </a:solidFill>
                <a:latin typeface="Verdana Pro"/>
                <a:cs typeface="Calibri"/>
              </a:rPr>
              <a:t>together</a:t>
            </a:r>
            <a:r>
              <a:rPr lang="en-US" sz="2400" b="1" dirty="0">
                <a:solidFill>
                  <a:schemeClr val="accent1"/>
                </a:solidFill>
                <a:latin typeface="Verdana Pro"/>
                <a:cs typeface="Calibri"/>
              </a:rPr>
              <a:t> to drive organizational                               excellence</a:t>
            </a:r>
          </a:p>
          <a:p>
            <a:endParaRPr lang="en-US" sz="2400" dirty="0">
              <a:solidFill>
                <a:schemeClr val="accent1"/>
              </a:solidFill>
              <a:latin typeface="Verdana Pro"/>
              <a:ea typeface="Verdana"/>
              <a:cs typeface="Calibri"/>
            </a:endParaRPr>
          </a:p>
        </p:txBody>
      </p:sp>
      <p:grpSp>
        <p:nvGrpSpPr>
          <p:cNvPr id="6" name="Group 5">
            <a:extLst>
              <a:ext uri="{FF2B5EF4-FFF2-40B4-BE49-F238E27FC236}">
                <a16:creationId xmlns:a16="http://schemas.microsoft.com/office/drawing/2014/main" id="{ED6A4E93-CF15-B749-A44C-7F4A548A4D82}"/>
              </a:ext>
            </a:extLst>
          </p:cNvPr>
          <p:cNvGrpSpPr/>
          <p:nvPr/>
        </p:nvGrpSpPr>
        <p:grpSpPr>
          <a:xfrm>
            <a:off x="827315" y="365125"/>
            <a:ext cx="10612210" cy="1384300"/>
            <a:chOff x="827315" y="365125"/>
            <a:chExt cx="10612210" cy="1384300"/>
          </a:xfrm>
        </p:grpSpPr>
        <p:sp>
          <p:nvSpPr>
            <p:cNvPr id="5" name="Title 1">
              <a:extLst>
                <a:ext uri="{FF2B5EF4-FFF2-40B4-BE49-F238E27FC236}">
                  <a16:creationId xmlns:a16="http://schemas.microsoft.com/office/drawing/2014/main" id="{331F6403-4E8E-98E1-D007-2C5C1AF51996}"/>
                </a:ext>
              </a:extLst>
            </p:cNvPr>
            <p:cNvSpPr txBox="1">
              <a:spLocks/>
            </p:cNvSpPr>
            <p:nvPr/>
          </p:nvSpPr>
          <p:spPr>
            <a:xfrm>
              <a:off x="827315" y="365125"/>
              <a:ext cx="10537370" cy="1314678"/>
            </a:xfrm>
            <a:custGeom>
              <a:avLst/>
              <a:gdLst>
                <a:gd name="connsiteX0" fmla="*/ 0 w 10537370"/>
                <a:gd name="connsiteY0" fmla="*/ 0 h 1314678"/>
                <a:gd name="connsiteX1" fmla="*/ 10537370 w 10537370"/>
                <a:gd name="connsiteY1" fmla="*/ 0 h 1314678"/>
                <a:gd name="connsiteX2" fmla="*/ 10537370 w 10537370"/>
                <a:gd name="connsiteY2" fmla="*/ 1314678 h 1314678"/>
                <a:gd name="connsiteX3" fmla="*/ 0 w 10537370"/>
                <a:gd name="connsiteY3" fmla="*/ 1314678 h 1314678"/>
                <a:gd name="connsiteX4" fmla="*/ 0 w 10537370"/>
                <a:gd name="connsiteY4" fmla="*/ 0 h 1314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7370" h="1314678" fill="none" extrusionOk="0">
                  <a:moveTo>
                    <a:pt x="0" y="0"/>
                  </a:moveTo>
                  <a:cubicBezTo>
                    <a:pt x="1684080" y="-149972"/>
                    <a:pt x="6582587" y="85198"/>
                    <a:pt x="10537370" y="0"/>
                  </a:cubicBezTo>
                  <a:cubicBezTo>
                    <a:pt x="10480874" y="626580"/>
                    <a:pt x="10624071" y="1046306"/>
                    <a:pt x="10537370" y="1314678"/>
                  </a:cubicBezTo>
                  <a:cubicBezTo>
                    <a:pt x="8357185" y="1406054"/>
                    <a:pt x="3591372" y="1308621"/>
                    <a:pt x="0" y="1314678"/>
                  </a:cubicBezTo>
                  <a:cubicBezTo>
                    <a:pt x="-42920" y="828038"/>
                    <a:pt x="-96358" y="541332"/>
                    <a:pt x="0" y="0"/>
                  </a:cubicBezTo>
                  <a:close/>
                </a:path>
                <a:path w="10537370" h="1314678" stroke="0" extrusionOk="0">
                  <a:moveTo>
                    <a:pt x="0" y="0"/>
                  </a:moveTo>
                  <a:cubicBezTo>
                    <a:pt x="2599441" y="-113254"/>
                    <a:pt x="9100345" y="102601"/>
                    <a:pt x="10537370" y="0"/>
                  </a:cubicBezTo>
                  <a:cubicBezTo>
                    <a:pt x="10473909" y="151151"/>
                    <a:pt x="10521865" y="853443"/>
                    <a:pt x="10537370" y="1314678"/>
                  </a:cubicBezTo>
                  <a:cubicBezTo>
                    <a:pt x="8421017" y="1370488"/>
                    <a:pt x="1917733" y="1483636"/>
                    <a:pt x="0" y="1314678"/>
                  </a:cubicBezTo>
                  <a:cubicBezTo>
                    <a:pt x="83017" y="966550"/>
                    <a:pt x="85828" y="640211"/>
                    <a:pt x="0" y="0"/>
                  </a:cubicBezTo>
                  <a:close/>
                </a:path>
              </a:pathLst>
            </a:custGeom>
            <a:solidFill>
              <a:schemeClr val="bg1"/>
            </a:solidFill>
            <a:ln w="28575" cap="flat" cmpd="sng" algn="ctr">
              <a:solidFill>
                <a:schemeClr val="accent4"/>
              </a:solidFill>
              <a:prstDash val="solid"/>
              <a:miter lim="800000"/>
            </a:ln>
          </p:spPr>
          <p:style>
            <a:lnRef idx="3">
              <a:schemeClr val="lt1"/>
            </a:lnRef>
            <a:fillRef idx="1">
              <a:schemeClr val="accent4"/>
            </a:fillRef>
            <a:effectRef idx="1">
              <a:schemeClr val="accent4"/>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b="1" dirty="0">
                  <a:solidFill>
                    <a:schemeClr val="accent1"/>
                  </a:solidFill>
                  <a:latin typeface="Verdana Pro"/>
                  <a:cs typeface="Calibri" panose="020F0502020204030204"/>
                </a:rPr>
                <a:t>Why Performance Excellence</a:t>
              </a:r>
            </a:p>
          </p:txBody>
        </p:sp>
        <p:grpSp>
          <p:nvGrpSpPr>
            <p:cNvPr id="9" name="Group 8">
              <a:extLst>
                <a:ext uri="{FF2B5EF4-FFF2-40B4-BE49-F238E27FC236}">
                  <a16:creationId xmlns:a16="http://schemas.microsoft.com/office/drawing/2014/main" id="{1ECDD016-E611-A108-653D-5C018DA007D5}"/>
                </a:ext>
              </a:extLst>
            </p:cNvPr>
            <p:cNvGrpSpPr/>
            <p:nvPr/>
          </p:nvGrpSpPr>
          <p:grpSpPr>
            <a:xfrm>
              <a:off x="1031875" y="485775"/>
              <a:ext cx="10407650" cy="1263650"/>
              <a:chOff x="1031875" y="485775"/>
              <a:chExt cx="10407650" cy="1263650"/>
            </a:xfrm>
          </p:grpSpPr>
          <p:sp>
            <p:nvSpPr>
              <p:cNvPr id="7" name="Rectangle 6">
                <a:extLst>
                  <a:ext uri="{FF2B5EF4-FFF2-40B4-BE49-F238E27FC236}">
                    <a16:creationId xmlns:a16="http://schemas.microsoft.com/office/drawing/2014/main" id="{C0A5FAE8-6E23-AEE5-542D-BB4E1A09A799}"/>
                  </a:ext>
                </a:extLst>
              </p:cNvPr>
              <p:cNvSpPr/>
              <p:nvPr/>
            </p:nvSpPr>
            <p:spPr>
              <a:xfrm>
                <a:off x="1031875" y="1685925"/>
                <a:ext cx="10337800" cy="63500"/>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064DAD5-004E-AE4E-750A-B643EB68EED0}"/>
                  </a:ext>
                </a:extLst>
              </p:cNvPr>
              <p:cNvSpPr/>
              <p:nvPr/>
            </p:nvSpPr>
            <p:spPr>
              <a:xfrm rot="5400000" flipV="1">
                <a:off x="10798175" y="1050925"/>
                <a:ext cx="1206500" cy="76200"/>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pic>
        <p:nvPicPr>
          <p:cNvPr id="10" name="Picture 9">
            <a:extLst>
              <a:ext uri="{FF2B5EF4-FFF2-40B4-BE49-F238E27FC236}">
                <a16:creationId xmlns:a16="http://schemas.microsoft.com/office/drawing/2014/main" id="{F9164C58-B96A-0201-B2EF-30D9DCEC00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95115" y="3917373"/>
            <a:ext cx="1996349" cy="2238808"/>
          </a:xfrm>
          <a:prstGeom prst="rect">
            <a:avLst/>
          </a:prstGeom>
        </p:spPr>
      </p:pic>
    </p:spTree>
    <p:extLst>
      <p:ext uri="{BB962C8B-B14F-4D97-AF65-F5344CB8AC3E}">
        <p14:creationId xmlns:p14="http://schemas.microsoft.com/office/powerpoint/2010/main" val="406399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18344-AD68-18D4-6E97-CC91FCD575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0CBFCB-605B-1506-DB9E-273B3A5CA856}"/>
              </a:ext>
            </a:extLst>
          </p:cNvPr>
          <p:cNvSpPr>
            <a:spLocks noGrp="1"/>
          </p:cNvSpPr>
          <p:nvPr>
            <p:ph type="title"/>
          </p:nvPr>
        </p:nvSpPr>
        <p:spPr/>
        <p:txBody>
          <a:bodyPr/>
          <a:lstStyle/>
          <a:p>
            <a:endParaRPr lang="en-US" dirty="0"/>
          </a:p>
        </p:txBody>
      </p:sp>
      <p:grpSp>
        <p:nvGrpSpPr>
          <p:cNvPr id="6" name="Group 5">
            <a:extLst>
              <a:ext uri="{FF2B5EF4-FFF2-40B4-BE49-F238E27FC236}">
                <a16:creationId xmlns:a16="http://schemas.microsoft.com/office/drawing/2014/main" id="{3D7A4104-6852-1F0A-26E2-660925D1BC85}"/>
              </a:ext>
            </a:extLst>
          </p:cNvPr>
          <p:cNvGrpSpPr/>
          <p:nvPr/>
        </p:nvGrpSpPr>
        <p:grpSpPr>
          <a:xfrm>
            <a:off x="827315" y="365125"/>
            <a:ext cx="10612210" cy="1384300"/>
            <a:chOff x="827315" y="365125"/>
            <a:chExt cx="10612210" cy="1384300"/>
          </a:xfrm>
        </p:grpSpPr>
        <p:sp>
          <p:nvSpPr>
            <p:cNvPr id="5" name="Title 1">
              <a:extLst>
                <a:ext uri="{FF2B5EF4-FFF2-40B4-BE49-F238E27FC236}">
                  <a16:creationId xmlns:a16="http://schemas.microsoft.com/office/drawing/2014/main" id="{2A85D583-7BE9-9048-6130-187DAC767024}"/>
                </a:ext>
              </a:extLst>
            </p:cNvPr>
            <p:cNvSpPr txBox="1">
              <a:spLocks/>
            </p:cNvSpPr>
            <p:nvPr/>
          </p:nvSpPr>
          <p:spPr>
            <a:xfrm>
              <a:off x="827315" y="365125"/>
              <a:ext cx="10537370" cy="1314678"/>
            </a:xfrm>
            <a:custGeom>
              <a:avLst/>
              <a:gdLst>
                <a:gd name="connsiteX0" fmla="*/ 0 w 10537370"/>
                <a:gd name="connsiteY0" fmla="*/ 0 h 1314678"/>
                <a:gd name="connsiteX1" fmla="*/ 10537370 w 10537370"/>
                <a:gd name="connsiteY1" fmla="*/ 0 h 1314678"/>
                <a:gd name="connsiteX2" fmla="*/ 10537370 w 10537370"/>
                <a:gd name="connsiteY2" fmla="*/ 1314678 h 1314678"/>
                <a:gd name="connsiteX3" fmla="*/ 0 w 10537370"/>
                <a:gd name="connsiteY3" fmla="*/ 1314678 h 1314678"/>
                <a:gd name="connsiteX4" fmla="*/ 0 w 10537370"/>
                <a:gd name="connsiteY4" fmla="*/ 0 h 1314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7370" h="1314678" fill="none" extrusionOk="0">
                  <a:moveTo>
                    <a:pt x="0" y="0"/>
                  </a:moveTo>
                  <a:cubicBezTo>
                    <a:pt x="1684080" y="-149972"/>
                    <a:pt x="6582587" y="85198"/>
                    <a:pt x="10537370" y="0"/>
                  </a:cubicBezTo>
                  <a:cubicBezTo>
                    <a:pt x="10480874" y="626580"/>
                    <a:pt x="10624071" y="1046306"/>
                    <a:pt x="10537370" y="1314678"/>
                  </a:cubicBezTo>
                  <a:cubicBezTo>
                    <a:pt x="8357185" y="1406054"/>
                    <a:pt x="3591372" y="1308621"/>
                    <a:pt x="0" y="1314678"/>
                  </a:cubicBezTo>
                  <a:cubicBezTo>
                    <a:pt x="-42920" y="828038"/>
                    <a:pt x="-96358" y="541332"/>
                    <a:pt x="0" y="0"/>
                  </a:cubicBezTo>
                  <a:close/>
                </a:path>
                <a:path w="10537370" h="1314678" stroke="0" extrusionOk="0">
                  <a:moveTo>
                    <a:pt x="0" y="0"/>
                  </a:moveTo>
                  <a:cubicBezTo>
                    <a:pt x="2599441" y="-113254"/>
                    <a:pt x="9100345" y="102601"/>
                    <a:pt x="10537370" y="0"/>
                  </a:cubicBezTo>
                  <a:cubicBezTo>
                    <a:pt x="10473909" y="151151"/>
                    <a:pt x="10521865" y="853443"/>
                    <a:pt x="10537370" y="1314678"/>
                  </a:cubicBezTo>
                  <a:cubicBezTo>
                    <a:pt x="8421017" y="1370488"/>
                    <a:pt x="1917733" y="1483636"/>
                    <a:pt x="0" y="1314678"/>
                  </a:cubicBezTo>
                  <a:cubicBezTo>
                    <a:pt x="83017" y="966550"/>
                    <a:pt x="85828" y="640211"/>
                    <a:pt x="0" y="0"/>
                  </a:cubicBezTo>
                  <a:close/>
                </a:path>
              </a:pathLst>
            </a:custGeom>
            <a:solidFill>
              <a:schemeClr val="bg1"/>
            </a:solidFill>
            <a:ln w="28575" cap="flat" cmpd="sng" algn="ctr">
              <a:solidFill>
                <a:schemeClr val="accent4"/>
              </a:solidFill>
              <a:prstDash val="solid"/>
              <a:miter lim="800000"/>
            </a:ln>
          </p:spPr>
          <p:style>
            <a:lnRef idx="3">
              <a:schemeClr val="lt1"/>
            </a:lnRef>
            <a:fillRef idx="1">
              <a:schemeClr val="accent4"/>
            </a:fillRef>
            <a:effectRef idx="1">
              <a:schemeClr val="accent4"/>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Verdana Pro"/>
                  <a:ea typeface="+mn-ea"/>
                  <a:cs typeface="Calibri" panose="020F0502020204030204"/>
                </a:rPr>
                <a:t>Implementation Steps</a:t>
              </a:r>
            </a:p>
          </p:txBody>
        </p:sp>
        <p:grpSp>
          <p:nvGrpSpPr>
            <p:cNvPr id="9" name="Group 8">
              <a:extLst>
                <a:ext uri="{FF2B5EF4-FFF2-40B4-BE49-F238E27FC236}">
                  <a16:creationId xmlns:a16="http://schemas.microsoft.com/office/drawing/2014/main" id="{4AFB3F5E-8230-8D0C-2162-4A0435867AD4}"/>
                </a:ext>
              </a:extLst>
            </p:cNvPr>
            <p:cNvGrpSpPr/>
            <p:nvPr/>
          </p:nvGrpSpPr>
          <p:grpSpPr>
            <a:xfrm>
              <a:off x="1031875" y="485775"/>
              <a:ext cx="10407650" cy="1263650"/>
              <a:chOff x="1031875" y="485775"/>
              <a:chExt cx="10407650" cy="1263650"/>
            </a:xfrm>
          </p:grpSpPr>
          <p:sp>
            <p:nvSpPr>
              <p:cNvPr id="7" name="Rectangle 6">
                <a:extLst>
                  <a:ext uri="{FF2B5EF4-FFF2-40B4-BE49-F238E27FC236}">
                    <a16:creationId xmlns:a16="http://schemas.microsoft.com/office/drawing/2014/main" id="{CA9CAF2F-FC47-0CE2-98B2-60EF4A5F92B3}"/>
                  </a:ext>
                </a:extLst>
              </p:cNvPr>
              <p:cNvSpPr/>
              <p:nvPr/>
            </p:nvSpPr>
            <p:spPr>
              <a:xfrm>
                <a:off x="1031875" y="1685925"/>
                <a:ext cx="10337800" cy="63500"/>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D254DCAE-57FF-AA74-B165-5B95A43E0439}"/>
                  </a:ext>
                </a:extLst>
              </p:cNvPr>
              <p:cNvSpPr/>
              <p:nvPr/>
            </p:nvSpPr>
            <p:spPr>
              <a:xfrm rot="5400000" flipV="1">
                <a:off x="10798175" y="1050925"/>
                <a:ext cx="1206500" cy="76200"/>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cxnSp>
        <p:nvCxnSpPr>
          <p:cNvPr id="10" name="Connector 9"/>
          <p:cNvCxnSpPr/>
          <p:nvPr/>
        </p:nvCxnSpPr>
        <p:spPr>
          <a:xfrm>
            <a:off x="1188720" y="2121408"/>
            <a:ext cx="9829800" cy="0"/>
          </a:xfrm>
          <a:prstGeom prst="line">
            <a:avLst/>
          </a:prstGeom>
          <a:ln w="25400">
            <a:solidFill>
              <a:srgbClr val="156082"/>
            </a:solidFill>
          </a:ln>
        </p:spPr>
        <p:style>
          <a:lnRef idx="2">
            <a:schemeClr val="accent1"/>
          </a:lnRef>
          <a:fillRef idx="0">
            <a:schemeClr val="accent1"/>
          </a:fillRef>
          <a:effectRef idx="1">
            <a:schemeClr val="accent1"/>
          </a:effectRef>
          <a:fontRef idx="minor">
            <a:schemeClr val="tx1"/>
          </a:fontRef>
        </p:style>
      </p:cxnSp>
      <p:sp>
        <p:nvSpPr>
          <p:cNvPr id="11" name="Oval 10"/>
          <p:cNvSpPr/>
          <p:nvPr/>
        </p:nvSpPr>
        <p:spPr>
          <a:xfrm>
            <a:off x="1801368" y="1892807"/>
            <a:ext cx="438912" cy="438912"/>
          </a:xfrm>
          <a:prstGeom prst="ellipse">
            <a:avLst/>
          </a:prstGeom>
          <a:solidFill>
            <a:srgbClr val="4472C4"/>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FFFFFF"/>
                </a:solidFill>
                <a:latin typeface="Verdana Pro"/>
              </a:rPr>
              <a:t>1</a:t>
            </a:r>
          </a:p>
        </p:txBody>
      </p:sp>
      <p:sp>
        <p:nvSpPr>
          <p:cNvPr id="12" name="Rounded Rectangle 11"/>
          <p:cNvSpPr/>
          <p:nvPr/>
        </p:nvSpPr>
        <p:spPr>
          <a:xfrm>
            <a:off x="749808" y="2395728"/>
            <a:ext cx="2542032" cy="3163824"/>
          </a:xfrm>
          <a:prstGeom prst="roundRect">
            <a:avLst/>
          </a:prstGeom>
          <a:solidFill>
            <a:srgbClr val="F4F9FB"/>
          </a:solidFill>
          <a:ln w="13970">
            <a:solidFill>
              <a:srgbClr val="4472C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49808" y="2395728"/>
            <a:ext cx="2542032" cy="640080"/>
          </a:xfrm>
          <a:prstGeom prst="rect">
            <a:avLst/>
          </a:prstGeom>
          <a:solidFill>
            <a:srgbClr val="4472C4"/>
          </a:solidFill>
          <a:ln w="6350">
            <a:solidFill>
              <a:srgbClr val="4472C4"/>
            </a:solidFill>
          </a:ln>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algn="ctr"/>
            <a:r>
              <a:rPr sz="1500" b="1">
                <a:solidFill>
                  <a:srgbClr val="FFFFFF"/>
                </a:solidFill>
                <a:latin typeface="Verdana Pro"/>
              </a:rPr>
              <a:t>UNDERSTAND</a:t>
            </a:r>
          </a:p>
        </p:txBody>
      </p:sp>
      <p:sp>
        <p:nvSpPr>
          <p:cNvPr id="14" name="TextBox 13"/>
          <p:cNvSpPr txBox="1"/>
          <p:nvPr/>
        </p:nvSpPr>
        <p:spPr>
          <a:xfrm>
            <a:off x="914400" y="3255264"/>
            <a:ext cx="2212848" cy="1134157"/>
          </a:xfrm>
          <a:prstGeom prst="rect">
            <a:avLst/>
          </a:prstGeom>
          <a:noFill/>
        </p:spPr>
        <p:txBody>
          <a:bodyPr wrap="square" lIns="27432" tIns="9144" rIns="27432" bIns="9144" anchor="t">
            <a:spAutoFit/>
          </a:bodyPr>
          <a:lstStyle/>
          <a:p>
            <a:pPr algn="ctr"/>
            <a:r>
              <a:rPr sz="1450" b="0" dirty="0">
                <a:solidFill>
                  <a:srgbClr val="0E2841"/>
                </a:solidFill>
                <a:latin typeface="Verdana Pro"/>
              </a:rPr>
              <a:t>Agency-wide deep-dive into processes, governance, foundational practices and documentation</a:t>
            </a:r>
          </a:p>
        </p:txBody>
      </p:sp>
      <p:sp>
        <p:nvSpPr>
          <p:cNvPr id="16" name="Right Arrow 15"/>
          <p:cNvSpPr/>
          <p:nvPr/>
        </p:nvSpPr>
        <p:spPr>
          <a:xfrm>
            <a:off x="3346703" y="2029968"/>
            <a:ext cx="146304" cy="182880"/>
          </a:xfrm>
          <a:prstGeom prst="rightArrow">
            <a:avLst/>
          </a:prstGeom>
          <a:solidFill>
            <a:srgbClr val="94A0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4581144" y="1892807"/>
            <a:ext cx="438912" cy="438912"/>
          </a:xfrm>
          <a:prstGeom prst="ellipse">
            <a:avLst/>
          </a:prstGeom>
          <a:solidFill>
            <a:srgbClr val="0F9ED5"/>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FFFFFF"/>
                </a:solidFill>
                <a:latin typeface="Verdana Pro"/>
              </a:rPr>
              <a:t>2</a:t>
            </a:r>
          </a:p>
        </p:txBody>
      </p:sp>
      <p:sp>
        <p:nvSpPr>
          <p:cNvPr id="18" name="Rounded Rectangle 17"/>
          <p:cNvSpPr/>
          <p:nvPr/>
        </p:nvSpPr>
        <p:spPr>
          <a:xfrm>
            <a:off x="3529584" y="2395728"/>
            <a:ext cx="2542032" cy="3163824"/>
          </a:xfrm>
          <a:prstGeom prst="roundRect">
            <a:avLst/>
          </a:prstGeom>
          <a:solidFill>
            <a:srgbClr val="F4F9FB"/>
          </a:solidFill>
          <a:ln w="13970">
            <a:solidFill>
              <a:srgbClr val="0F9ED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3529584" y="2395728"/>
            <a:ext cx="2542032" cy="640080"/>
          </a:xfrm>
          <a:prstGeom prst="rect">
            <a:avLst/>
          </a:prstGeom>
          <a:solidFill>
            <a:srgbClr val="0F9ED5"/>
          </a:solidFill>
          <a:ln w="6350">
            <a:solidFill>
              <a:srgbClr val="0F9ED5"/>
            </a:solidFill>
          </a:ln>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algn="ctr"/>
            <a:r>
              <a:rPr sz="1500" b="1">
                <a:solidFill>
                  <a:srgbClr val="FFFFFF"/>
                </a:solidFill>
                <a:latin typeface="Verdana Pro"/>
              </a:rPr>
              <a:t>DEVELOP</a:t>
            </a:r>
          </a:p>
        </p:txBody>
      </p:sp>
      <p:sp>
        <p:nvSpPr>
          <p:cNvPr id="20" name="TextBox 19"/>
          <p:cNvSpPr txBox="1"/>
          <p:nvPr/>
        </p:nvSpPr>
        <p:spPr>
          <a:xfrm>
            <a:off x="3694176" y="3255264"/>
            <a:ext cx="2212848" cy="1580433"/>
          </a:xfrm>
          <a:prstGeom prst="rect">
            <a:avLst/>
          </a:prstGeom>
          <a:noFill/>
        </p:spPr>
        <p:txBody>
          <a:bodyPr wrap="square" lIns="27432" tIns="9144" rIns="27432" bIns="9144" anchor="t">
            <a:spAutoFit/>
          </a:bodyPr>
          <a:lstStyle/>
          <a:p>
            <a:pPr algn="ctr"/>
            <a:r>
              <a:rPr sz="1450" b="0" dirty="0">
                <a:solidFill>
                  <a:srgbClr val="0E2841"/>
                </a:solidFill>
                <a:latin typeface="Verdana Pro"/>
              </a:rPr>
              <a:t>Cross-walk</a:t>
            </a:r>
            <a:r>
              <a:rPr lang="en-US" sz="1450" b="0" dirty="0">
                <a:solidFill>
                  <a:srgbClr val="0E2841"/>
                </a:solidFill>
                <a:latin typeface="Verdana Pro"/>
              </a:rPr>
              <a:t> accreditation</a:t>
            </a:r>
            <a:r>
              <a:rPr sz="1450" b="0" dirty="0">
                <a:solidFill>
                  <a:srgbClr val="0E2841"/>
                </a:solidFill>
                <a:latin typeface="Verdana Pro"/>
              </a:rPr>
              <a:t> standards, </a:t>
            </a:r>
            <a:r>
              <a:rPr lang="en-US" sz="1450" b="0" dirty="0">
                <a:solidFill>
                  <a:srgbClr val="0E2841"/>
                </a:solidFill>
                <a:latin typeface="Verdana Pro"/>
              </a:rPr>
              <a:t>regulatory requirements, and </a:t>
            </a:r>
            <a:r>
              <a:rPr sz="1450" b="0" dirty="0">
                <a:solidFill>
                  <a:srgbClr val="0E2841"/>
                </a:solidFill>
                <a:latin typeface="Verdana Pro"/>
              </a:rPr>
              <a:t>Baldrige criteria; design integrated council structure</a:t>
            </a:r>
          </a:p>
        </p:txBody>
      </p:sp>
      <p:sp>
        <p:nvSpPr>
          <p:cNvPr id="22" name="Right Arrow 21"/>
          <p:cNvSpPr/>
          <p:nvPr/>
        </p:nvSpPr>
        <p:spPr>
          <a:xfrm>
            <a:off x="6126479" y="2029968"/>
            <a:ext cx="146304" cy="182880"/>
          </a:xfrm>
          <a:prstGeom prst="rightArrow">
            <a:avLst/>
          </a:prstGeom>
          <a:solidFill>
            <a:srgbClr val="94A0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7360920" y="1892807"/>
            <a:ext cx="438912" cy="438912"/>
          </a:xfrm>
          <a:prstGeom prst="ellipse">
            <a:avLst/>
          </a:prstGeom>
          <a:solidFill>
            <a:srgbClr val="E97132"/>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FFFFFF"/>
                </a:solidFill>
                <a:latin typeface="Verdana Pro"/>
              </a:rPr>
              <a:t>3</a:t>
            </a:r>
          </a:p>
        </p:txBody>
      </p:sp>
      <p:sp>
        <p:nvSpPr>
          <p:cNvPr id="24" name="Rounded Rectangle 23"/>
          <p:cNvSpPr/>
          <p:nvPr/>
        </p:nvSpPr>
        <p:spPr>
          <a:xfrm>
            <a:off x="6309360" y="2395728"/>
            <a:ext cx="2542032" cy="3163824"/>
          </a:xfrm>
          <a:prstGeom prst="roundRect">
            <a:avLst/>
          </a:prstGeom>
          <a:solidFill>
            <a:srgbClr val="F4F9FB"/>
          </a:solidFill>
          <a:ln w="13970">
            <a:solidFill>
              <a:srgbClr val="E9713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309360" y="2395728"/>
            <a:ext cx="2542032" cy="640080"/>
          </a:xfrm>
          <a:prstGeom prst="rect">
            <a:avLst/>
          </a:prstGeom>
          <a:solidFill>
            <a:srgbClr val="E97132"/>
          </a:solidFill>
          <a:ln w="6350">
            <a:solidFill>
              <a:srgbClr val="E97132"/>
            </a:solidFill>
          </a:ln>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algn="ctr"/>
            <a:r>
              <a:rPr sz="1400" b="1" dirty="0">
                <a:solidFill>
                  <a:srgbClr val="FFFFFF"/>
                </a:solidFill>
                <a:latin typeface="Verdana Pro"/>
              </a:rPr>
              <a:t>COMMUNICATE</a:t>
            </a:r>
          </a:p>
        </p:txBody>
      </p:sp>
      <p:sp>
        <p:nvSpPr>
          <p:cNvPr id="26" name="TextBox 25"/>
          <p:cNvSpPr txBox="1"/>
          <p:nvPr/>
        </p:nvSpPr>
        <p:spPr>
          <a:xfrm>
            <a:off x="6473952" y="3255264"/>
            <a:ext cx="2212848" cy="1134157"/>
          </a:xfrm>
          <a:prstGeom prst="rect">
            <a:avLst/>
          </a:prstGeom>
          <a:noFill/>
        </p:spPr>
        <p:txBody>
          <a:bodyPr wrap="square" lIns="27432" tIns="9144" rIns="27432" bIns="9144" anchor="t">
            <a:spAutoFit/>
          </a:bodyPr>
          <a:lstStyle/>
          <a:p>
            <a:pPr algn="ctr"/>
            <a:r>
              <a:rPr sz="1450" b="0" dirty="0">
                <a:solidFill>
                  <a:srgbClr val="0E2841"/>
                </a:solidFill>
                <a:latin typeface="Verdana Pro"/>
              </a:rPr>
              <a:t>Explain the “why,” tailor messages by audience and build early buy-in through training</a:t>
            </a:r>
          </a:p>
        </p:txBody>
      </p:sp>
      <p:sp>
        <p:nvSpPr>
          <p:cNvPr id="28" name="Right Arrow 27"/>
          <p:cNvSpPr/>
          <p:nvPr/>
        </p:nvSpPr>
        <p:spPr>
          <a:xfrm>
            <a:off x="8906256" y="2029968"/>
            <a:ext cx="146304" cy="182880"/>
          </a:xfrm>
          <a:prstGeom prst="rightArrow">
            <a:avLst/>
          </a:prstGeom>
          <a:solidFill>
            <a:srgbClr val="94A0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p:cNvSpPr/>
          <p:nvPr/>
        </p:nvSpPr>
        <p:spPr>
          <a:xfrm>
            <a:off x="10140696" y="1892807"/>
            <a:ext cx="438912" cy="438912"/>
          </a:xfrm>
          <a:prstGeom prst="ellipse">
            <a:avLst/>
          </a:prstGeom>
          <a:solidFill>
            <a:srgbClr val="196B24"/>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FFFFFF"/>
                </a:solidFill>
                <a:latin typeface="Verdana Pro"/>
              </a:rPr>
              <a:t>4</a:t>
            </a:r>
          </a:p>
        </p:txBody>
      </p:sp>
      <p:sp>
        <p:nvSpPr>
          <p:cNvPr id="30" name="Rounded Rectangle 29"/>
          <p:cNvSpPr/>
          <p:nvPr/>
        </p:nvSpPr>
        <p:spPr>
          <a:xfrm>
            <a:off x="9089136" y="2395728"/>
            <a:ext cx="2542032" cy="3163824"/>
          </a:xfrm>
          <a:prstGeom prst="roundRect">
            <a:avLst/>
          </a:prstGeom>
          <a:solidFill>
            <a:srgbClr val="F4F9FB"/>
          </a:solidFill>
          <a:ln w="13970">
            <a:solidFill>
              <a:srgbClr val="196B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9089136" y="2395728"/>
            <a:ext cx="2542032" cy="640080"/>
          </a:xfrm>
          <a:prstGeom prst="rect">
            <a:avLst/>
          </a:prstGeom>
          <a:solidFill>
            <a:srgbClr val="196B24"/>
          </a:solidFill>
          <a:ln w="6350">
            <a:solidFill>
              <a:srgbClr val="196B24"/>
            </a:solidFill>
          </a:ln>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algn="ctr"/>
            <a:r>
              <a:rPr sz="1500" b="1">
                <a:solidFill>
                  <a:srgbClr val="FFFFFF"/>
                </a:solidFill>
                <a:latin typeface="Verdana Pro"/>
              </a:rPr>
              <a:t>IMPLEMENT</a:t>
            </a:r>
          </a:p>
        </p:txBody>
      </p:sp>
      <p:sp>
        <p:nvSpPr>
          <p:cNvPr id="32" name="TextBox 31"/>
          <p:cNvSpPr txBox="1"/>
          <p:nvPr/>
        </p:nvSpPr>
        <p:spPr>
          <a:xfrm>
            <a:off x="9253728" y="3255264"/>
            <a:ext cx="2212848" cy="1134157"/>
          </a:xfrm>
          <a:prstGeom prst="rect">
            <a:avLst/>
          </a:prstGeom>
          <a:noFill/>
        </p:spPr>
        <p:txBody>
          <a:bodyPr wrap="square" lIns="27432" tIns="9144" rIns="27432" bIns="9144" anchor="t">
            <a:spAutoFit/>
          </a:bodyPr>
          <a:lstStyle/>
          <a:p>
            <a:pPr algn="ctr"/>
            <a:r>
              <a:rPr sz="1450" b="0" dirty="0">
                <a:solidFill>
                  <a:srgbClr val="0E2841"/>
                </a:solidFill>
                <a:latin typeface="Verdana Pro"/>
              </a:rPr>
              <a:t>Complete </a:t>
            </a:r>
            <a:r>
              <a:rPr lang="en-US" sz="1450" b="0" dirty="0">
                <a:solidFill>
                  <a:srgbClr val="0E2841"/>
                </a:solidFill>
                <a:latin typeface="Verdana Pro"/>
              </a:rPr>
              <a:t>Baldrige </a:t>
            </a:r>
            <a:r>
              <a:rPr sz="1450" b="0" dirty="0">
                <a:solidFill>
                  <a:srgbClr val="0E2841"/>
                </a:solidFill>
                <a:latin typeface="Verdana Pro"/>
              </a:rPr>
              <a:t>Org Profile, launch councils, self-assess and prioritize improvement areas</a:t>
            </a:r>
          </a:p>
        </p:txBody>
      </p:sp>
      <p:sp>
        <p:nvSpPr>
          <p:cNvPr id="34" name="TextBox 33"/>
          <p:cNvSpPr txBox="1"/>
          <p:nvPr/>
        </p:nvSpPr>
        <p:spPr>
          <a:xfrm>
            <a:off x="1097280" y="5815584"/>
            <a:ext cx="10012680" cy="347472"/>
          </a:xfrm>
          <a:prstGeom prst="rect">
            <a:avLst/>
          </a:prstGeom>
          <a:noFill/>
        </p:spPr>
        <p:txBody>
          <a:bodyPr wrap="square" lIns="27432" tIns="9144" rIns="27432" bIns="9144" anchor="ctr">
            <a:spAutoFit/>
          </a:bodyPr>
          <a:lstStyle/>
          <a:p>
            <a:pPr algn="ctr"/>
            <a:r>
              <a:rPr sz="1500" b="1">
                <a:solidFill>
                  <a:srgbClr val="156082"/>
                </a:solidFill>
                <a:latin typeface="Verdana Pro"/>
              </a:rPr>
              <a:t>Outcome: aligned governance, readiness, and prioritized improvement actions</a:t>
            </a:r>
          </a:p>
        </p:txBody>
      </p:sp>
    </p:spTree>
    <p:extLst>
      <p:ext uri="{BB962C8B-B14F-4D97-AF65-F5344CB8AC3E}">
        <p14:creationId xmlns:p14="http://schemas.microsoft.com/office/powerpoint/2010/main" val="2484162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325A91-BD9F-19B0-4FB8-BA84B035BD3A}"/>
              </a:ext>
            </a:extLst>
          </p:cNvPr>
          <p:cNvSpPr/>
          <p:nvPr/>
        </p:nvSpPr>
        <p:spPr>
          <a:xfrm>
            <a:off x="542611" y="1235947"/>
            <a:ext cx="170822" cy="261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8E4BD6D-01A8-131E-1885-DEEEFD4FBD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78470"/>
            <a:ext cx="12192000" cy="5669788"/>
          </a:xfrm>
          <a:prstGeom prst="rect">
            <a:avLst/>
          </a:prstGeom>
        </p:spPr>
      </p:pic>
    </p:spTree>
    <p:extLst>
      <p:ext uri="{BB962C8B-B14F-4D97-AF65-F5344CB8AC3E}">
        <p14:creationId xmlns:p14="http://schemas.microsoft.com/office/powerpoint/2010/main" val="1981215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46E45-1F63-7583-BBE1-4024B9EE4E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D9B02B-33D6-1C1D-7F62-89ECE4D8503C}"/>
              </a:ext>
            </a:extLst>
          </p:cNvPr>
          <p:cNvSpPr>
            <a:spLocks noGrp="1"/>
          </p:cNvSpPr>
          <p:nvPr>
            <p:ph type="title"/>
          </p:nvPr>
        </p:nvSpPr>
        <p:spPr/>
        <p:txBody>
          <a:bodyPr/>
          <a:lstStyle/>
          <a:p>
            <a:endParaRPr lang="en-US"/>
          </a:p>
        </p:txBody>
      </p:sp>
      <p:grpSp>
        <p:nvGrpSpPr>
          <p:cNvPr id="6" name="Group 5">
            <a:extLst>
              <a:ext uri="{FF2B5EF4-FFF2-40B4-BE49-F238E27FC236}">
                <a16:creationId xmlns:a16="http://schemas.microsoft.com/office/drawing/2014/main" id="{75D9D103-E1A1-CCF2-02D1-84533822E5BC}"/>
              </a:ext>
            </a:extLst>
          </p:cNvPr>
          <p:cNvGrpSpPr/>
          <p:nvPr/>
        </p:nvGrpSpPr>
        <p:grpSpPr>
          <a:xfrm>
            <a:off x="827315" y="365125"/>
            <a:ext cx="10612210" cy="1384300"/>
            <a:chOff x="827315" y="365125"/>
            <a:chExt cx="10612210" cy="1384300"/>
          </a:xfrm>
        </p:grpSpPr>
        <p:sp>
          <p:nvSpPr>
            <p:cNvPr id="5" name="Title 1">
              <a:extLst>
                <a:ext uri="{FF2B5EF4-FFF2-40B4-BE49-F238E27FC236}">
                  <a16:creationId xmlns:a16="http://schemas.microsoft.com/office/drawing/2014/main" id="{F2AD036E-306D-48DB-4FCD-E8987DDBDA99}"/>
                </a:ext>
              </a:extLst>
            </p:cNvPr>
            <p:cNvSpPr txBox="1">
              <a:spLocks/>
            </p:cNvSpPr>
            <p:nvPr/>
          </p:nvSpPr>
          <p:spPr>
            <a:xfrm>
              <a:off x="827315" y="365125"/>
              <a:ext cx="10537370" cy="1314678"/>
            </a:xfrm>
            <a:custGeom>
              <a:avLst/>
              <a:gdLst>
                <a:gd name="connsiteX0" fmla="*/ 0 w 10537370"/>
                <a:gd name="connsiteY0" fmla="*/ 0 h 1314678"/>
                <a:gd name="connsiteX1" fmla="*/ 10537370 w 10537370"/>
                <a:gd name="connsiteY1" fmla="*/ 0 h 1314678"/>
                <a:gd name="connsiteX2" fmla="*/ 10537370 w 10537370"/>
                <a:gd name="connsiteY2" fmla="*/ 1314678 h 1314678"/>
                <a:gd name="connsiteX3" fmla="*/ 0 w 10537370"/>
                <a:gd name="connsiteY3" fmla="*/ 1314678 h 1314678"/>
                <a:gd name="connsiteX4" fmla="*/ 0 w 10537370"/>
                <a:gd name="connsiteY4" fmla="*/ 0 h 1314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7370" h="1314678" fill="none" extrusionOk="0">
                  <a:moveTo>
                    <a:pt x="0" y="0"/>
                  </a:moveTo>
                  <a:cubicBezTo>
                    <a:pt x="1684080" y="-149972"/>
                    <a:pt x="6582587" y="85198"/>
                    <a:pt x="10537370" y="0"/>
                  </a:cubicBezTo>
                  <a:cubicBezTo>
                    <a:pt x="10480874" y="626580"/>
                    <a:pt x="10624071" y="1046306"/>
                    <a:pt x="10537370" y="1314678"/>
                  </a:cubicBezTo>
                  <a:cubicBezTo>
                    <a:pt x="8357185" y="1406054"/>
                    <a:pt x="3591372" y="1308621"/>
                    <a:pt x="0" y="1314678"/>
                  </a:cubicBezTo>
                  <a:cubicBezTo>
                    <a:pt x="-42920" y="828038"/>
                    <a:pt x="-96358" y="541332"/>
                    <a:pt x="0" y="0"/>
                  </a:cubicBezTo>
                  <a:close/>
                </a:path>
                <a:path w="10537370" h="1314678" stroke="0" extrusionOk="0">
                  <a:moveTo>
                    <a:pt x="0" y="0"/>
                  </a:moveTo>
                  <a:cubicBezTo>
                    <a:pt x="2599441" y="-113254"/>
                    <a:pt x="9100345" y="102601"/>
                    <a:pt x="10537370" y="0"/>
                  </a:cubicBezTo>
                  <a:cubicBezTo>
                    <a:pt x="10473909" y="151151"/>
                    <a:pt x="10521865" y="853443"/>
                    <a:pt x="10537370" y="1314678"/>
                  </a:cubicBezTo>
                  <a:cubicBezTo>
                    <a:pt x="8421017" y="1370488"/>
                    <a:pt x="1917733" y="1483636"/>
                    <a:pt x="0" y="1314678"/>
                  </a:cubicBezTo>
                  <a:cubicBezTo>
                    <a:pt x="83017" y="966550"/>
                    <a:pt x="85828" y="640211"/>
                    <a:pt x="0" y="0"/>
                  </a:cubicBezTo>
                  <a:close/>
                </a:path>
              </a:pathLst>
            </a:custGeom>
            <a:solidFill>
              <a:schemeClr val="bg1"/>
            </a:solidFill>
            <a:ln w="28575" cap="flat" cmpd="sng" algn="ctr">
              <a:solidFill>
                <a:schemeClr val="accent4"/>
              </a:solidFill>
              <a:prstDash val="solid"/>
              <a:miter lim="800000"/>
            </a:ln>
          </p:spPr>
          <p:style>
            <a:lnRef idx="3">
              <a:schemeClr val="lt1"/>
            </a:lnRef>
            <a:fillRef idx="1">
              <a:schemeClr val="accent4"/>
            </a:fillRef>
            <a:effectRef idx="1">
              <a:schemeClr val="accent4"/>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b="1">
                  <a:solidFill>
                    <a:schemeClr val="accent1"/>
                  </a:solidFill>
                  <a:latin typeface="Verdana Pro"/>
                  <a:cs typeface="Calibri" panose="020F0502020204030204"/>
                </a:rPr>
                <a:t>Critical Success Factors</a:t>
              </a:r>
            </a:p>
          </p:txBody>
        </p:sp>
        <p:grpSp>
          <p:nvGrpSpPr>
            <p:cNvPr id="9" name="Group 8">
              <a:extLst>
                <a:ext uri="{FF2B5EF4-FFF2-40B4-BE49-F238E27FC236}">
                  <a16:creationId xmlns:a16="http://schemas.microsoft.com/office/drawing/2014/main" id="{405C3057-DC6C-AC33-0527-1D50AE44FB7D}"/>
                </a:ext>
              </a:extLst>
            </p:cNvPr>
            <p:cNvGrpSpPr/>
            <p:nvPr/>
          </p:nvGrpSpPr>
          <p:grpSpPr>
            <a:xfrm>
              <a:off x="1031875" y="485775"/>
              <a:ext cx="10407650" cy="1263650"/>
              <a:chOff x="1031875" y="485775"/>
              <a:chExt cx="10407650" cy="1263650"/>
            </a:xfrm>
          </p:grpSpPr>
          <p:sp>
            <p:nvSpPr>
              <p:cNvPr id="7" name="Rectangle 6">
                <a:extLst>
                  <a:ext uri="{FF2B5EF4-FFF2-40B4-BE49-F238E27FC236}">
                    <a16:creationId xmlns:a16="http://schemas.microsoft.com/office/drawing/2014/main" id="{55B4976A-830B-F518-EAB0-867D419E6649}"/>
                  </a:ext>
                </a:extLst>
              </p:cNvPr>
              <p:cNvSpPr/>
              <p:nvPr/>
            </p:nvSpPr>
            <p:spPr>
              <a:xfrm>
                <a:off x="1031875" y="1685925"/>
                <a:ext cx="10337800" cy="63500"/>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F7DBD4A-75D1-A53D-FF7B-214D61FDD3A6}"/>
                  </a:ext>
                </a:extLst>
              </p:cNvPr>
              <p:cNvSpPr/>
              <p:nvPr/>
            </p:nvSpPr>
            <p:spPr>
              <a:xfrm rot="5400000" flipV="1">
                <a:off x="10798175" y="1050925"/>
                <a:ext cx="1206500" cy="76200"/>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0" name="TextBox 9"/>
          <p:cNvSpPr txBox="1"/>
          <p:nvPr/>
        </p:nvSpPr>
        <p:spPr>
          <a:xfrm>
            <a:off x="1097280" y="1792224"/>
            <a:ext cx="10058400" cy="310896"/>
          </a:xfrm>
          <a:prstGeom prst="rect">
            <a:avLst/>
          </a:prstGeom>
          <a:noFill/>
        </p:spPr>
        <p:txBody>
          <a:bodyPr wrap="square" lIns="18288" tIns="0" rIns="18288" bIns="0" anchor="ctr">
            <a:spAutoFit/>
          </a:bodyPr>
          <a:lstStyle/>
          <a:p>
            <a:pPr algn="ctr"/>
            <a:r>
              <a:rPr sz="1600" b="1">
                <a:solidFill>
                  <a:srgbClr val="156082"/>
                </a:solidFill>
                <a:latin typeface="Verdana Pro"/>
              </a:rPr>
              <a:t>A four-step leadership sequence for adopting Baldrige as an operating discipline</a:t>
            </a:r>
          </a:p>
        </p:txBody>
      </p:sp>
      <p:cxnSp>
        <p:nvCxnSpPr>
          <p:cNvPr id="11" name="Connector 10"/>
          <p:cNvCxnSpPr/>
          <p:nvPr/>
        </p:nvCxnSpPr>
        <p:spPr>
          <a:xfrm>
            <a:off x="1325880" y="2962656"/>
            <a:ext cx="9509760" cy="0"/>
          </a:xfrm>
          <a:prstGeom prst="line">
            <a:avLst/>
          </a:prstGeom>
          <a:ln w="25400">
            <a:solidFill>
              <a:srgbClr val="156082"/>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078992" y="2194560"/>
            <a:ext cx="2148840" cy="402336"/>
          </a:xfrm>
          <a:prstGeom prst="rect">
            <a:avLst/>
          </a:prstGeom>
          <a:noFill/>
        </p:spPr>
        <p:txBody>
          <a:bodyPr wrap="square" lIns="18288" tIns="0" rIns="18288" bIns="0" anchor="ctr">
            <a:spAutoFit/>
          </a:bodyPr>
          <a:lstStyle/>
          <a:p>
            <a:pPr algn="ctr"/>
            <a:r>
              <a:rPr sz="2300" b="1">
                <a:solidFill>
                  <a:srgbClr val="156082"/>
                </a:solidFill>
                <a:latin typeface="Verdana Pro"/>
              </a:rPr>
              <a:t>DRIVE</a:t>
            </a:r>
          </a:p>
        </p:txBody>
      </p:sp>
      <p:sp>
        <p:nvSpPr>
          <p:cNvPr id="13" name="Oval 12"/>
          <p:cNvSpPr/>
          <p:nvPr/>
        </p:nvSpPr>
        <p:spPr>
          <a:xfrm>
            <a:off x="1956815" y="2770632"/>
            <a:ext cx="384048" cy="384048"/>
          </a:xfrm>
          <a:prstGeom prst="ellipse">
            <a:avLst/>
          </a:prstGeom>
          <a:solidFill>
            <a:srgbClr val="156082"/>
          </a:solidFill>
          <a:ln>
            <a:solidFill>
              <a:srgbClr val="15608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a:solidFill>
                  <a:srgbClr val="FFFFFF"/>
                </a:solidFill>
                <a:latin typeface="Verdana Pro"/>
              </a:rPr>
              <a:t>1</a:t>
            </a:r>
          </a:p>
        </p:txBody>
      </p:sp>
      <p:cxnSp>
        <p:nvCxnSpPr>
          <p:cNvPr id="14" name="Connector 13"/>
          <p:cNvCxnSpPr/>
          <p:nvPr/>
        </p:nvCxnSpPr>
        <p:spPr>
          <a:xfrm>
            <a:off x="1353312" y="3364992"/>
            <a:ext cx="1600199" cy="0"/>
          </a:xfrm>
          <a:prstGeom prst="line">
            <a:avLst/>
          </a:prstGeom>
          <a:ln w="27940">
            <a:solidFill>
              <a:srgbClr val="156082"/>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078992" y="3502152"/>
            <a:ext cx="2148840" cy="530352"/>
          </a:xfrm>
          <a:prstGeom prst="rect">
            <a:avLst/>
          </a:prstGeom>
          <a:noFill/>
        </p:spPr>
        <p:txBody>
          <a:bodyPr wrap="square" lIns="18288" tIns="0" rIns="18288" bIns="0" anchor="ctr">
            <a:spAutoFit/>
          </a:bodyPr>
          <a:lstStyle/>
          <a:p>
            <a:pPr algn="ctr"/>
            <a:r>
              <a:rPr sz="1600" b="1">
                <a:solidFill>
                  <a:srgbClr val="156082"/>
                </a:solidFill>
                <a:latin typeface="Verdana Pro"/>
              </a:rPr>
              <a:t>Executive &amp; Board</a:t>
            </a:r>
          </a:p>
          <a:p>
            <a:pPr algn="ctr"/>
            <a:r>
              <a:rPr sz="1600" b="1">
                <a:solidFill>
                  <a:srgbClr val="156082"/>
                </a:solidFill>
                <a:latin typeface="Verdana Pro"/>
              </a:rPr>
              <a:t>Leadership</a:t>
            </a:r>
          </a:p>
        </p:txBody>
      </p:sp>
      <p:sp>
        <p:nvSpPr>
          <p:cNvPr id="17" name="TextBox 16"/>
          <p:cNvSpPr txBox="1"/>
          <p:nvPr/>
        </p:nvSpPr>
        <p:spPr>
          <a:xfrm>
            <a:off x="3657600" y="2194560"/>
            <a:ext cx="2148840" cy="402336"/>
          </a:xfrm>
          <a:prstGeom prst="rect">
            <a:avLst/>
          </a:prstGeom>
          <a:noFill/>
        </p:spPr>
        <p:txBody>
          <a:bodyPr wrap="square" lIns="18288" tIns="0" rIns="18288" bIns="0" anchor="ctr">
            <a:spAutoFit/>
          </a:bodyPr>
          <a:lstStyle/>
          <a:p>
            <a:pPr algn="ctr"/>
            <a:r>
              <a:rPr sz="2300" b="1">
                <a:solidFill>
                  <a:srgbClr val="0F9ED5"/>
                </a:solidFill>
                <a:latin typeface="Verdana Pro"/>
              </a:rPr>
              <a:t>ALIGN</a:t>
            </a:r>
          </a:p>
        </p:txBody>
      </p:sp>
      <p:sp>
        <p:nvSpPr>
          <p:cNvPr id="18" name="Oval 17"/>
          <p:cNvSpPr/>
          <p:nvPr/>
        </p:nvSpPr>
        <p:spPr>
          <a:xfrm>
            <a:off x="4535424" y="2770632"/>
            <a:ext cx="384048" cy="384048"/>
          </a:xfrm>
          <a:prstGeom prst="ellipse">
            <a:avLst/>
          </a:prstGeom>
          <a:solidFill>
            <a:srgbClr val="0F9ED5"/>
          </a:solidFill>
          <a:ln>
            <a:solidFill>
              <a:srgbClr val="0F9ED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a:solidFill>
                  <a:srgbClr val="FFFFFF"/>
                </a:solidFill>
                <a:latin typeface="Verdana Pro"/>
              </a:rPr>
              <a:t>2</a:t>
            </a:r>
          </a:p>
        </p:txBody>
      </p:sp>
      <p:cxnSp>
        <p:nvCxnSpPr>
          <p:cNvPr id="19" name="Connector 18"/>
          <p:cNvCxnSpPr/>
          <p:nvPr/>
        </p:nvCxnSpPr>
        <p:spPr>
          <a:xfrm>
            <a:off x="3931920" y="3364992"/>
            <a:ext cx="1600200" cy="0"/>
          </a:xfrm>
          <a:prstGeom prst="line">
            <a:avLst/>
          </a:prstGeom>
          <a:ln w="27940">
            <a:solidFill>
              <a:srgbClr val="0F9ED5"/>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657600" y="3502152"/>
            <a:ext cx="2148840" cy="530352"/>
          </a:xfrm>
          <a:prstGeom prst="rect">
            <a:avLst/>
          </a:prstGeom>
          <a:noFill/>
        </p:spPr>
        <p:txBody>
          <a:bodyPr wrap="square" lIns="18288" tIns="0" rIns="18288" bIns="0" anchor="ctr">
            <a:spAutoFit/>
          </a:bodyPr>
          <a:lstStyle/>
          <a:p>
            <a:pPr algn="ctr"/>
            <a:r>
              <a:rPr sz="1600" b="1">
                <a:solidFill>
                  <a:srgbClr val="0F9ED5"/>
                </a:solidFill>
                <a:latin typeface="Verdana Pro"/>
              </a:rPr>
              <a:t>Senior Leadership</a:t>
            </a:r>
          </a:p>
          <a:p>
            <a:pPr algn="ctr"/>
            <a:r>
              <a:rPr sz="1600" b="1">
                <a:solidFill>
                  <a:srgbClr val="0F9ED5"/>
                </a:solidFill>
                <a:latin typeface="Verdana Pro"/>
              </a:rPr>
              <a:t>Buy-In</a:t>
            </a:r>
          </a:p>
        </p:txBody>
      </p:sp>
      <p:sp>
        <p:nvSpPr>
          <p:cNvPr id="21" name="TextBox 20"/>
          <p:cNvSpPr txBox="1"/>
          <p:nvPr/>
        </p:nvSpPr>
        <p:spPr>
          <a:xfrm>
            <a:off x="3694176" y="4198876"/>
            <a:ext cx="2075688" cy="892552"/>
          </a:xfrm>
          <a:prstGeom prst="rect">
            <a:avLst/>
          </a:prstGeom>
          <a:noFill/>
        </p:spPr>
        <p:txBody>
          <a:bodyPr wrap="square" lIns="18288" tIns="0" rIns="18288" bIns="0" anchor="ctr">
            <a:spAutoFit/>
          </a:bodyPr>
          <a:lstStyle/>
          <a:p>
            <a:pPr algn="ctr"/>
            <a:r>
              <a:rPr sz="1450" b="0" dirty="0">
                <a:solidFill>
                  <a:srgbClr val="0E2841"/>
                </a:solidFill>
                <a:latin typeface="Verdana Pro"/>
              </a:rPr>
              <a:t>Understand the shift</a:t>
            </a:r>
          </a:p>
          <a:p>
            <a:pPr algn="ctr"/>
            <a:r>
              <a:rPr sz="1450" b="0" dirty="0">
                <a:solidFill>
                  <a:srgbClr val="0E2841"/>
                </a:solidFill>
                <a:latin typeface="Verdana Pro"/>
              </a:rPr>
              <a:t>and model the new</a:t>
            </a:r>
          </a:p>
          <a:p>
            <a:pPr algn="ctr"/>
            <a:r>
              <a:rPr sz="1450" b="0" dirty="0">
                <a:solidFill>
                  <a:srgbClr val="0E2841"/>
                </a:solidFill>
                <a:latin typeface="Verdana Pro"/>
              </a:rPr>
              <a:t>operating expectations</a:t>
            </a:r>
          </a:p>
        </p:txBody>
      </p:sp>
      <p:sp>
        <p:nvSpPr>
          <p:cNvPr id="22" name="TextBox 21"/>
          <p:cNvSpPr txBox="1"/>
          <p:nvPr/>
        </p:nvSpPr>
        <p:spPr>
          <a:xfrm>
            <a:off x="6236208" y="2194560"/>
            <a:ext cx="2148840" cy="402336"/>
          </a:xfrm>
          <a:prstGeom prst="rect">
            <a:avLst/>
          </a:prstGeom>
          <a:noFill/>
        </p:spPr>
        <p:txBody>
          <a:bodyPr wrap="square" lIns="18288" tIns="0" rIns="18288" bIns="0" anchor="ctr">
            <a:spAutoFit/>
          </a:bodyPr>
          <a:lstStyle/>
          <a:p>
            <a:pPr algn="ctr"/>
            <a:r>
              <a:rPr sz="2000" b="1">
                <a:solidFill>
                  <a:srgbClr val="E97132"/>
                </a:solidFill>
                <a:latin typeface="Verdana Pro"/>
              </a:rPr>
              <a:t>REITERATE</a:t>
            </a:r>
          </a:p>
        </p:txBody>
      </p:sp>
      <p:sp>
        <p:nvSpPr>
          <p:cNvPr id="23" name="Oval 22"/>
          <p:cNvSpPr/>
          <p:nvPr/>
        </p:nvSpPr>
        <p:spPr>
          <a:xfrm>
            <a:off x="7114032" y="2770632"/>
            <a:ext cx="384048" cy="384048"/>
          </a:xfrm>
          <a:prstGeom prst="ellipse">
            <a:avLst/>
          </a:prstGeom>
          <a:solidFill>
            <a:srgbClr val="E97132"/>
          </a:solidFill>
          <a:ln>
            <a:solidFill>
              <a:srgbClr val="E9713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a:solidFill>
                  <a:srgbClr val="FFFFFF"/>
                </a:solidFill>
                <a:latin typeface="Verdana Pro"/>
              </a:rPr>
              <a:t>3</a:t>
            </a:r>
          </a:p>
        </p:txBody>
      </p:sp>
      <p:cxnSp>
        <p:nvCxnSpPr>
          <p:cNvPr id="24" name="Connector 23"/>
          <p:cNvCxnSpPr/>
          <p:nvPr/>
        </p:nvCxnSpPr>
        <p:spPr>
          <a:xfrm>
            <a:off x="6510528" y="3364992"/>
            <a:ext cx="1600200" cy="0"/>
          </a:xfrm>
          <a:prstGeom prst="line">
            <a:avLst/>
          </a:prstGeom>
          <a:ln w="27940">
            <a:solidFill>
              <a:srgbClr val="E97132"/>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236208" y="3502152"/>
            <a:ext cx="2148840" cy="530352"/>
          </a:xfrm>
          <a:prstGeom prst="rect">
            <a:avLst/>
          </a:prstGeom>
          <a:noFill/>
        </p:spPr>
        <p:txBody>
          <a:bodyPr wrap="square" lIns="18288" tIns="0" rIns="18288" bIns="0" anchor="ctr">
            <a:spAutoFit/>
          </a:bodyPr>
          <a:lstStyle/>
          <a:p>
            <a:pPr algn="ctr"/>
            <a:r>
              <a:rPr sz="1600" b="1">
                <a:solidFill>
                  <a:srgbClr val="E97132"/>
                </a:solidFill>
                <a:latin typeface="Verdana Pro"/>
              </a:rPr>
              <a:t>Audience-Specific</a:t>
            </a:r>
          </a:p>
          <a:p>
            <a:pPr algn="ctr"/>
            <a:r>
              <a:rPr sz="1600" b="1">
                <a:solidFill>
                  <a:srgbClr val="E97132"/>
                </a:solidFill>
                <a:latin typeface="Verdana Pro"/>
              </a:rPr>
              <a:t>Repetition</a:t>
            </a:r>
          </a:p>
        </p:txBody>
      </p:sp>
      <p:sp>
        <p:nvSpPr>
          <p:cNvPr id="26" name="TextBox 25"/>
          <p:cNvSpPr txBox="1"/>
          <p:nvPr/>
        </p:nvSpPr>
        <p:spPr>
          <a:xfrm>
            <a:off x="6272784" y="4310445"/>
            <a:ext cx="2075688" cy="669414"/>
          </a:xfrm>
          <a:prstGeom prst="rect">
            <a:avLst/>
          </a:prstGeom>
          <a:noFill/>
        </p:spPr>
        <p:txBody>
          <a:bodyPr wrap="square" lIns="18288" tIns="0" rIns="18288" bIns="0" anchor="ctr">
            <a:spAutoFit/>
          </a:bodyPr>
          <a:lstStyle/>
          <a:p>
            <a:pPr algn="ctr"/>
            <a:r>
              <a:rPr sz="1450" b="0" dirty="0">
                <a:solidFill>
                  <a:srgbClr val="0E2841"/>
                </a:solidFill>
                <a:latin typeface="Verdana Pro"/>
              </a:rPr>
              <a:t>Connect the change</a:t>
            </a:r>
          </a:p>
          <a:p>
            <a:pPr algn="ctr"/>
            <a:r>
              <a:rPr sz="1450" b="0" dirty="0">
                <a:solidFill>
                  <a:srgbClr val="0E2841"/>
                </a:solidFill>
                <a:latin typeface="Verdana Pro"/>
              </a:rPr>
              <a:t>to how each group’s</a:t>
            </a:r>
          </a:p>
          <a:p>
            <a:pPr algn="ctr"/>
            <a:r>
              <a:rPr sz="1450" b="0" dirty="0">
                <a:solidFill>
                  <a:srgbClr val="0E2841"/>
                </a:solidFill>
                <a:latin typeface="Verdana Pro"/>
              </a:rPr>
              <a:t>work improves</a:t>
            </a:r>
          </a:p>
        </p:txBody>
      </p:sp>
      <p:sp>
        <p:nvSpPr>
          <p:cNvPr id="27" name="TextBox 26"/>
          <p:cNvSpPr txBox="1"/>
          <p:nvPr/>
        </p:nvSpPr>
        <p:spPr>
          <a:xfrm>
            <a:off x="8814816" y="2194560"/>
            <a:ext cx="2148840" cy="402336"/>
          </a:xfrm>
          <a:prstGeom prst="rect">
            <a:avLst/>
          </a:prstGeom>
          <a:noFill/>
        </p:spPr>
        <p:txBody>
          <a:bodyPr wrap="square" lIns="18288" tIns="0" rIns="18288" bIns="0" anchor="ctr">
            <a:spAutoFit/>
          </a:bodyPr>
          <a:lstStyle/>
          <a:p>
            <a:pPr algn="ctr"/>
            <a:r>
              <a:rPr sz="2300" b="1">
                <a:solidFill>
                  <a:srgbClr val="196B24"/>
                </a:solidFill>
                <a:latin typeface="Verdana Pro"/>
              </a:rPr>
              <a:t>SUSTAIN</a:t>
            </a:r>
          </a:p>
        </p:txBody>
      </p:sp>
      <p:sp>
        <p:nvSpPr>
          <p:cNvPr id="28" name="Oval 27"/>
          <p:cNvSpPr/>
          <p:nvPr/>
        </p:nvSpPr>
        <p:spPr>
          <a:xfrm>
            <a:off x="9692640" y="2770632"/>
            <a:ext cx="384048" cy="384048"/>
          </a:xfrm>
          <a:prstGeom prst="ellipse">
            <a:avLst/>
          </a:prstGeom>
          <a:solidFill>
            <a:srgbClr val="196B24"/>
          </a:solidFill>
          <a:ln>
            <a:solidFill>
              <a:srgbClr val="196B24"/>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a:solidFill>
                  <a:srgbClr val="FFFFFF"/>
                </a:solidFill>
                <a:latin typeface="Verdana Pro"/>
              </a:rPr>
              <a:t>4</a:t>
            </a:r>
          </a:p>
        </p:txBody>
      </p:sp>
      <p:cxnSp>
        <p:nvCxnSpPr>
          <p:cNvPr id="29" name="Connector 28"/>
          <p:cNvCxnSpPr/>
          <p:nvPr/>
        </p:nvCxnSpPr>
        <p:spPr>
          <a:xfrm>
            <a:off x="9089136" y="3364992"/>
            <a:ext cx="1600200" cy="0"/>
          </a:xfrm>
          <a:prstGeom prst="line">
            <a:avLst/>
          </a:prstGeom>
          <a:ln w="27940">
            <a:solidFill>
              <a:srgbClr val="196B24"/>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8814816" y="3502152"/>
            <a:ext cx="2148840" cy="530352"/>
          </a:xfrm>
          <a:prstGeom prst="rect">
            <a:avLst/>
          </a:prstGeom>
          <a:noFill/>
        </p:spPr>
        <p:txBody>
          <a:bodyPr wrap="square" lIns="18288" tIns="0" rIns="18288" bIns="0" anchor="ctr">
            <a:spAutoFit/>
          </a:bodyPr>
          <a:lstStyle/>
          <a:p>
            <a:pPr algn="ctr"/>
            <a:r>
              <a:rPr sz="1600" b="1">
                <a:solidFill>
                  <a:srgbClr val="196B24"/>
                </a:solidFill>
                <a:latin typeface="Verdana Pro"/>
              </a:rPr>
              <a:t>Take Time</a:t>
            </a:r>
          </a:p>
          <a:p>
            <a:pPr algn="ctr"/>
            <a:r>
              <a:rPr sz="1600" b="1">
                <a:solidFill>
                  <a:srgbClr val="196B24"/>
                </a:solidFill>
                <a:latin typeface="Verdana Pro"/>
              </a:rPr>
              <a:t>Before Launch</a:t>
            </a:r>
          </a:p>
        </p:txBody>
      </p:sp>
      <p:sp>
        <p:nvSpPr>
          <p:cNvPr id="31" name="TextBox 30"/>
          <p:cNvSpPr txBox="1"/>
          <p:nvPr/>
        </p:nvSpPr>
        <p:spPr>
          <a:xfrm>
            <a:off x="8851392" y="4198876"/>
            <a:ext cx="2075688" cy="892552"/>
          </a:xfrm>
          <a:prstGeom prst="rect">
            <a:avLst/>
          </a:prstGeom>
          <a:noFill/>
        </p:spPr>
        <p:txBody>
          <a:bodyPr wrap="square" lIns="18288" tIns="0" rIns="18288" bIns="0" anchor="ctr">
            <a:spAutoFit/>
          </a:bodyPr>
          <a:lstStyle/>
          <a:p>
            <a:pPr algn="ctr"/>
            <a:r>
              <a:rPr sz="1450" b="0" dirty="0">
                <a:solidFill>
                  <a:srgbClr val="0E2841"/>
                </a:solidFill>
                <a:latin typeface="Verdana Pro"/>
              </a:rPr>
              <a:t>Build readiness</a:t>
            </a:r>
            <a:r>
              <a:rPr lang="en-US" sz="1450" b="0" dirty="0">
                <a:solidFill>
                  <a:srgbClr val="0E2841"/>
                </a:solidFill>
                <a:latin typeface="Verdana Pro"/>
              </a:rPr>
              <a:t> and infrastructure</a:t>
            </a:r>
            <a:r>
              <a:rPr sz="1450" b="0" dirty="0">
                <a:solidFill>
                  <a:srgbClr val="0E2841"/>
                </a:solidFill>
                <a:latin typeface="Verdana Pro"/>
              </a:rPr>
              <a:t> first;</a:t>
            </a:r>
          </a:p>
          <a:p>
            <a:pPr algn="ctr"/>
            <a:r>
              <a:rPr sz="1450" b="0" dirty="0">
                <a:solidFill>
                  <a:srgbClr val="0E2841"/>
                </a:solidFill>
                <a:latin typeface="Verdana Pro"/>
              </a:rPr>
              <a:t>do not simply start</a:t>
            </a:r>
          </a:p>
          <a:p>
            <a:pPr algn="ctr"/>
            <a:r>
              <a:rPr sz="1450" b="0" dirty="0">
                <a:solidFill>
                  <a:srgbClr val="0E2841"/>
                </a:solidFill>
                <a:latin typeface="Verdana Pro"/>
              </a:rPr>
              <a:t>“doing” Baldrige</a:t>
            </a:r>
          </a:p>
        </p:txBody>
      </p:sp>
      <p:sp>
        <p:nvSpPr>
          <p:cNvPr id="32" name="TextBox 31"/>
          <p:cNvSpPr txBox="1"/>
          <p:nvPr/>
        </p:nvSpPr>
        <p:spPr>
          <a:xfrm>
            <a:off x="3218688" y="2596896"/>
            <a:ext cx="384048" cy="228600"/>
          </a:xfrm>
          <a:prstGeom prst="rect">
            <a:avLst/>
          </a:prstGeom>
          <a:noFill/>
        </p:spPr>
        <p:txBody>
          <a:bodyPr wrap="square" lIns="18288" tIns="0" rIns="18288" bIns="0" anchor="ctr">
            <a:spAutoFit/>
          </a:bodyPr>
          <a:lstStyle/>
          <a:p>
            <a:pPr algn="ctr"/>
            <a:r>
              <a:rPr sz="2000" b="1">
                <a:solidFill>
                  <a:srgbClr val="84929A"/>
                </a:solidFill>
                <a:latin typeface="Verdana Pro"/>
              </a:rPr>
              <a:t>→</a:t>
            </a:r>
          </a:p>
        </p:txBody>
      </p:sp>
      <p:sp>
        <p:nvSpPr>
          <p:cNvPr id="33" name="TextBox 32"/>
          <p:cNvSpPr txBox="1"/>
          <p:nvPr/>
        </p:nvSpPr>
        <p:spPr>
          <a:xfrm>
            <a:off x="5797296" y="2596896"/>
            <a:ext cx="384048" cy="228600"/>
          </a:xfrm>
          <a:prstGeom prst="rect">
            <a:avLst/>
          </a:prstGeom>
          <a:noFill/>
        </p:spPr>
        <p:txBody>
          <a:bodyPr wrap="square" lIns="18288" tIns="0" rIns="18288" bIns="0" anchor="ctr">
            <a:spAutoFit/>
          </a:bodyPr>
          <a:lstStyle/>
          <a:p>
            <a:pPr algn="ctr"/>
            <a:r>
              <a:rPr sz="2000" b="1">
                <a:solidFill>
                  <a:srgbClr val="84929A"/>
                </a:solidFill>
                <a:latin typeface="Verdana Pro"/>
              </a:rPr>
              <a:t>→</a:t>
            </a:r>
          </a:p>
        </p:txBody>
      </p:sp>
      <p:sp>
        <p:nvSpPr>
          <p:cNvPr id="34" name="TextBox 33"/>
          <p:cNvSpPr txBox="1"/>
          <p:nvPr/>
        </p:nvSpPr>
        <p:spPr>
          <a:xfrm>
            <a:off x="8375904" y="2596896"/>
            <a:ext cx="384048" cy="228600"/>
          </a:xfrm>
          <a:prstGeom prst="rect">
            <a:avLst/>
          </a:prstGeom>
          <a:noFill/>
        </p:spPr>
        <p:txBody>
          <a:bodyPr wrap="square" lIns="18288" tIns="0" rIns="18288" bIns="0" anchor="ctr">
            <a:spAutoFit/>
          </a:bodyPr>
          <a:lstStyle/>
          <a:p>
            <a:pPr algn="ctr"/>
            <a:r>
              <a:rPr sz="2000" b="1">
                <a:solidFill>
                  <a:srgbClr val="84929A"/>
                </a:solidFill>
                <a:latin typeface="Verdana Pro"/>
              </a:rPr>
              <a:t>→</a:t>
            </a:r>
          </a:p>
        </p:txBody>
      </p:sp>
      <p:sp>
        <p:nvSpPr>
          <p:cNvPr id="35" name="Rectangle 34"/>
          <p:cNvSpPr/>
          <p:nvPr/>
        </p:nvSpPr>
        <p:spPr>
          <a:xfrm>
            <a:off x="1143000" y="5532119"/>
            <a:ext cx="9921240" cy="597375"/>
          </a:xfrm>
          <a:prstGeom prst="rect">
            <a:avLst/>
          </a:prstGeom>
          <a:solidFill>
            <a:srgbClr val="F4F9FB"/>
          </a:solidFill>
          <a:ln w="13970">
            <a:solidFill>
              <a:srgbClr val="156082"/>
            </a:solidFill>
          </a:ln>
        </p:spPr>
        <p:style>
          <a:lnRef idx="1">
            <a:schemeClr val="accent1"/>
          </a:lnRef>
          <a:fillRef idx="3">
            <a:schemeClr val="accent1"/>
          </a:fillRef>
          <a:effectRef idx="2">
            <a:schemeClr val="accent1"/>
          </a:effectRef>
          <a:fontRef idx="minor">
            <a:schemeClr val="lt1"/>
          </a:fontRef>
        </p:style>
        <p:txBody>
          <a:bodyPr wrap="square" lIns="73152" tIns="18288" rIns="73152" bIns="18288" rtlCol="0" anchor="ctr"/>
          <a:lstStyle/>
          <a:p>
            <a:pPr algn="ctr"/>
            <a:r>
              <a:rPr sz="1800" b="1" dirty="0">
                <a:solidFill>
                  <a:srgbClr val="156082"/>
                </a:solidFill>
                <a:latin typeface="Verdana Pro"/>
              </a:rPr>
              <a:t>Leadership commitment + repeated context + patience = sustainable performance excellence</a:t>
            </a:r>
          </a:p>
        </p:txBody>
      </p:sp>
      <p:sp>
        <p:nvSpPr>
          <p:cNvPr id="4" name="TextBox 3">
            <a:extLst>
              <a:ext uri="{FF2B5EF4-FFF2-40B4-BE49-F238E27FC236}">
                <a16:creationId xmlns:a16="http://schemas.microsoft.com/office/drawing/2014/main" id="{2A49E656-BF9B-57C8-D577-4577E0DAED13}"/>
              </a:ext>
            </a:extLst>
          </p:cNvPr>
          <p:cNvSpPr txBox="1"/>
          <p:nvPr/>
        </p:nvSpPr>
        <p:spPr>
          <a:xfrm>
            <a:off x="1097280" y="4439388"/>
            <a:ext cx="2075688" cy="446276"/>
          </a:xfrm>
          <a:prstGeom prst="rect">
            <a:avLst/>
          </a:prstGeom>
          <a:noFill/>
        </p:spPr>
        <p:txBody>
          <a:bodyPr wrap="square" lIns="18288" tIns="0" rIns="18288" bIns="0" anchor="ctr">
            <a:spAutoFit/>
          </a:bodyPr>
          <a:lstStyle/>
          <a:p>
            <a:pPr algn="ctr"/>
            <a:r>
              <a:rPr lang="en-US" sz="1450" b="0" dirty="0">
                <a:solidFill>
                  <a:srgbClr val="0E2841"/>
                </a:solidFill>
                <a:latin typeface="Verdana Pro"/>
              </a:rPr>
              <a:t>Championed and led at Executive level </a:t>
            </a:r>
            <a:endParaRPr sz="1450" b="0" dirty="0">
              <a:solidFill>
                <a:srgbClr val="0E2841"/>
              </a:solidFill>
              <a:latin typeface="Verdana Pro"/>
            </a:endParaRPr>
          </a:p>
        </p:txBody>
      </p:sp>
    </p:spTree>
    <p:extLst>
      <p:ext uri="{BB962C8B-B14F-4D97-AF65-F5344CB8AC3E}">
        <p14:creationId xmlns:p14="http://schemas.microsoft.com/office/powerpoint/2010/main" val="2621697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CECC9-BAE9-89A9-5401-87F9F2743B77}"/>
              </a:ext>
            </a:extLst>
          </p:cNvPr>
          <p:cNvSpPr>
            <a:spLocks noGrp="1"/>
          </p:cNvSpPr>
          <p:nvPr>
            <p:ph type="ctrTitle"/>
          </p:nvPr>
        </p:nvSpPr>
        <p:spPr>
          <a:xfrm>
            <a:off x="1524000" y="2359152"/>
            <a:ext cx="9144000" cy="2387600"/>
          </a:xfrm>
        </p:spPr>
        <p:txBody>
          <a:bodyPr anchor="ctr" anchorCtr="0">
            <a:normAutofit/>
          </a:bodyPr>
          <a:lstStyle/>
          <a:p>
            <a:pPr algn="l"/>
            <a:r>
              <a:rPr lang="en-US" sz="4400" dirty="0"/>
              <a:t>Benedictine</a:t>
            </a:r>
            <a:br>
              <a:rPr lang="en-US" sz="4400" dirty="0"/>
            </a:br>
            <a:endParaRPr lang="en-US" sz="4400" dirty="0"/>
          </a:p>
        </p:txBody>
      </p:sp>
    </p:spTree>
    <p:extLst>
      <p:ext uri="{BB962C8B-B14F-4D97-AF65-F5344CB8AC3E}">
        <p14:creationId xmlns:p14="http://schemas.microsoft.com/office/powerpoint/2010/main" val="956990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DEC44-7A99-1E6C-C125-1B75928B850B}"/>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348737E6-842E-42F3-4C60-89AF185155BA}"/>
              </a:ext>
            </a:extLst>
          </p:cNvPr>
          <p:cNvSpPr>
            <a:spLocks noGrp="1"/>
          </p:cNvSpPr>
          <p:nvPr>
            <p:ph idx="1"/>
          </p:nvPr>
        </p:nvSpPr>
        <p:spPr>
          <a:xfrm>
            <a:off x="838200" y="1453896"/>
            <a:ext cx="5105400" cy="5404104"/>
          </a:xfrm>
        </p:spPr>
        <p:txBody>
          <a:bodyPr>
            <a:normAutofit fontScale="92500" lnSpcReduction="20000"/>
          </a:bodyPr>
          <a:lstStyle/>
          <a:p>
            <a:pPr marL="0" marR="0" lvl="0" indent="0" algn="l" defTabSz="914400" rtl="0" eaLnBrk="1" fontAlgn="auto" latinLnBrk="0" hangingPunct="1">
              <a:lnSpc>
                <a:spcPct val="100000"/>
              </a:lnSpc>
              <a:spcBef>
                <a:spcPts val="568"/>
              </a:spcBef>
              <a:spcAft>
                <a:spcPts val="0"/>
              </a:spcAft>
              <a:buClrTx/>
              <a:buSzTx/>
              <a:buFontTx/>
              <a:buNone/>
              <a:tabLst/>
              <a:defRPr/>
            </a:pPr>
            <a:r>
              <a:rPr kumimoji="0" lang="en-US" sz="3900" b="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rPr>
              <a:t>Mission</a:t>
            </a:r>
          </a:p>
          <a:p>
            <a:pPr marL="0" marR="0" lvl="0" indent="0" algn="l" defTabSz="914400" rtl="0" eaLnBrk="1" fontAlgn="auto" latinLnBrk="0" hangingPunct="1">
              <a:lnSpc>
                <a:spcPct val="100000"/>
              </a:lnSpc>
              <a:spcBef>
                <a:spcPts val="568"/>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568"/>
              </a:spcBef>
              <a:spcAft>
                <a:spcPts val="0"/>
              </a:spcAft>
              <a:buClrTx/>
              <a:buSzTx/>
              <a:buFontTx/>
              <a:buNone/>
              <a:tabLst/>
              <a:defRPr/>
            </a:pPr>
            <a:r>
              <a:rPr kumimoji="0" lang="en-US" sz="280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rPr>
              <a:t>Benedictine is a Catholic, faith-based organization entrusted with advancing the life-enhancing senior care ministry of the Benedictine Sisters of Duluth, Minnesota.</a:t>
            </a:r>
          </a:p>
          <a:p>
            <a:pPr marL="0" marR="0" lvl="0" indent="0" algn="l" defTabSz="914400" rtl="0" eaLnBrk="1" fontAlgn="auto" latinLnBrk="0" hangingPunct="1">
              <a:lnSpc>
                <a:spcPct val="100000"/>
              </a:lnSpc>
              <a:spcBef>
                <a:spcPts val="568"/>
              </a:spcBef>
              <a:spcAft>
                <a:spcPts val="0"/>
              </a:spcAft>
              <a:buClrTx/>
              <a:buSzTx/>
              <a:buFontTx/>
              <a:buNone/>
              <a:tabLst/>
              <a:defRPr/>
            </a:pPr>
            <a:endParaRPr kumimoji="0" lang="en-US" sz="280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568"/>
              </a:spcBef>
              <a:spcAft>
                <a:spcPts val="0"/>
              </a:spcAft>
              <a:buClrTx/>
              <a:buSzTx/>
              <a:buFontTx/>
              <a:buNone/>
              <a:tabLst/>
              <a:defRPr/>
            </a:pPr>
            <a:r>
              <a:rPr kumimoji="0" lang="en-US" sz="2800" i="0" u="none" strike="noStrike" kern="1200" cap="none" spc="0" normalizeH="0" baseline="0" noProof="0" dirty="0">
                <a:ln>
                  <a:noFill/>
                </a:ln>
                <a:solidFill>
                  <a:prstClr val="black"/>
                </a:solidFill>
                <a:effectLst/>
                <a:uLnTx/>
                <a:uFillTx/>
                <a:latin typeface="Arial" panose="020B0604020202020204"/>
                <a:ea typeface="+mn-ea"/>
                <a:cs typeface="Arial" panose="020B0604020202020204" pitchFamily="34" charset="0"/>
              </a:rPr>
              <a:t>We witness to God’s love by creating inclusive communities, supporting those we serve to live well and with purpose, with  special concern for the underserved.</a:t>
            </a:r>
            <a:endParaRPr kumimoji="0" lang="en-US" sz="2800" i="0" u="none" strike="noStrike" kern="1200" cap="none" spc="0" normalizeH="0" baseline="0" noProof="0" dirty="0">
              <a:ln>
                <a:noFill/>
              </a:ln>
              <a:solidFill>
                <a:srgbClr val="44546A"/>
              </a:solidFill>
              <a:effectLst/>
              <a:uLnTx/>
              <a:uFillTx/>
              <a:latin typeface="Arial" panose="020B0604020202020204"/>
              <a:ea typeface="+mn-ea"/>
              <a:cs typeface="Arial" panose="020B0604020202020204" pitchFamily="34" charset="0"/>
            </a:endParaRPr>
          </a:p>
          <a:p>
            <a:endParaRPr lang="en-US" dirty="0"/>
          </a:p>
        </p:txBody>
      </p:sp>
      <p:sp>
        <p:nvSpPr>
          <p:cNvPr id="12" name="Content Placeholder 11">
            <a:extLst>
              <a:ext uri="{FF2B5EF4-FFF2-40B4-BE49-F238E27FC236}">
                <a16:creationId xmlns:a16="http://schemas.microsoft.com/office/drawing/2014/main" id="{FCD6BAD0-CA81-1998-9EB1-109618B3F475}"/>
              </a:ext>
            </a:extLst>
          </p:cNvPr>
          <p:cNvSpPr>
            <a:spLocks noGrp="1"/>
          </p:cNvSpPr>
          <p:nvPr>
            <p:ph sz="quarter" idx="13"/>
          </p:nvPr>
        </p:nvSpPr>
        <p:spPr>
          <a:xfrm>
            <a:off x="6096000" y="1354138"/>
            <a:ext cx="5176838" cy="4872038"/>
          </a:xfrm>
        </p:spPr>
        <p:txBody>
          <a:bodyPr/>
          <a:lstStyle/>
          <a:p>
            <a:pPr marL="0" marR="0" lvl="0" indent="0" algn="l" defTabSz="914400" rtl="0" eaLnBrk="1" fontAlgn="auto" latinLnBrk="0" hangingPunct="1">
              <a:lnSpc>
                <a:spcPct val="100000"/>
              </a:lnSpc>
              <a:spcBef>
                <a:spcPts val="568"/>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a:ea typeface="+mn-ea"/>
                <a:cs typeface="+mn-cs"/>
              </a:rPr>
              <a:t>Vision</a:t>
            </a:r>
          </a:p>
          <a:p>
            <a:pPr marL="0" marR="0" lvl="0" indent="0" algn="l" defTabSz="914400" rtl="0" eaLnBrk="1" fontAlgn="auto" latinLnBrk="0" hangingPunct="1">
              <a:lnSpc>
                <a:spcPct val="100000"/>
              </a:lnSpc>
              <a:spcBef>
                <a:spcPts val="568"/>
              </a:spcBef>
              <a:spcAft>
                <a:spcPts val="0"/>
              </a:spcAft>
              <a:buClrTx/>
              <a:buSzTx/>
              <a:buFontTx/>
              <a:buNone/>
              <a:tabLst/>
              <a:defRPr/>
            </a:pPr>
            <a:endParaRPr lang="en-US" dirty="0">
              <a:solidFill>
                <a:prstClr val="black"/>
              </a:solidFill>
              <a:latin typeface="Arial" panose="020B0604020202020204"/>
            </a:endParaRPr>
          </a:p>
          <a:p>
            <a:pPr marL="0" marR="0" lvl="0" indent="0" algn="l" defTabSz="914400" rtl="0" eaLnBrk="1" fontAlgn="auto" latinLnBrk="0" hangingPunct="1">
              <a:lnSpc>
                <a:spcPct val="100000"/>
              </a:lnSpc>
              <a:spcBef>
                <a:spcPts val="568"/>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Arial" panose="020B0604020202020204"/>
                <a:ea typeface="+mn-ea"/>
                <a:cs typeface="+mn-cs"/>
              </a:rPr>
              <a:t>We create Benedictine Living Communities where health, wellness and choice come to life.</a:t>
            </a:r>
          </a:p>
          <a:p>
            <a:endParaRPr lang="en-US" dirty="0"/>
          </a:p>
        </p:txBody>
      </p:sp>
      <p:pic>
        <p:nvPicPr>
          <p:cNvPr id="14" name="Picture 13">
            <a:extLst>
              <a:ext uri="{FF2B5EF4-FFF2-40B4-BE49-F238E27FC236}">
                <a16:creationId xmlns:a16="http://schemas.microsoft.com/office/drawing/2014/main" id="{843E7044-C5CB-1F09-A546-4CFD570719D3}"/>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052133" y="3977639"/>
            <a:ext cx="3170859" cy="2747741"/>
          </a:xfrm>
          <a:prstGeom prst="rect">
            <a:avLst/>
          </a:prstGeom>
        </p:spPr>
      </p:pic>
    </p:spTree>
    <p:extLst>
      <p:ext uri="{BB962C8B-B14F-4D97-AF65-F5344CB8AC3E}">
        <p14:creationId xmlns:p14="http://schemas.microsoft.com/office/powerpoint/2010/main" val="6154719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047A6-7758-2A61-D48F-D10D5D0FC6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E3B0E9-F167-3797-0B3A-E2367F9E38D2}"/>
              </a:ext>
            </a:extLst>
          </p:cNvPr>
          <p:cNvSpPr>
            <a:spLocks noGrp="1"/>
          </p:cNvSpPr>
          <p:nvPr>
            <p:ph idx="1"/>
          </p:nvPr>
        </p:nvSpPr>
        <p:spPr>
          <a:xfrm>
            <a:off x="506186" y="2416629"/>
            <a:ext cx="8711294" cy="4041321"/>
          </a:xfrm>
        </p:spPr>
        <p:txBody>
          <a:bodyPr>
            <a:normAutofit fontScale="92500" lnSpcReduction="10000"/>
          </a:bodyPr>
          <a:lstStyle/>
          <a:p>
            <a:pPr marL="347472" indent="-347472" defTabSz="609585">
              <a:lnSpc>
                <a:spcPct val="100000"/>
              </a:lnSpc>
              <a:spcBef>
                <a:spcPts val="568"/>
              </a:spcBef>
              <a:buFont typeface="Arial"/>
              <a:buChar char="•"/>
              <a:defRPr/>
            </a:pPr>
            <a:r>
              <a:rPr lang="en-US" dirty="0">
                <a:solidFill>
                  <a:srgbClr val="000000"/>
                </a:solidFill>
                <a:cs typeface="Arial"/>
              </a:rPr>
              <a:t>1888 – The Benedictine Sisters of St. Scholastica Monastery opened St. Mary’s Hospital in Duluth, MN</a:t>
            </a:r>
          </a:p>
          <a:p>
            <a:pPr marL="347472" indent="-347472" defTabSz="609585">
              <a:lnSpc>
                <a:spcPct val="100000"/>
              </a:lnSpc>
              <a:spcBef>
                <a:spcPts val="568"/>
              </a:spcBef>
              <a:buFont typeface="Arial"/>
              <a:buChar char="•"/>
              <a:defRPr/>
            </a:pPr>
            <a:r>
              <a:rPr lang="en-US" dirty="0">
                <a:solidFill>
                  <a:srgbClr val="000000"/>
                </a:solidFill>
                <a:cs typeface="Arial"/>
              </a:rPr>
              <a:t>1985 – Benedictine was created to:</a:t>
            </a:r>
          </a:p>
          <a:p>
            <a:pPr marL="694944" lvl="1" indent="-347472" defTabSz="609585">
              <a:lnSpc>
                <a:spcPct val="100000"/>
              </a:lnSpc>
              <a:spcBef>
                <a:spcPts val="568"/>
              </a:spcBef>
              <a:buFont typeface="Arial"/>
              <a:buChar char="–"/>
              <a:defRPr/>
            </a:pPr>
            <a:r>
              <a:rPr lang="en-US" dirty="0">
                <a:solidFill>
                  <a:srgbClr val="000000"/>
                </a:solidFill>
                <a:cs typeface="Arial"/>
              </a:rPr>
              <a:t>Streamline back-office functions</a:t>
            </a:r>
          </a:p>
          <a:p>
            <a:pPr marL="694944" lvl="1" indent="-347472" defTabSz="609585">
              <a:lnSpc>
                <a:spcPct val="100000"/>
              </a:lnSpc>
              <a:spcBef>
                <a:spcPts val="568"/>
              </a:spcBef>
              <a:buFont typeface="Arial"/>
              <a:buChar char="–"/>
              <a:defRPr/>
            </a:pPr>
            <a:r>
              <a:rPr lang="en-US" dirty="0">
                <a:solidFill>
                  <a:srgbClr val="000000"/>
                </a:solidFill>
                <a:cs typeface="Arial"/>
              </a:rPr>
              <a:t>respond to changes in the health care marketplace.  </a:t>
            </a:r>
          </a:p>
          <a:p>
            <a:pPr marL="694944" lvl="1" indent="-347472" defTabSz="609585">
              <a:lnSpc>
                <a:spcPct val="100000"/>
              </a:lnSpc>
              <a:spcBef>
                <a:spcPts val="568"/>
              </a:spcBef>
              <a:buFont typeface="Arial"/>
              <a:buChar char="–"/>
              <a:defRPr/>
            </a:pPr>
            <a:r>
              <a:rPr lang="en-US" dirty="0">
                <a:solidFill>
                  <a:srgbClr val="000000"/>
                </a:solidFill>
                <a:cs typeface="Arial"/>
              </a:rPr>
              <a:t>Consisted of 2 hospitals and 1 nursing home</a:t>
            </a:r>
          </a:p>
          <a:p>
            <a:pPr marL="347472" lvl="0" indent="-347472" defTabSz="609585">
              <a:lnSpc>
                <a:spcPct val="100000"/>
              </a:lnSpc>
              <a:spcBef>
                <a:spcPts val="568"/>
              </a:spcBef>
              <a:buFont typeface="Arial"/>
              <a:buChar char="•"/>
              <a:defRPr/>
            </a:pPr>
            <a:r>
              <a:rPr lang="en-US" dirty="0">
                <a:solidFill>
                  <a:srgbClr val="000000"/>
                </a:solidFill>
                <a:cs typeface="Arial"/>
              </a:rPr>
              <a:t>2007 – After growing for 20 years, the acute care division separated from Benedictine with the senior care division retaining the Benedictine name</a:t>
            </a:r>
          </a:p>
        </p:txBody>
      </p:sp>
      <p:sp>
        <p:nvSpPr>
          <p:cNvPr id="2" name="Title 1">
            <a:extLst>
              <a:ext uri="{FF2B5EF4-FFF2-40B4-BE49-F238E27FC236}">
                <a16:creationId xmlns:a16="http://schemas.microsoft.com/office/drawing/2014/main" id="{D42E1CBC-6636-9C2C-3000-7FFD169259A2}"/>
              </a:ext>
            </a:extLst>
          </p:cNvPr>
          <p:cNvSpPr>
            <a:spLocks noGrp="1"/>
          </p:cNvSpPr>
          <p:nvPr>
            <p:ph type="title"/>
          </p:nvPr>
        </p:nvSpPr>
        <p:spPr>
          <a:xfrm>
            <a:off x="506186" y="1354137"/>
            <a:ext cx="10847614" cy="1181245"/>
          </a:xfrm>
        </p:spPr>
        <p:txBody>
          <a:bodyPr>
            <a:normAutofit/>
          </a:bodyPr>
          <a:lstStyle/>
          <a:p>
            <a:r>
              <a:rPr lang="en-US" sz="4000" b="0" dirty="0">
                <a:solidFill>
                  <a:prstClr val="black"/>
                </a:solidFill>
                <a:latin typeface="Arial" panose="020B0604020202020204" pitchFamily="34" charset="0"/>
                <a:cs typeface="Arial" panose="020B0604020202020204" pitchFamily="34" charset="0"/>
              </a:rPr>
              <a:t>History</a:t>
            </a:r>
            <a:endParaRPr lang="en-US" sz="4000" b="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C99C1D1-4186-DF1D-7275-F4224F699F0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028497" y="4044972"/>
            <a:ext cx="3008381" cy="2509229"/>
          </a:xfrm>
          <a:prstGeom prst="rect">
            <a:avLst/>
          </a:prstGeom>
        </p:spPr>
      </p:pic>
      <p:pic>
        <p:nvPicPr>
          <p:cNvPr id="5" name="Picture 4">
            <a:extLst>
              <a:ext uri="{FF2B5EF4-FFF2-40B4-BE49-F238E27FC236}">
                <a16:creationId xmlns:a16="http://schemas.microsoft.com/office/drawing/2014/main" id="{74D966AB-6E35-E19F-2F2A-A94780C56A08}"/>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9028497" y="1354136"/>
            <a:ext cx="3008381" cy="2509229"/>
          </a:xfrm>
          <a:prstGeom prst="rect">
            <a:avLst/>
          </a:prstGeom>
        </p:spPr>
      </p:pic>
    </p:spTree>
    <p:extLst>
      <p:ext uri="{BB962C8B-B14F-4D97-AF65-F5344CB8AC3E}">
        <p14:creationId xmlns:p14="http://schemas.microsoft.com/office/powerpoint/2010/main" val="28877444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D39E2-DC5C-7F10-D1B4-0AAE554E994E}"/>
            </a:ext>
          </a:extLst>
        </p:cNvPr>
        <p:cNvGrpSpPr/>
        <p:nvPr/>
      </p:nvGrpSpPr>
      <p:grpSpPr>
        <a:xfrm>
          <a:off x="0" y="0"/>
          <a:ext cx="0" cy="0"/>
          <a:chOff x="0" y="0"/>
          <a:chExt cx="0" cy="0"/>
        </a:xfrm>
      </p:grpSpPr>
      <p:pic>
        <p:nvPicPr>
          <p:cNvPr id="6" name="Picture 5" descr="A map of different states with blue dots&#10;&#10;Description automatically generated">
            <a:extLst>
              <a:ext uri="{FF2B5EF4-FFF2-40B4-BE49-F238E27FC236}">
                <a16:creationId xmlns:a16="http://schemas.microsoft.com/office/drawing/2014/main" id="{ADEE1632-D7FA-9C75-8CC7-98C3FD1A60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21420" y="2106560"/>
            <a:ext cx="4480080" cy="4738740"/>
          </a:xfrm>
          <a:prstGeom prst="rect">
            <a:avLst/>
          </a:prstGeom>
        </p:spPr>
      </p:pic>
      <p:sp>
        <p:nvSpPr>
          <p:cNvPr id="3" name="Content Placeholder 2">
            <a:extLst>
              <a:ext uri="{FF2B5EF4-FFF2-40B4-BE49-F238E27FC236}">
                <a16:creationId xmlns:a16="http://schemas.microsoft.com/office/drawing/2014/main" id="{68B2FB26-AA33-8666-1231-518FD08A1FB9}"/>
              </a:ext>
            </a:extLst>
          </p:cNvPr>
          <p:cNvSpPr>
            <a:spLocks noGrp="1"/>
          </p:cNvSpPr>
          <p:nvPr>
            <p:ph idx="1"/>
          </p:nvPr>
        </p:nvSpPr>
        <p:spPr>
          <a:xfrm>
            <a:off x="838200" y="2699060"/>
            <a:ext cx="10517188" cy="4006540"/>
          </a:xfrm>
        </p:spPr>
        <p:txBody>
          <a:bodyPr>
            <a:normAutofit fontScale="92500" lnSpcReduction="10000"/>
          </a:bodyPr>
          <a:lstStyle/>
          <a:p>
            <a:pPr marL="457189" indent="-457189" defTabSz="609585">
              <a:lnSpc>
                <a:spcPct val="100000"/>
              </a:lnSpc>
              <a:spcBef>
                <a:spcPts val="757"/>
              </a:spcBef>
              <a:buFont typeface="Arial"/>
              <a:buChar char="•"/>
              <a:defRPr/>
            </a:pPr>
            <a:r>
              <a:rPr lang="en-US" sz="2800">
                <a:latin typeface="Arial" panose="020B0604020202020204" pitchFamily="34" charset="0"/>
                <a:cs typeface="Arial" panose="020B0604020202020204" pitchFamily="34" charset="0"/>
              </a:rPr>
              <a:t>35 </a:t>
            </a:r>
            <a:r>
              <a:rPr lang="en-US" sz="2800" dirty="0">
                <a:latin typeface="Arial" panose="020B0604020202020204" pitchFamily="34" charset="0"/>
                <a:cs typeface="Arial" panose="020B0604020202020204" pitchFamily="34" charset="0"/>
              </a:rPr>
              <a:t>Members and Partners</a:t>
            </a:r>
          </a:p>
          <a:p>
            <a:pPr marL="926569" lvl="1" indent="-463284" defTabSz="609585">
              <a:lnSpc>
                <a:spcPct val="100000"/>
              </a:lnSpc>
              <a:spcBef>
                <a:spcPts val="757"/>
              </a:spcBef>
              <a:buFont typeface="Arial"/>
              <a:buChar char="–"/>
              <a:defRPr/>
            </a:pPr>
            <a:r>
              <a:rPr lang="en-US" sz="2400" dirty="0">
                <a:latin typeface="Arial" panose="020B0604020202020204" pitchFamily="34" charset="0"/>
                <a:cs typeface="Arial" panose="020B0604020202020204" pitchFamily="34" charset="0"/>
              </a:rPr>
              <a:t>27 Nursing Facilities</a:t>
            </a:r>
          </a:p>
          <a:p>
            <a:pPr marL="926569" lvl="1" indent="-463284" defTabSz="609585">
              <a:lnSpc>
                <a:spcPct val="100000"/>
              </a:lnSpc>
              <a:spcBef>
                <a:spcPts val="757"/>
              </a:spcBef>
              <a:buFont typeface="Arial"/>
              <a:buChar char="–"/>
              <a:defRPr/>
            </a:pPr>
            <a:r>
              <a:rPr lang="en-US" sz="2400" dirty="0">
                <a:latin typeface="Arial" panose="020B0604020202020204" pitchFamily="34" charset="0"/>
                <a:cs typeface="Arial" panose="020B0604020202020204" pitchFamily="34" charset="0"/>
              </a:rPr>
              <a:t>38 Housing – AL, IL, MC </a:t>
            </a:r>
          </a:p>
          <a:p>
            <a:pPr marL="926569" lvl="1" indent="-463284" defTabSz="609585">
              <a:lnSpc>
                <a:spcPct val="100000"/>
              </a:lnSpc>
              <a:spcBef>
                <a:spcPts val="757"/>
              </a:spcBef>
              <a:buFont typeface="Arial"/>
              <a:buChar char="–"/>
              <a:defRPr/>
            </a:pPr>
            <a:r>
              <a:rPr lang="en-US" sz="2400" dirty="0">
                <a:latin typeface="Arial" panose="020B0604020202020204" pitchFamily="34" charset="0"/>
                <a:cs typeface="Arial" panose="020B0604020202020204" pitchFamily="34" charset="0"/>
              </a:rPr>
              <a:t>Adult Day, Home Health, PACE</a:t>
            </a:r>
          </a:p>
          <a:p>
            <a:pPr marL="457189" indent="-457189" defTabSz="609585">
              <a:lnSpc>
                <a:spcPct val="100000"/>
              </a:lnSpc>
              <a:spcBef>
                <a:spcPts val="757"/>
              </a:spcBef>
              <a:buFont typeface="Arial"/>
              <a:buChar char="•"/>
              <a:defRPr/>
            </a:pPr>
            <a:r>
              <a:rPr lang="en-US" sz="2800" dirty="0">
                <a:latin typeface="Arial" panose="020B0604020202020204" pitchFamily="34" charset="0"/>
                <a:cs typeface="Arial" panose="020B0604020202020204" pitchFamily="34" charset="0"/>
              </a:rPr>
              <a:t>Benedictine Support Center</a:t>
            </a:r>
          </a:p>
          <a:p>
            <a:pPr marL="457189" indent="-457189" defTabSz="609585">
              <a:lnSpc>
                <a:spcPct val="100000"/>
              </a:lnSpc>
              <a:spcBef>
                <a:spcPts val="757"/>
              </a:spcBef>
              <a:buFont typeface="Arial"/>
              <a:buChar char="•"/>
              <a:defRPr/>
            </a:pPr>
            <a:r>
              <a:rPr lang="en-US" sz="2800" dirty="0">
                <a:latin typeface="Arial" panose="020B0604020202020204" pitchFamily="34" charset="0"/>
                <a:cs typeface="Arial" panose="020B0604020202020204" pitchFamily="34" charset="0"/>
              </a:rPr>
              <a:t>Benedictine Foundation</a:t>
            </a:r>
          </a:p>
          <a:p>
            <a:pPr marL="457189" indent="-457189" defTabSz="609585">
              <a:lnSpc>
                <a:spcPct val="100000"/>
              </a:lnSpc>
              <a:spcBef>
                <a:spcPts val="757"/>
              </a:spcBef>
              <a:buFont typeface="Arial"/>
              <a:buChar char="•"/>
              <a:defRPr/>
            </a:pPr>
            <a:r>
              <a:rPr lang="en-US" sz="2800" dirty="0">
                <a:latin typeface="Arial" panose="020B0604020202020204" pitchFamily="34" charset="0"/>
                <a:cs typeface="Arial" panose="020B0604020202020204" pitchFamily="34" charset="0"/>
              </a:rPr>
              <a:t>Benedictine Insurance Services SPC, Ltd.</a:t>
            </a:r>
          </a:p>
          <a:p>
            <a:pPr marL="457189" indent="-457189" defTabSz="609585">
              <a:lnSpc>
                <a:spcPct val="100000"/>
              </a:lnSpc>
              <a:spcBef>
                <a:spcPts val="757"/>
              </a:spcBef>
              <a:buFont typeface="Arial"/>
              <a:buChar char="•"/>
              <a:defRPr/>
            </a:pPr>
            <a:r>
              <a:rPr lang="en-US" sz="2800" dirty="0">
                <a:latin typeface="Arial" panose="020B0604020202020204" pitchFamily="34" charset="0"/>
                <a:cs typeface="Arial" panose="020B0604020202020204" pitchFamily="34" charset="0"/>
              </a:rPr>
              <a:t>Benedictine Groups Self-Insurance Association</a:t>
            </a:r>
          </a:p>
          <a:p>
            <a:pPr marL="457189" indent="-457189" defTabSz="609585">
              <a:lnSpc>
                <a:spcPct val="100000"/>
              </a:lnSpc>
              <a:spcBef>
                <a:spcPts val="757"/>
              </a:spcBef>
              <a:buFont typeface="Arial"/>
              <a:buChar char="•"/>
              <a:defRPr/>
            </a:pPr>
            <a:r>
              <a:rPr lang="en-US" sz="2800" dirty="0">
                <a:latin typeface="Arial" panose="020B0604020202020204" pitchFamily="34" charset="0"/>
                <a:cs typeface="Arial" panose="020B0604020202020204" pitchFamily="34" charset="0"/>
              </a:rPr>
              <a:t>Benedictine Staffing, LLC</a:t>
            </a:r>
          </a:p>
        </p:txBody>
      </p:sp>
      <p:sp>
        <p:nvSpPr>
          <p:cNvPr id="2" name="Title 1">
            <a:extLst>
              <a:ext uri="{FF2B5EF4-FFF2-40B4-BE49-F238E27FC236}">
                <a16:creationId xmlns:a16="http://schemas.microsoft.com/office/drawing/2014/main" id="{F55C59AB-391F-36E6-D8BA-D9A9E37BD51E}"/>
              </a:ext>
            </a:extLst>
          </p:cNvPr>
          <p:cNvSpPr>
            <a:spLocks noGrp="1"/>
          </p:cNvSpPr>
          <p:nvPr>
            <p:ph type="title"/>
          </p:nvPr>
        </p:nvSpPr>
        <p:spPr/>
        <p:txBody>
          <a:bodyPr>
            <a:normAutofit/>
          </a:bodyPr>
          <a:lstStyle/>
          <a:p>
            <a:r>
              <a:rPr lang="en-US" b="0" dirty="0">
                <a:solidFill>
                  <a:prstClr val="black"/>
                </a:solidFill>
                <a:latin typeface="Arial" panose="020B0604020202020204" pitchFamily="34" charset="0"/>
                <a:cs typeface="Arial" panose="020B0604020202020204" pitchFamily="34" charset="0"/>
              </a:rPr>
              <a:t>Benedictine – Today</a:t>
            </a:r>
            <a:endParaRPr lang="en-US"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91007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555F9-7286-7DC2-2F48-6FD7CBC61C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34E383-38A1-E77D-10B8-239274703A5C}"/>
              </a:ext>
            </a:extLst>
          </p:cNvPr>
          <p:cNvSpPr>
            <a:spLocks noGrp="1"/>
          </p:cNvSpPr>
          <p:nvPr>
            <p:ph type="ctrTitle"/>
          </p:nvPr>
        </p:nvSpPr>
        <p:spPr>
          <a:xfrm>
            <a:off x="1524000" y="2359152"/>
            <a:ext cx="9144000" cy="2387600"/>
          </a:xfrm>
        </p:spPr>
        <p:txBody>
          <a:bodyPr anchor="ctr" anchorCtr="0">
            <a:normAutofit/>
          </a:bodyPr>
          <a:lstStyle/>
          <a:p>
            <a:pPr algn="l"/>
            <a:r>
              <a:rPr lang="en-US" dirty="0"/>
              <a:t>Performance Excellence Journey</a:t>
            </a:r>
            <a:br>
              <a:rPr lang="en-US" sz="4400" dirty="0"/>
            </a:br>
            <a:endParaRPr lang="en-US" sz="4400" dirty="0"/>
          </a:p>
        </p:txBody>
      </p:sp>
    </p:spTree>
    <p:extLst>
      <p:ext uri="{BB962C8B-B14F-4D97-AF65-F5344CB8AC3E}">
        <p14:creationId xmlns:p14="http://schemas.microsoft.com/office/powerpoint/2010/main" val="326933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3EF1E-3711-766F-9190-51C21E2480D7}"/>
            </a:ext>
          </a:extLst>
        </p:cNvPr>
        <p:cNvGrpSpPr/>
        <p:nvPr/>
      </p:nvGrpSpPr>
      <p:grpSpPr>
        <a:xfrm>
          <a:off x="0" y="0"/>
          <a:ext cx="0" cy="0"/>
          <a:chOff x="0" y="0"/>
          <a:chExt cx="0" cy="0"/>
        </a:xfrm>
      </p:grpSpPr>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140734" y="2660073"/>
            <a:ext cx="2877095" cy="3087234"/>
          </a:xfrm>
          <a:prstGeom prst="rect">
            <a:avLst/>
          </a:prstGeom>
        </p:spPr>
      </p:pic>
      <p:sp>
        <p:nvSpPr>
          <p:cNvPr id="2" name="Title 1">
            <a:extLst>
              <a:ext uri="{FF2B5EF4-FFF2-40B4-BE49-F238E27FC236}">
                <a16:creationId xmlns:a16="http://schemas.microsoft.com/office/drawing/2014/main" id="{AF892D67-E0E0-7E97-EB86-23F7ED680DD5}"/>
              </a:ext>
            </a:extLst>
          </p:cNvPr>
          <p:cNvSpPr>
            <a:spLocks noGrp="1"/>
          </p:cNvSpPr>
          <p:nvPr>
            <p:ph type="title"/>
          </p:nvPr>
        </p:nvSpPr>
        <p:spPr>
          <a:xfrm>
            <a:off x="506186" y="1354137"/>
            <a:ext cx="10847614" cy="1181245"/>
          </a:xfrm>
        </p:spPr>
        <p:txBody>
          <a:bodyPr>
            <a:normAutofit/>
          </a:bodyPr>
          <a:lstStyle/>
          <a:p>
            <a:r>
              <a:rPr lang="en-US" sz="4000" b="0" dirty="0">
                <a:solidFill>
                  <a:prstClr val="black"/>
                </a:solidFill>
                <a:latin typeface="Arial" panose="020B0604020202020204" pitchFamily="34" charset="0"/>
                <a:cs typeface="Arial" panose="020B0604020202020204" pitchFamily="34" charset="0"/>
              </a:rPr>
              <a:t>Value Proposition – The “Why”</a:t>
            </a:r>
            <a:endParaRPr lang="en-US" sz="4000" b="0" dirty="0">
              <a:latin typeface="Arial" panose="020B0604020202020204" pitchFamily="34" charset="0"/>
              <a:cs typeface="Arial" panose="020B0604020202020204" pitchFamily="34" charset="0"/>
            </a:endParaRPr>
          </a:p>
        </p:txBody>
      </p:sp>
      <p:sp>
        <p:nvSpPr>
          <p:cNvPr id="11" name="Rectangle 10"/>
          <p:cNvSpPr/>
          <p:nvPr/>
        </p:nvSpPr>
        <p:spPr>
          <a:xfrm>
            <a:off x="658368" y="2483843"/>
            <a:ext cx="2606259" cy="3803904"/>
          </a:xfrm>
          <a:prstGeom prst="rect">
            <a:avLst/>
          </a:prstGeom>
          <a:solidFill>
            <a:srgbClr val="E8F6F8"/>
          </a:solidFill>
          <a:ln w="19050">
            <a:solidFill>
              <a:srgbClr val="13879D"/>
            </a:solidFill>
          </a:ln>
        </p:spPr>
        <p:style>
          <a:lnRef idx="1">
            <a:schemeClr val="accent1"/>
          </a:lnRef>
          <a:fillRef idx="3">
            <a:schemeClr val="accent1"/>
          </a:fillRef>
          <a:effectRef idx="2">
            <a:schemeClr val="accent1"/>
          </a:effectRef>
          <a:fontRef idx="minor">
            <a:schemeClr val="lt1"/>
          </a:fontRef>
        </p:style>
        <p:txBody>
          <a:bodyPr wrap="square" lIns="155448" tIns="128016" rIns="128016" bIns="109728" rtlCol="0" anchor="t"/>
          <a:lstStyle/>
          <a:p>
            <a:pPr algn="ctr">
              <a:lnSpc>
                <a:spcPct val="92000"/>
              </a:lnSpc>
              <a:spcAft>
                <a:spcPts val="800"/>
              </a:spcAft>
            </a:pPr>
            <a:r>
              <a:rPr sz="1800" b="1" dirty="0">
                <a:solidFill>
                  <a:srgbClr val="003F6F"/>
                </a:solidFill>
                <a:latin typeface="Arial"/>
              </a:rPr>
              <a:t>Consistency at Scale</a:t>
            </a:r>
          </a:p>
          <a:p>
            <a:pPr marL="171450" indent="-91440">
              <a:lnSpc>
                <a:spcPct val="95000"/>
              </a:lnSpc>
              <a:spcAft>
                <a:spcPts val="500"/>
              </a:spcAft>
              <a:buFont typeface="Arial"/>
              <a:buChar char="•"/>
            </a:pPr>
            <a:r>
              <a:rPr b="0" dirty="0">
                <a:solidFill>
                  <a:srgbClr val="252D34"/>
                </a:solidFill>
                <a:latin typeface="Arial"/>
              </a:rPr>
              <a:t>Common practices</a:t>
            </a:r>
            <a:endParaRPr lang="en-US" b="0" dirty="0">
              <a:solidFill>
                <a:srgbClr val="252D34"/>
              </a:solidFill>
              <a:latin typeface="Arial"/>
            </a:endParaRPr>
          </a:p>
          <a:p>
            <a:pPr marL="171450" indent="-91440">
              <a:lnSpc>
                <a:spcPct val="95000"/>
              </a:lnSpc>
              <a:spcAft>
                <a:spcPts val="500"/>
              </a:spcAft>
              <a:buFont typeface="Arial"/>
              <a:buChar char="•"/>
            </a:pPr>
            <a:r>
              <a:rPr lang="en-US" dirty="0">
                <a:solidFill>
                  <a:srgbClr val="252D34"/>
                </a:solidFill>
                <a:latin typeface="Arial"/>
              </a:rPr>
              <a:t>S</a:t>
            </a:r>
            <a:r>
              <a:rPr b="0" dirty="0">
                <a:solidFill>
                  <a:srgbClr val="252D34"/>
                </a:solidFill>
                <a:latin typeface="Arial"/>
              </a:rPr>
              <a:t>hared definitions</a:t>
            </a:r>
            <a:endParaRPr lang="en-US" dirty="0">
              <a:solidFill>
                <a:srgbClr val="252D34"/>
              </a:solidFill>
              <a:latin typeface="Arial"/>
            </a:endParaRPr>
          </a:p>
          <a:p>
            <a:pPr marL="171450" indent="-91440">
              <a:lnSpc>
                <a:spcPct val="95000"/>
              </a:lnSpc>
              <a:spcAft>
                <a:spcPts val="500"/>
              </a:spcAft>
              <a:buFont typeface="Arial"/>
              <a:buChar char="•"/>
            </a:pPr>
            <a:r>
              <a:rPr lang="en-US" b="0" dirty="0">
                <a:solidFill>
                  <a:srgbClr val="252D34"/>
                </a:solidFill>
                <a:latin typeface="Arial"/>
              </a:rPr>
              <a:t>A</a:t>
            </a:r>
            <a:r>
              <a:rPr b="0" dirty="0">
                <a:solidFill>
                  <a:srgbClr val="252D34"/>
                </a:solidFill>
                <a:latin typeface="Arial"/>
              </a:rPr>
              <a:t>ligned processes across every community</a:t>
            </a:r>
          </a:p>
        </p:txBody>
      </p:sp>
      <p:sp>
        <p:nvSpPr>
          <p:cNvPr id="12" name="Rectangle 11"/>
          <p:cNvSpPr/>
          <p:nvPr/>
        </p:nvSpPr>
        <p:spPr>
          <a:xfrm>
            <a:off x="3550923" y="2483843"/>
            <a:ext cx="2545078" cy="3803904"/>
          </a:xfrm>
          <a:prstGeom prst="rect">
            <a:avLst/>
          </a:prstGeom>
          <a:solidFill>
            <a:srgbClr val="E8F6F8"/>
          </a:solidFill>
          <a:ln w="19050">
            <a:solidFill>
              <a:srgbClr val="13879D"/>
            </a:solidFill>
          </a:ln>
        </p:spPr>
        <p:style>
          <a:lnRef idx="1">
            <a:schemeClr val="accent1"/>
          </a:lnRef>
          <a:fillRef idx="3">
            <a:schemeClr val="accent1"/>
          </a:fillRef>
          <a:effectRef idx="2">
            <a:schemeClr val="accent1"/>
          </a:effectRef>
          <a:fontRef idx="minor">
            <a:schemeClr val="lt1"/>
          </a:fontRef>
        </p:style>
        <p:txBody>
          <a:bodyPr wrap="square" lIns="155448" tIns="128016" rIns="128016" bIns="109728" rtlCol="0" anchor="t"/>
          <a:lstStyle/>
          <a:p>
            <a:pPr algn="ctr">
              <a:lnSpc>
                <a:spcPct val="92000"/>
              </a:lnSpc>
              <a:spcAft>
                <a:spcPts val="800"/>
              </a:spcAft>
            </a:pPr>
            <a:r>
              <a:rPr sz="1800" b="1" dirty="0">
                <a:solidFill>
                  <a:srgbClr val="003F6F"/>
                </a:solidFill>
                <a:latin typeface="Arial"/>
              </a:rPr>
              <a:t>Proven Framework</a:t>
            </a:r>
          </a:p>
          <a:p>
            <a:pPr marL="171450" indent="-91440">
              <a:lnSpc>
                <a:spcPct val="95000"/>
              </a:lnSpc>
              <a:spcAft>
                <a:spcPts val="500"/>
              </a:spcAft>
              <a:buFont typeface="Arial"/>
              <a:buChar char="•"/>
            </a:pPr>
            <a:r>
              <a:rPr b="0" dirty="0">
                <a:solidFill>
                  <a:srgbClr val="252D34"/>
                </a:solidFill>
                <a:latin typeface="Arial"/>
              </a:rPr>
              <a:t>Integrates leadership, strategy, and operations into one system</a:t>
            </a:r>
          </a:p>
          <a:p>
            <a:pPr marL="171450" indent="-91440">
              <a:lnSpc>
                <a:spcPct val="95000"/>
              </a:lnSpc>
              <a:spcAft>
                <a:spcPts val="500"/>
              </a:spcAft>
              <a:buFont typeface="Arial"/>
              <a:buChar char="•"/>
            </a:pPr>
            <a:r>
              <a:rPr b="0" dirty="0">
                <a:solidFill>
                  <a:srgbClr val="252D34"/>
                </a:solidFill>
                <a:latin typeface="Arial"/>
              </a:rPr>
              <a:t>Drives measurable, sustainable results in care, satisfaction, and finances</a:t>
            </a:r>
          </a:p>
        </p:txBody>
      </p:sp>
      <p:sp>
        <p:nvSpPr>
          <p:cNvPr id="13" name="Rectangle 12"/>
          <p:cNvSpPr/>
          <p:nvPr/>
        </p:nvSpPr>
        <p:spPr>
          <a:xfrm>
            <a:off x="6309360" y="2483843"/>
            <a:ext cx="2618016" cy="3803904"/>
          </a:xfrm>
          <a:prstGeom prst="rect">
            <a:avLst/>
          </a:prstGeom>
          <a:solidFill>
            <a:srgbClr val="E8F6F8"/>
          </a:solidFill>
          <a:ln w="19050">
            <a:solidFill>
              <a:srgbClr val="13879D"/>
            </a:solidFill>
          </a:ln>
        </p:spPr>
        <p:style>
          <a:lnRef idx="1">
            <a:schemeClr val="accent1"/>
          </a:lnRef>
          <a:fillRef idx="3">
            <a:schemeClr val="accent1"/>
          </a:fillRef>
          <a:effectRef idx="2">
            <a:schemeClr val="accent1"/>
          </a:effectRef>
          <a:fontRef idx="minor">
            <a:schemeClr val="lt1"/>
          </a:fontRef>
        </p:style>
        <p:txBody>
          <a:bodyPr wrap="square" lIns="155448" tIns="128016" rIns="128016" bIns="109728" rtlCol="0" anchor="t"/>
          <a:lstStyle/>
          <a:p>
            <a:pPr algn="ctr">
              <a:lnSpc>
                <a:spcPct val="92000"/>
              </a:lnSpc>
              <a:spcAft>
                <a:spcPts val="800"/>
              </a:spcAft>
            </a:pPr>
            <a:r>
              <a:rPr sz="1800" b="1" dirty="0">
                <a:solidFill>
                  <a:srgbClr val="003F6F"/>
                </a:solidFill>
                <a:latin typeface="Arial"/>
              </a:rPr>
              <a:t>Lasting Impact</a:t>
            </a:r>
          </a:p>
          <a:p>
            <a:pPr marL="171450" indent="-91440">
              <a:lnSpc>
                <a:spcPct val="95000"/>
              </a:lnSpc>
              <a:spcAft>
                <a:spcPts val="500"/>
              </a:spcAft>
              <a:buFont typeface="Arial"/>
              <a:buChar char="•"/>
            </a:pPr>
            <a:r>
              <a:rPr b="0" dirty="0">
                <a:solidFill>
                  <a:srgbClr val="252D34"/>
                </a:solidFill>
                <a:latin typeface="Arial"/>
              </a:rPr>
              <a:t>Fact-based decisions that reduce variation and sharpen accountability</a:t>
            </a:r>
          </a:p>
          <a:p>
            <a:pPr marL="171450" indent="-91440">
              <a:lnSpc>
                <a:spcPct val="95000"/>
              </a:lnSpc>
              <a:spcAft>
                <a:spcPts val="500"/>
              </a:spcAft>
              <a:buFont typeface="Arial"/>
              <a:buChar char="•"/>
            </a:pPr>
            <a:r>
              <a:rPr b="0" dirty="0">
                <a:solidFill>
                  <a:srgbClr val="252D34"/>
                </a:solidFill>
                <a:latin typeface="Arial"/>
              </a:rPr>
              <a:t>Stronger workforce engagement and retention</a:t>
            </a:r>
          </a:p>
          <a:p>
            <a:pPr marL="171450" indent="-91440">
              <a:lnSpc>
                <a:spcPct val="95000"/>
              </a:lnSpc>
              <a:spcAft>
                <a:spcPts val="500"/>
              </a:spcAft>
              <a:buFont typeface="Arial"/>
              <a:buChar char="•"/>
            </a:pPr>
            <a:r>
              <a:rPr b="0" dirty="0">
                <a:solidFill>
                  <a:srgbClr val="252D34"/>
                </a:solidFill>
                <a:latin typeface="Arial"/>
              </a:rPr>
              <a:t>Scalable best practices </a:t>
            </a:r>
            <a:r>
              <a:rPr b="0">
                <a:solidFill>
                  <a:srgbClr val="252D34"/>
                </a:solidFill>
                <a:latin typeface="Arial"/>
              </a:rPr>
              <a:t>and benchmarking</a:t>
            </a:r>
            <a:endParaRPr b="0" dirty="0">
              <a:solidFill>
                <a:srgbClr val="252D34"/>
              </a:solidFill>
              <a:latin typeface="Arial"/>
            </a:endParaRPr>
          </a:p>
        </p:txBody>
      </p:sp>
      <p:sp>
        <p:nvSpPr>
          <p:cNvPr id="14" name="Rectangle 13">
            <a:extLst>
              <a:ext uri="{C183D7F6-B498-43B3-948B-1728B52AA6E4}">
                <adec:decorative xmlns:adec="http://schemas.microsoft.com/office/drawing/2017/decorative" val="1"/>
              </a:ext>
            </a:extLst>
          </p:cNvPr>
          <p:cNvSpPr/>
          <p:nvPr/>
        </p:nvSpPr>
        <p:spPr>
          <a:xfrm>
            <a:off x="658368" y="2313432"/>
            <a:ext cx="6675120" cy="45720"/>
          </a:xfrm>
          <a:prstGeom prst="rect">
            <a:avLst/>
          </a:prstGeom>
          <a:solidFill>
            <a:srgbClr val="138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0254422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C114A-4D2A-2B8E-DCAC-FAA90193D3F7}"/>
            </a:ext>
          </a:extLst>
        </p:cNvPr>
        <p:cNvGrpSpPr/>
        <p:nvPr/>
      </p:nvGrpSpPr>
      <p:grpSpPr>
        <a:xfrm>
          <a:off x="0" y="0"/>
          <a:ext cx="0" cy="0"/>
          <a:chOff x="0" y="0"/>
          <a:chExt cx="0" cy="0"/>
        </a:xfrm>
      </p:grpSpPr>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321258" y="2301958"/>
            <a:ext cx="3681548" cy="4041321"/>
          </a:xfrm>
          <a:prstGeom prst="rect">
            <a:avLst/>
          </a:prstGeom>
        </p:spPr>
      </p:pic>
      <p:graphicFrame>
        <p:nvGraphicFramePr>
          <p:cNvPr id="12" name="Content Placeholder 2">
            <a:extLst>
              <a:ext uri="{FF2B5EF4-FFF2-40B4-BE49-F238E27FC236}">
                <a16:creationId xmlns:a16="http://schemas.microsoft.com/office/drawing/2014/main" id="{688D1E93-5F08-CA6F-098C-41D9649F2511}"/>
              </a:ext>
            </a:extLst>
          </p:cNvPr>
          <p:cNvGraphicFramePr>
            <a:graphicFrameLocks noGrp="1"/>
          </p:cNvGraphicFramePr>
          <p:nvPr>
            <p:ph idx="1"/>
          </p:nvPr>
        </p:nvGraphicFramePr>
        <p:xfrm>
          <a:off x="304800" y="2416629"/>
          <a:ext cx="7815072" cy="40413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a:extLst>
              <a:ext uri="{FF2B5EF4-FFF2-40B4-BE49-F238E27FC236}">
                <a16:creationId xmlns:a16="http://schemas.microsoft.com/office/drawing/2014/main" id="{72BC264D-6038-60A3-B8E4-7DA0F332D21A}"/>
              </a:ext>
            </a:extLst>
          </p:cNvPr>
          <p:cNvSpPr>
            <a:spLocks noGrp="1"/>
          </p:cNvSpPr>
          <p:nvPr>
            <p:ph type="title"/>
          </p:nvPr>
        </p:nvSpPr>
        <p:spPr>
          <a:xfrm>
            <a:off x="506186" y="1354137"/>
            <a:ext cx="10847614" cy="1181245"/>
          </a:xfrm>
        </p:spPr>
        <p:txBody>
          <a:bodyPr>
            <a:normAutofit/>
          </a:bodyPr>
          <a:lstStyle/>
          <a:p>
            <a:r>
              <a:rPr lang="en-US" sz="4000" b="0" dirty="0">
                <a:solidFill>
                  <a:prstClr val="black"/>
                </a:solidFill>
                <a:latin typeface="Arial" panose="020B0604020202020204" pitchFamily="34" charset="0"/>
                <a:cs typeface="Arial" panose="020B0604020202020204" pitchFamily="34" charset="0"/>
              </a:rPr>
              <a:t>Performance Excellence Journey</a:t>
            </a:r>
            <a:endParaRPr lang="en-US" sz="4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9804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E5BD6-4B30-8610-8189-2EF95A1E4EE7}"/>
            </a:ext>
          </a:extLst>
        </p:cNvPr>
        <p:cNvGrpSpPr/>
        <p:nvPr/>
      </p:nvGrpSpPr>
      <p:grpSpPr>
        <a:xfrm>
          <a:off x="0" y="0"/>
          <a:ext cx="0" cy="0"/>
          <a:chOff x="0" y="0"/>
          <a:chExt cx="0" cy="0"/>
        </a:xfrm>
      </p:grpSpPr>
      <p:pic>
        <p:nvPicPr>
          <p:cNvPr id="10" name="Picture 1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022336" y="2416629"/>
            <a:ext cx="3663478" cy="4041321"/>
          </a:xfrm>
          <a:prstGeom prst="rect">
            <a:avLst/>
          </a:prstGeom>
        </p:spPr>
      </p:pic>
      <p:sp>
        <p:nvSpPr>
          <p:cNvPr id="3" name="Content Placeholder 2">
            <a:extLst>
              <a:ext uri="{FF2B5EF4-FFF2-40B4-BE49-F238E27FC236}">
                <a16:creationId xmlns:a16="http://schemas.microsoft.com/office/drawing/2014/main" id="{01D0CCE1-47B4-60CB-85E7-FF4F23048473}"/>
              </a:ext>
            </a:extLst>
          </p:cNvPr>
          <p:cNvSpPr>
            <a:spLocks noGrp="1"/>
          </p:cNvSpPr>
          <p:nvPr>
            <p:ph idx="1"/>
          </p:nvPr>
        </p:nvSpPr>
        <p:spPr>
          <a:xfrm>
            <a:off x="506186" y="2416629"/>
            <a:ext cx="7257288" cy="4041321"/>
          </a:xfrm>
        </p:spPr>
        <p:txBody>
          <a:bodyPr>
            <a:noAutofit/>
          </a:bodyPr>
          <a:lstStyle/>
          <a:p>
            <a:pPr marL="347472" indent="-347472" defTabSz="609585">
              <a:lnSpc>
                <a:spcPct val="100000"/>
              </a:lnSpc>
              <a:spcBef>
                <a:spcPts val="568"/>
              </a:spcBef>
              <a:buFont typeface="Arial"/>
              <a:buChar char="•"/>
              <a:defRPr/>
            </a:pPr>
            <a:r>
              <a:rPr lang="en-US" sz="2000" dirty="0">
                <a:solidFill>
                  <a:srgbClr val="000000"/>
                </a:solidFill>
                <a:cs typeface="Arial"/>
              </a:rPr>
              <a:t>Executive sponsorship keeps the initiative prioritized</a:t>
            </a:r>
          </a:p>
          <a:p>
            <a:pPr marL="347472" indent="-347472" defTabSz="609585">
              <a:lnSpc>
                <a:spcPct val="100000"/>
              </a:lnSpc>
              <a:spcBef>
                <a:spcPts val="568"/>
              </a:spcBef>
              <a:buFont typeface="Arial"/>
              <a:buChar char="•"/>
              <a:defRPr/>
            </a:pPr>
            <a:r>
              <a:rPr lang="en-US" sz="2000" dirty="0">
                <a:solidFill>
                  <a:srgbClr val="000000"/>
                </a:solidFill>
                <a:cs typeface="Arial"/>
              </a:rPr>
              <a:t>Dedicated person for implementation and continued oversight</a:t>
            </a:r>
          </a:p>
          <a:p>
            <a:pPr marL="347472" indent="-347472" defTabSz="609585">
              <a:lnSpc>
                <a:spcPct val="100000"/>
              </a:lnSpc>
              <a:spcBef>
                <a:spcPts val="568"/>
              </a:spcBef>
              <a:buFont typeface="Arial"/>
              <a:buChar char="•"/>
              <a:defRPr/>
            </a:pPr>
            <a:r>
              <a:rPr lang="en-US" sz="2000" dirty="0">
                <a:solidFill>
                  <a:srgbClr val="000000"/>
                </a:solidFill>
                <a:cs typeface="Arial"/>
              </a:rPr>
              <a:t>Turnover in key leadership is high risk for continuation</a:t>
            </a:r>
          </a:p>
          <a:p>
            <a:pPr marL="347472" indent="-347472" defTabSz="609585">
              <a:lnSpc>
                <a:spcPct val="100000"/>
              </a:lnSpc>
              <a:spcBef>
                <a:spcPts val="568"/>
              </a:spcBef>
              <a:buFont typeface="Arial"/>
              <a:buChar char="•"/>
              <a:defRPr/>
            </a:pPr>
            <a:r>
              <a:rPr lang="en-US" sz="2000" dirty="0">
                <a:solidFill>
                  <a:srgbClr val="000000"/>
                </a:solidFill>
                <a:cs typeface="Arial"/>
              </a:rPr>
              <a:t>Embedding the framework into onboarding and daily routines protects against turnover</a:t>
            </a:r>
          </a:p>
          <a:p>
            <a:pPr marL="347472" indent="-347472" defTabSz="609585">
              <a:lnSpc>
                <a:spcPct val="100000"/>
              </a:lnSpc>
              <a:spcBef>
                <a:spcPts val="568"/>
              </a:spcBef>
              <a:buFont typeface="Arial"/>
              <a:buChar char="•"/>
              <a:defRPr/>
            </a:pPr>
            <a:r>
              <a:rPr lang="en-US" sz="2000" dirty="0">
                <a:solidFill>
                  <a:srgbClr val="000000"/>
                </a:solidFill>
                <a:cs typeface="Arial"/>
              </a:rPr>
              <a:t>Consistent measurement and regular reviews keep progress on track</a:t>
            </a:r>
          </a:p>
          <a:p>
            <a:pPr marL="347472" indent="-347472" defTabSz="609585">
              <a:lnSpc>
                <a:spcPct val="100000"/>
              </a:lnSpc>
              <a:spcBef>
                <a:spcPts val="568"/>
              </a:spcBef>
              <a:buFont typeface="Arial"/>
              <a:buChar char="•"/>
              <a:defRPr/>
            </a:pPr>
            <a:r>
              <a:rPr lang="en-US" sz="2000" dirty="0">
                <a:solidFill>
                  <a:srgbClr val="000000"/>
                </a:solidFill>
                <a:cs typeface="Arial"/>
              </a:rPr>
              <a:t>Celebrating and sharing early wins builds momentum</a:t>
            </a:r>
          </a:p>
          <a:p>
            <a:pPr marL="347472" indent="-347472" defTabSz="609585">
              <a:lnSpc>
                <a:spcPct val="100000"/>
              </a:lnSpc>
              <a:spcBef>
                <a:spcPts val="568"/>
              </a:spcBef>
              <a:buFont typeface="Arial"/>
              <a:buChar char="•"/>
              <a:defRPr/>
            </a:pPr>
            <a:r>
              <a:rPr lang="en-US" sz="2000" dirty="0">
                <a:solidFill>
                  <a:srgbClr val="000000"/>
                </a:solidFill>
                <a:cs typeface="Arial"/>
              </a:rPr>
              <a:t>Downplay award recognition</a:t>
            </a:r>
          </a:p>
          <a:p>
            <a:pPr marL="347472" indent="-347472" defTabSz="609585">
              <a:lnSpc>
                <a:spcPct val="100000"/>
              </a:lnSpc>
              <a:spcBef>
                <a:spcPts val="568"/>
              </a:spcBef>
              <a:buFont typeface="Arial"/>
              <a:buChar char="•"/>
              <a:defRPr/>
            </a:pPr>
            <a:r>
              <a:rPr lang="en-US" sz="2000" dirty="0">
                <a:solidFill>
                  <a:srgbClr val="000000"/>
                </a:solidFill>
                <a:cs typeface="Arial"/>
              </a:rPr>
              <a:t>Easy to cut with budget challenges </a:t>
            </a:r>
          </a:p>
        </p:txBody>
      </p:sp>
      <p:sp>
        <p:nvSpPr>
          <p:cNvPr id="2" name="Title 1">
            <a:extLst>
              <a:ext uri="{FF2B5EF4-FFF2-40B4-BE49-F238E27FC236}">
                <a16:creationId xmlns:a16="http://schemas.microsoft.com/office/drawing/2014/main" id="{FC6E1B2A-1978-ACFF-B451-B86ABC8E5CF3}"/>
              </a:ext>
            </a:extLst>
          </p:cNvPr>
          <p:cNvSpPr>
            <a:spLocks noGrp="1"/>
          </p:cNvSpPr>
          <p:nvPr>
            <p:ph type="title"/>
          </p:nvPr>
        </p:nvSpPr>
        <p:spPr>
          <a:xfrm>
            <a:off x="506186" y="1354137"/>
            <a:ext cx="10847614" cy="1181245"/>
          </a:xfrm>
        </p:spPr>
        <p:txBody>
          <a:bodyPr>
            <a:normAutofit/>
          </a:bodyPr>
          <a:lstStyle/>
          <a:p>
            <a:r>
              <a:rPr lang="en-US" sz="4000" b="0" dirty="0">
                <a:solidFill>
                  <a:prstClr val="black"/>
                </a:solidFill>
                <a:latin typeface="Arial" panose="020B0604020202020204" pitchFamily="34" charset="0"/>
                <a:cs typeface="Arial" panose="020B0604020202020204" pitchFamily="34" charset="0"/>
              </a:rPr>
              <a:t>Lessons Learned</a:t>
            </a:r>
            <a:endParaRPr lang="en-US" sz="4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939568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417</TotalTime>
  <Words>2821</Words>
  <Application>Microsoft Office PowerPoint</Application>
  <PresentationFormat>Widescreen</PresentationFormat>
  <Paragraphs>327</Paragraphs>
  <Slides>38</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Aptos</vt:lpstr>
      <vt:lpstr>Arial</vt:lpstr>
      <vt:lpstr>Calibri</vt:lpstr>
      <vt:lpstr>Tahoma</vt:lpstr>
      <vt:lpstr>Verdana Pro</vt:lpstr>
      <vt:lpstr>Wingdings</vt:lpstr>
      <vt:lpstr>1_Office Theme</vt:lpstr>
      <vt:lpstr>Partners PEX and the Baldrige Ecosystem</vt:lpstr>
      <vt:lpstr>PowerPoint Presentation</vt:lpstr>
      <vt:lpstr>PowerPoint Presentation</vt:lpstr>
      <vt:lpstr>PowerPoint Presentation</vt:lpstr>
      <vt:lpstr>PowerPoint Presentation</vt:lpstr>
      <vt:lpstr>Communities of Resilience &amp; Excellence (C.O.R.E.)</vt:lpstr>
      <vt:lpstr>The Alliance for Performance Excellence</vt:lpstr>
      <vt:lpstr>The Baldrige Framework</vt:lpstr>
      <vt:lpstr>From Reactive to Proactive and Integrated</vt:lpstr>
      <vt:lpstr>Org Profile Development</vt:lpstr>
      <vt:lpstr>Baldrige Category 1 – Leadership </vt:lpstr>
      <vt:lpstr>Baldrige Asks ‘How do you know?’</vt:lpstr>
      <vt:lpstr>Partners in Performance Excellence</vt:lpstr>
      <vt:lpstr>Partners PEX Offerings and Support </vt:lpstr>
      <vt:lpstr>Baldrige Executive Fellows Program</vt:lpstr>
      <vt:lpstr>Baldrige Fellows Program 2026-2027 Calendar</vt:lpstr>
      <vt:lpstr>Other Offerings</vt:lpstr>
      <vt:lpstr>Aligning &amp; Integrating Framework &amp; National Award Criteria</vt:lpstr>
      <vt:lpstr>From Regional to National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Benedictine </vt:lpstr>
      <vt:lpstr>PowerPoint Presentation</vt:lpstr>
      <vt:lpstr>History</vt:lpstr>
      <vt:lpstr>Benedictine – Today</vt:lpstr>
      <vt:lpstr>Performance Excellence Journey </vt:lpstr>
      <vt:lpstr>Value Proposition – The “Why”</vt:lpstr>
      <vt:lpstr>Performance Excellence Journey</vt:lpstr>
      <vt:lpstr>Lessons Learned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Kinney</dc:creator>
  <cp:lastModifiedBy>Richard Shroyer</cp:lastModifiedBy>
  <cp:revision>6</cp:revision>
  <dcterms:created xsi:type="dcterms:W3CDTF">2026-07-07T02:34:27Z</dcterms:created>
  <dcterms:modified xsi:type="dcterms:W3CDTF">2026-07-24T02:07:03Z</dcterms:modified>
</cp:coreProperties>
</file>