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9" r:id="rId2"/>
    <p:sldId id="277" r:id="rId3"/>
    <p:sldId id="286" r:id="rId4"/>
    <p:sldId id="261" r:id="rId5"/>
    <p:sldId id="276" r:id="rId6"/>
    <p:sldId id="263" r:id="rId7"/>
    <p:sldId id="265" r:id="rId8"/>
    <p:sldId id="264" r:id="rId9"/>
    <p:sldId id="266" r:id="rId10"/>
    <p:sldId id="267" r:id="rId11"/>
    <p:sldId id="262" r:id="rId12"/>
    <p:sldId id="268" r:id="rId13"/>
    <p:sldId id="275" r:id="rId14"/>
    <p:sldId id="274" r:id="rId15"/>
    <p:sldId id="271" r:id="rId16"/>
    <p:sldId id="270" r:id="rId17"/>
    <p:sldId id="278" r:id="rId18"/>
    <p:sldId id="272" r:id="rId19"/>
    <p:sldId id="273" r:id="rId20"/>
    <p:sldId id="284" r:id="rId21"/>
    <p:sldId id="279" r:id="rId22"/>
    <p:sldId id="280" r:id="rId23"/>
    <p:sldId id="285" r:id="rId24"/>
    <p:sldId id="282" r:id="rId25"/>
    <p:sldId id="281" r:id="rId2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ynda Bender" initials="LB" lastIdx="3" clrIdx="0">
    <p:extLst>
      <p:ext uri="{19B8F6BF-5375-455C-9EA6-DF929625EA0E}">
        <p15:presenceInfo xmlns:p15="http://schemas.microsoft.com/office/powerpoint/2012/main" userId="Lorynda Bender" providerId="None"/>
      </p:ext>
    </p:extLst>
  </p:cmAuthor>
  <p:cmAuthor id="2" name="Darlene Ryan" initials="DR" lastIdx="47" clrIdx="1">
    <p:extLst>
      <p:ext uri="{19B8F6BF-5375-455C-9EA6-DF929625EA0E}">
        <p15:presenceInfo xmlns:p15="http://schemas.microsoft.com/office/powerpoint/2012/main" userId="Darlene Ry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3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D5E77CA-7435-4A80-9122-47106A0CAB0E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677A467-F724-444F-BA66-68072B0C5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5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8906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2420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36693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605476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836061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451673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948354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35893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734370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037782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09871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94953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869997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805274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3863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179544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07046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9734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07097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75708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22065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59161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55535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Chris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8167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4785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101403" indent="-23330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802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34640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501258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787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5F61AE0C-82F5-4040-8756-75E06C317601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1042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8D56-5AD7-4A93-A99D-B160CF0C45A7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8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8C49-E39D-4261-A1AE-D00B190559A3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2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62999-874D-4891-882D-1A9F1B5C1185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4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9AC4-02B7-4BBA-9E3B-4C716502CD0A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69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D5F2-AE96-4FF4-A991-652FC296BC07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8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40E0-2232-4D92-9379-BC0156DA460C}" type="datetime1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39FF-6E33-46DC-8006-A45B05118CE1}" type="datetime1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4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8208-E6DE-480C-96ED-6E683DE331FC}" type="datetime1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5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DD22F-96D8-4C99-BDA6-C7BF5133F781}" type="datetime1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8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6B21-D995-410B-9FD1-1F4A4727B96E}" type="datetime1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4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9C19-EED8-47C4-8FF9-0FE40D2614DB}" type="datetime1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8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3E6CC-4F42-4695-9CD0-5E341C351167}" type="datetime1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5EDEB-6D47-483F-966C-C9E542961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1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orkforceforward.com/professional-development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rqc.org/tools-and-templates" TargetMode="External"/><Relationship Id="rId4" Type="http://schemas.openxmlformats.org/officeDocument/2006/relationships/hyperlink" Target="https://www.rit.edu/processimprovement/overview-lean-six-sigma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81438" y="4178394"/>
            <a:ext cx="4437529" cy="8989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altLang="en-US" sz="262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en-US" sz="2621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62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022" y="504966"/>
            <a:ext cx="8137305" cy="58852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16991" y="4627876"/>
            <a:ext cx="4966422" cy="12926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GRQC Performance Excellence Forum:</a:t>
            </a:r>
          </a:p>
          <a:p>
            <a:pPr algn="ctr"/>
            <a:r>
              <a:rPr lang="en-US" dirty="0" smtClean="0"/>
              <a:t> “Lean </a:t>
            </a:r>
            <a:r>
              <a:rPr lang="en-US" dirty="0"/>
              <a:t>Six Sigma </a:t>
            </a:r>
            <a:r>
              <a:rPr lang="en-US" dirty="0" smtClean="0"/>
              <a:t>– It's </a:t>
            </a:r>
            <a:r>
              <a:rPr lang="en-US" dirty="0"/>
              <a:t>Not Just For </a:t>
            </a:r>
            <a:r>
              <a:rPr lang="en-US" dirty="0" smtClean="0"/>
              <a:t>Manufacturing”</a:t>
            </a:r>
          </a:p>
          <a:p>
            <a:pPr algn="ctr"/>
            <a:r>
              <a:rPr lang="en-US" sz="1400" dirty="0" smtClean="0"/>
              <a:t>Hillside’s Journey to Building an Award-Winning Lean Six Sigma Certification Program</a:t>
            </a:r>
          </a:p>
          <a:p>
            <a:pPr algn="ctr"/>
            <a:r>
              <a:rPr lang="en-US" sz="1400" dirty="0" smtClean="0"/>
              <a:t>January 24, 2023</a:t>
            </a:r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9502" y="2220236"/>
            <a:ext cx="1790700" cy="5715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Benefits /Challenges from LSS Implementation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5821" y="1965434"/>
            <a:ext cx="4141076" cy="44012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Benefits: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Increase in data driven decision-making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Financial Savings (increased revenue, decrease payback, reduced costs)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Improved efficiencies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Agency culture of continuous quality improvement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Empowered Staff 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Challenging problems solved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466896" y="1965433"/>
            <a:ext cx="4177041" cy="439091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Challenges: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Project management of LSS projects- numerous projects going on at once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Belt Candidates moving on to other opportunities </a:t>
            </a:r>
          </a:p>
          <a:p>
            <a:pPr marL="342900" indent="-342900">
              <a:buAutoNum type="arabicPeriod"/>
            </a:pPr>
            <a:r>
              <a:rPr lang="en-US" sz="2000" dirty="0" smtClean="0"/>
              <a:t>Requires resources to teach, mentor, and manage the LSS program</a:t>
            </a:r>
          </a:p>
          <a:p>
            <a:pPr marL="342900" indent="-342900">
              <a:buFontTx/>
              <a:buAutoNum type="arabicPeriod"/>
            </a:pPr>
            <a:r>
              <a:rPr lang="en-US" sz="2000" dirty="0" smtClean="0"/>
              <a:t>Employee </a:t>
            </a:r>
            <a:r>
              <a:rPr lang="en-US" sz="2000" dirty="0"/>
              <a:t>bandwidth to dedicate time for training, or participation in a </a:t>
            </a:r>
            <a:r>
              <a:rPr lang="en-US" sz="2000" dirty="0" smtClean="0"/>
              <a:t>project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1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Common Not-for-Profit Functions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772" y="1509270"/>
            <a:ext cx="7687983" cy="4970478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9548" y="2357423"/>
            <a:ext cx="1957928" cy="329941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Functional Areas Impacted by LSS Projects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20055" y="4109545"/>
            <a:ext cx="2081048" cy="4624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233660" y="3876973"/>
            <a:ext cx="421333" cy="4651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765628" y="6053959"/>
            <a:ext cx="141555" cy="302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8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Customer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57630"/>
              </p:ext>
            </p:extLst>
          </p:nvPr>
        </p:nvGraphicFramePr>
        <p:xfrm>
          <a:off x="198901" y="1752600"/>
          <a:ext cx="8566727" cy="3733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06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1529197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1078201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1253937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Improve Family Satisfaction with Problem Handling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% family satisfaction with problem handling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66% Satisfaction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76% Satisfaction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86% Satisfaction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Created a best</a:t>
                      </a:r>
                      <a:r>
                        <a:rPr lang="en-US" sz="1200" baseline="0" dirty="0" smtClean="0"/>
                        <a:t> practice model where none existed.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  <a:tr h="1401661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Improve Family Satisfaction survey response rate at Monroe - OCFS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increase response rate for family satisfaction surveys  for OCFS Residential Monroe Ave Campus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38% return rate per year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50% per survey month (April and Oct)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86% return rate per year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Two dedicated survey months. </a:t>
                      </a:r>
                    </a:p>
                    <a:p>
                      <a:pPr algn="l"/>
                      <a:r>
                        <a:rPr lang="en-US" sz="1200" dirty="0" smtClean="0"/>
                        <a:t>All staff asked to encourage </a:t>
                      </a:r>
                      <a:r>
                        <a:rPr lang="en-US" sz="1200" baseline="0" dirty="0" smtClean="0"/>
                        <a:t>families to respond to survey.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9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Operations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91196" y="6100203"/>
            <a:ext cx="400610" cy="399209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88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endParaRPr lang="en-US" sz="1588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32339"/>
              </p:ext>
            </p:extLst>
          </p:nvPr>
        </p:nvGraphicFramePr>
        <p:xfrm>
          <a:off x="198904" y="1395133"/>
          <a:ext cx="8445035" cy="5372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420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282262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87973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714703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966952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3346725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66346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2339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Improvement of the Cycle Time from Service Approval to Billable Service Delivery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time from approval to billable service delivery for basic services	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 days	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days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days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Many required steps were moved to the pre-enrollment phase.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Planning time made available to the WSP Supervisors was greatly increased.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A detailed “wish-list” of client preferences implemented.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Information was provided to the entire WSP Supervisor team.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Digital versions of all service plans and documents were made available to the WSP staff.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7 redundant and/or unnecessary steps were removed.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  <a:tr h="19893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Overnight Census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# of monthly errors	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122/month	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73/ month (40% reduction)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68/month (44%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reduction)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Two major changes were implemented:</a:t>
                      </a:r>
                    </a:p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1.  Power Point Census Training was developed</a:t>
                      </a:r>
                    </a:p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and provided to staff. The Power Point Training was added to Right Start for new residential direct care staff. </a:t>
                      </a:r>
                    </a:p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2. Census Form was changed from a daily form to a monthly form and updated to use form functionality to mistake-proof completion. 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9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682338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Operations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91196" y="6100203"/>
            <a:ext cx="400610" cy="399209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88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endParaRPr lang="en-US" sz="1588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767191"/>
              </p:ext>
            </p:extLst>
          </p:nvPr>
        </p:nvGraphicFramePr>
        <p:xfrm>
          <a:off x="198904" y="1395133"/>
          <a:ext cx="8682338" cy="540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634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318293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1015735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734786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994123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3440767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77427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20180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OCFS Referral Process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Referral to Decision Cycle Time	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days	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days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 days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Integration based morning meeting where referrals reviewed and Residential point person assigned.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Utilization of communication board to indicate the person not taking triage calls, allowing them to focus on steps 1-4 without interruption.  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Utilization of tracking sheet to track the number of handoffs per referral.  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Installed more sophisticated switchboard  which improved efficiency and work flow. 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  <a:tr h="24044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Medication Access and Administration in </a:t>
                      </a:r>
                      <a:b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Community Based Foster Care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 reduce the number of medication incidents/errors per month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 incidents per month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0.62 incidents per month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.67 incidents per month (POCA in place)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Foster Parent Foster Care Health Services Training Updated to emphasize storage safety, insurance and prescription coverage considerations, and Upstate Pharmacy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Revised two forms:</a:t>
                      </a:r>
                    </a:p>
                    <a:p>
                      <a:pPr marL="685800" lvl="1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+mn-lt"/>
                        </a:rPr>
                        <a:t>Appointment Summary Sheet – now includes request for information to be faxed right on the form, so the community based provider known we need it asap</a:t>
                      </a:r>
                    </a:p>
                    <a:p>
                      <a:pPr marL="685800" lvl="1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+mn-lt"/>
                        </a:rPr>
                        <a:t>Medication Transfer Form – easier to read and complete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Technology &amp; Risk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455457"/>
              </p:ext>
            </p:extLst>
          </p:nvPr>
        </p:nvGraphicFramePr>
        <p:xfrm>
          <a:off x="198901" y="1752601"/>
          <a:ext cx="844503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06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77062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2586037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09624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1063438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Technology:</a:t>
                      </a:r>
                      <a:r>
                        <a:rPr lang="en-US" sz="1200" baseline="0" dirty="0" smtClean="0">
                          <a:latin typeface="+mn-lt"/>
                        </a:rPr>
                        <a:t> Electronic Medical Record Security Audit follow up process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Improve % of EMR Security Audit Attestations returned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FY21 Q3 = 66%  FY22 Q1 = 76.5%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en-US" sz="1200" baseline="0" dirty="0" smtClean="0">
                          <a:latin typeface="+mn-lt"/>
                        </a:rPr>
                        <a:t>Implemented step to </a:t>
                      </a:r>
                      <a:r>
                        <a:rPr lang="en-US" sz="1200" dirty="0" smtClean="0">
                          <a:latin typeface="+mn-lt"/>
                        </a:rPr>
                        <a:t>disable EMR accounts if audit/attestation is not completed.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Expanded return time of the attestation </a:t>
                      </a:r>
                    </a:p>
                    <a:p>
                      <a:pPr lvl="0" algn="l"/>
                      <a:r>
                        <a:rPr lang="en-US" sz="1200" dirty="0" smtClean="0">
                          <a:latin typeface="+mn-lt"/>
                        </a:rPr>
                        <a:t>3.</a:t>
                      </a:r>
                      <a:r>
                        <a:rPr lang="en-US" sz="1200" baseline="0" dirty="0" smtClean="0">
                          <a:latin typeface="+mn-lt"/>
                        </a:rPr>
                        <a:t>  </a:t>
                      </a:r>
                      <a:r>
                        <a:rPr lang="en-US" sz="1200" dirty="0" smtClean="0">
                          <a:latin typeface="+mn-lt"/>
                        </a:rPr>
                        <a:t>Updated the supervisor guide to    help supervisors better understand the process.</a:t>
                      </a:r>
                    </a:p>
                    <a:p>
                      <a:pPr algn="l"/>
                      <a:endParaRPr lang="en-US" sz="1200" dirty="0" smtClean="0">
                        <a:latin typeface="+mn-lt"/>
                      </a:endParaRPr>
                    </a:p>
                    <a:p>
                      <a:pPr algn="l"/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  <a:tr h="10634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Risk: Attorney-Client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Privilege Blitz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of high level issues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2-3 per month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per month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 issues per month (plan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corrective action in place)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Created guidance document for</a:t>
                      </a:r>
                      <a:r>
                        <a:rPr lang="en-US" sz="1200" baseline="0" dirty="0" smtClean="0">
                          <a:latin typeface="+mn-lt"/>
                        </a:rPr>
                        <a:t> staff describing when to use Attorney Client Privilege for an email communication.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200" baseline="0" dirty="0" smtClean="0">
                          <a:latin typeface="+mn-lt"/>
                        </a:rPr>
                        <a:t>Provided template for staff to follow so as to include all required elements of an ACP protected email.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9162254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4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Facilities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733020"/>
              </p:ext>
            </p:extLst>
          </p:nvPr>
        </p:nvGraphicFramePr>
        <p:xfrm>
          <a:off x="198901" y="1752601"/>
          <a:ext cx="8445036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06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77062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2586037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09624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10634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Facilities Service Requests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Completed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"Within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Days" Timeliness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of 14 day service requests completed on time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93%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1. Facilities Manager Prioritizes Technician’s Daily Hillside Tasks Report</a:t>
                      </a:r>
                    </a:p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2. Implemented Morning Market for each territory - Facilities Managers distribute Tasks Report  and review any service requests at risk of not getting done within 14 days.</a:t>
                      </a:r>
                    </a:p>
                    <a:p>
                      <a:pPr algn="l"/>
                      <a:endParaRPr lang="en-US" sz="1200" dirty="0" smtClean="0">
                        <a:latin typeface="+mn-lt"/>
                      </a:endParaRPr>
                    </a:p>
                    <a:p>
                      <a:pPr algn="l"/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  <a:tr h="1063438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Facilities Service Request Quality 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of painting, drywall and door service projects meeting quality standards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96%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Implemented Facilities Quality Inspection form to rate</a:t>
                      </a:r>
                      <a:r>
                        <a:rPr lang="en-US" sz="1200" baseline="0" dirty="0" smtClean="0">
                          <a:latin typeface="+mn-lt"/>
                        </a:rPr>
                        <a:t> quality of work completed. Feedback provided to technician and individualized plan to increase skill set of technician created as needed.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Quality Focused Project Example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167777"/>
              </p:ext>
            </p:extLst>
          </p:nvPr>
        </p:nvGraphicFramePr>
        <p:xfrm>
          <a:off x="234777" y="1815547"/>
          <a:ext cx="8409161" cy="2919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546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282262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87973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714703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966952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3346725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02147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20053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Case Record Review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Cycle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 to 10 weeks	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weeks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&lt;4 hours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Created standard CRR tool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Created an electronic version of the tool allowing multiple staff do conduct review simultaneously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E-Tool calculated compliance score in real-time and</a:t>
                      </a:r>
                      <a:r>
                        <a:rPr lang="en-US" sz="1200" baseline="0" dirty="0" smtClean="0">
                          <a:latin typeface="+mn-lt"/>
                        </a:rPr>
                        <a:t> identified areas requiring a POCA.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5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Finance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64383"/>
              </p:ext>
            </p:extLst>
          </p:nvPr>
        </p:nvGraphicFramePr>
        <p:xfrm>
          <a:off x="198901" y="1752601"/>
          <a:ext cx="844503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06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407506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77062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2586037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09624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10634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Iron Mountain Annual Costs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Annual IM Cost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$ 102,000/yr.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 Reduction of Cost = $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91,800/yr.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72,516 for FY 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Online retrieval process only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Single agency invoice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Defined Destruction plan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Executive Services, Foundation and Finance records to be stored at Hillside</a:t>
                      </a:r>
                    </a:p>
                    <a:p>
                      <a:pPr algn="l"/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  <a:tr h="10634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Reduce Outpatient No Shows - all sites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held appts/ % No Shows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 / 30%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 / 25.2%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 / 20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 eaLnBrk="1" hangingPunct="1">
                        <a:buFont typeface="+mj-lt"/>
                        <a:buAutoNum type="arabicPeriod"/>
                      </a:pPr>
                      <a:r>
                        <a:rPr lang="en-US" altLang="en-US" sz="1200" dirty="0" smtClean="0"/>
                        <a:t>Open Access- Offer open hours for Intake or appointment by preference</a:t>
                      </a:r>
                    </a:p>
                    <a:p>
                      <a:pPr marL="228600" indent="-228600" algn="l" eaLnBrk="1" hangingPunct="1">
                        <a:buFont typeface="+mj-lt"/>
                        <a:buAutoNum type="arabicPeriod"/>
                      </a:pPr>
                      <a:r>
                        <a:rPr lang="en-US" altLang="en-US" sz="1200" dirty="0" smtClean="0"/>
                        <a:t>Fewer steps in intake process (From 78 to 12)</a:t>
                      </a:r>
                    </a:p>
                    <a:p>
                      <a:pPr marL="228600" indent="-228600" algn="l" eaLnBrk="1" hangingPunct="1">
                        <a:buFont typeface="+mj-lt"/>
                        <a:buAutoNum type="arabicPeriod"/>
                      </a:pPr>
                      <a:r>
                        <a:rPr lang="en-US" altLang="en-US" sz="1200" dirty="0" smtClean="0"/>
                        <a:t>48 hours for Reminder calls </a:t>
                      </a:r>
                    </a:p>
                    <a:p>
                      <a:pPr marL="228600" indent="-228600" algn="l" eaLnBrk="1" hangingPunct="1">
                        <a:buFont typeface="+mj-lt"/>
                        <a:buAutoNum type="arabicPeriod"/>
                      </a:pPr>
                      <a:r>
                        <a:rPr lang="en-US" altLang="en-US" sz="1200" dirty="0" smtClean="0"/>
                        <a:t>Create and Implement No Show policy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Finance</a:t>
            </a:r>
            <a:r>
              <a:rPr lang="en-US" altLang="en-US" sz="4271" dirty="0">
                <a:solidFill>
                  <a:schemeClr val="bg1"/>
                </a:solidFill>
              </a:rPr>
              <a:t> </a:t>
            </a:r>
            <a:r>
              <a:rPr lang="en-US" altLang="en-US" sz="4271" dirty="0" smtClean="0">
                <a:solidFill>
                  <a:schemeClr val="bg1"/>
                </a:solidFill>
              </a:rPr>
              <a:t>&amp; Human Resources Focused Project Examples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91196" y="6100203"/>
            <a:ext cx="400610" cy="399209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88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endParaRPr lang="en-US" sz="1588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595302"/>
              </p:ext>
            </p:extLst>
          </p:nvPr>
        </p:nvGraphicFramePr>
        <p:xfrm>
          <a:off x="198904" y="1395133"/>
          <a:ext cx="8445035" cy="534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420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282262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87973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714703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966952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3346725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64057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18145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Finance: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Outpatient Billing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of services delivered that are not converted for billing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Oct: 6% Nov 7% Dec 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 1. Clinicians required to submit progress notes on a weekly basis (by the close of business on Monday, all notes for the prior week must be submitted).  </a:t>
                      </a:r>
                    </a:p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2. Progress notes  submitted electronically to a folder on network drive.  This created a consistent process across all clinic sites and created greater efficiency by eliminating duplicate copies of progress notes.</a:t>
                      </a:r>
                    </a:p>
                    <a:p>
                      <a:pPr algn="l"/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9648145"/>
                  </a:ext>
                </a:extLst>
              </a:tr>
              <a:tr h="25057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Human Resources:</a:t>
                      </a:r>
                    </a:p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Hire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Forms (Forms used to request items such as phone, keys, swipe card, computer for new employees)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# of Forms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2 - 11 Forms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forms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1 form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Single</a:t>
                      </a:r>
                      <a:r>
                        <a:rPr lang="en-US" sz="1200" baseline="0" dirty="0" smtClean="0">
                          <a:latin typeface="+mn-lt"/>
                        </a:rPr>
                        <a:t> </a:t>
                      </a:r>
                      <a:r>
                        <a:rPr lang="en-US" sz="1200" dirty="0" smtClean="0">
                          <a:latin typeface="+mn-lt"/>
                        </a:rPr>
                        <a:t>new employee resource request form created with d</a:t>
                      </a:r>
                      <a:r>
                        <a:rPr lang="en-US" sz="1200" baseline="0" dirty="0" smtClean="0">
                          <a:latin typeface="+mn-lt"/>
                        </a:rPr>
                        <a:t>rop down</a:t>
                      </a:r>
                      <a:r>
                        <a:rPr lang="en-US" sz="1200" dirty="0" smtClean="0">
                          <a:latin typeface="+mn-lt"/>
                        </a:rPr>
                        <a:t> lists added to eliminate guesswork as to what should be entered.</a:t>
                      </a:r>
                    </a:p>
                    <a:p>
                      <a:pPr algn="l"/>
                      <a:r>
                        <a:rPr lang="en-US" sz="1200" dirty="0" smtClean="0">
                          <a:latin typeface="+mn-lt"/>
                        </a:rPr>
                        <a:t>Help assist pop ups were added across the entire form providing instructions on how to properly enter information.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8948621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719151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Agenda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092" y="1394665"/>
            <a:ext cx="790465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dirty="0" smtClean="0"/>
              <a:t>History of Hillside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dirty="0" smtClean="0"/>
              <a:t>Lean Six Sigma Implementation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dirty="0" smtClean="0"/>
              <a:t>Examples of LSS projects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dirty="0" smtClean="0"/>
              <a:t>Resources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dirty="0" smtClean="0"/>
              <a:t>Question &amp; Answers</a:t>
            </a:r>
          </a:p>
          <a:p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5306659"/>
            <a:ext cx="1780682" cy="95393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Employee Focused Project Example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367725"/>
              </p:ext>
            </p:extLst>
          </p:nvPr>
        </p:nvGraphicFramePr>
        <p:xfrm>
          <a:off x="198904" y="1395133"/>
          <a:ext cx="8445035" cy="3420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420">
                  <a:extLst>
                    <a:ext uri="{9D8B030D-6E8A-4147-A177-3AD203B41FA5}">
                      <a16:colId xmlns:a16="http://schemas.microsoft.com/office/drawing/2014/main" val="1025625982"/>
                    </a:ext>
                  </a:extLst>
                </a:gridCol>
                <a:gridCol w="1282262">
                  <a:extLst>
                    <a:ext uri="{9D8B030D-6E8A-4147-A177-3AD203B41FA5}">
                      <a16:colId xmlns:a16="http://schemas.microsoft.com/office/drawing/2014/main" val="623029498"/>
                    </a:ext>
                  </a:extLst>
                </a:gridCol>
                <a:gridCol w="987973">
                  <a:extLst>
                    <a:ext uri="{9D8B030D-6E8A-4147-A177-3AD203B41FA5}">
                      <a16:colId xmlns:a16="http://schemas.microsoft.com/office/drawing/2014/main" val="4040131983"/>
                    </a:ext>
                  </a:extLst>
                </a:gridCol>
                <a:gridCol w="924910">
                  <a:extLst>
                    <a:ext uri="{9D8B030D-6E8A-4147-A177-3AD203B41FA5}">
                      <a16:colId xmlns:a16="http://schemas.microsoft.com/office/drawing/2014/main" val="4140960618"/>
                    </a:ext>
                  </a:extLst>
                </a:gridCol>
                <a:gridCol w="1040524">
                  <a:extLst>
                    <a:ext uri="{9D8B030D-6E8A-4147-A177-3AD203B41FA5}">
                      <a16:colId xmlns:a16="http://schemas.microsoft.com/office/drawing/2014/main" val="2900575187"/>
                    </a:ext>
                  </a:extLst>
                </a:gridCol>
                <a:gridCol w="3062946">
                  <a:extLst>
                    <a:ext uri="{9D8B030D-6E8A-4147-A177-3AD203B41FA5}">
                      <a16:colId xmlns:a16="http://schemas.microsoft.com/office/drawing/2014/main" val="1788913402"/>
                    </a:ext>
                  </a:extLst>
                </a:gridCol>
              </a:tblGrid>
              <a:tr h="864057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Recent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Improvement Idea: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45277"/>
                  </a:ext>
                </a:extLst>
              </a:tr>
              <a:tr h="25057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Reduce staff stress and burnout (Employee)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Employee Survey Question:  Compared to 6 months ago, my ability to manage my feelings of stress/burnout is: (scale from much worse to much better)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35% report  better ability to manage their stress and burnout.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37% reported better ability to manage their stress and burnout.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Education regarding  informal/formal work scheduling &amp; PTO/Leave options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Educate staff regarding Peer Support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Pet therapy - Staff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Utilize resource library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Utilize Consultation and Support Team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Implement monthly self-care refreshers @ Staff Meetings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Implement quarterly self-care training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Quarterly building wide team building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US" sz="1200" dirty="0" smtClean="0">
                          <a:latin typeface="+mn-lt"/>
                        </a:rPr>
                        <a:t>Building Town Hall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021347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1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Control: Monitoring Success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91196" y="6100203"/>
            <a:ext cx="400610" cy="399209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88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endParaRPr lang="en-US" sz="1588" dirty="0"/>
          </a:p>
        </p:txBody>
      </p:sp>
      <p:pic>
        <p:nvPicPr>
          <p:cNvPr id="3" name="Picture 2" descr="List of Free And Open Source Monitoring System | Unixm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827" y="3988448"/>
            <a:ext cx="3099175" cy="2510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904" y="1517777"/>
            <a:ext cx="844503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Projects monitored quarterly for 2 years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POCA required if under target goal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Results shared annually with Senior Management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Projects continue to reach individual target goals 63%-83% of the time</a:t>
            </a:r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7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What employees are saying about LSS….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rot="21212740">
            <a:off x="297851" y="1544033"/>
            <a:ext cx="34473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</a:t>
            </a:r>
            <a:r>
              <a:rPr lang="en-US" sz="1400" dirty="0" smtClean="0"/>
              <a:t>“…a </a:t>
            </a:r>
            <a:r>
              <a:rPr lang="en-US" sz="1400" dirty="0"/>
              <a:t>methodical way to dig down on some of the intense problems and come up with practical and efficient </a:t>
            </a:r>
            <a:r>
              <a:rPr lang="en-US" sz="1400" dirty="0" smtClean="0"/>
              <a:t>solutions… </a:t>
            </a:r>
            <a:r>
              <a:rPr lang="en-US" sz="1400" dirty="0">
                <a:solidFill>
                  <a:srgbClr val="00B0F0"/>
                </a:solidFill>
              </a:rPr>
              <a:t>eliminates random </a:t>
            </a:r>
            <a:r>
              <a:rPr lang="en-US" sz="1400" dirty="0" smtClean="0">
                <a:solidFill>
                  <a:srgbClr val="00B0F0"/>
                </a:solidFill>
              </a:rPr>
              <a:t>problem-solving.</a:t>
            </a:r>
            <a:r>
              <a:rPr lang="en-US" sz="1400" dirty="0" smtClean="0"/>
              <a:t>..</a:t>
            </a:r>
            <a:r>
              <a:rPr lang="en-US" sz="1400" dirty="0"/>
              <a:t> </a:t>
            </a:r>
            <a:r>
              <a:rPr lang="en-US" sz="1400" dirty="0" smtClean="0"/>
              <a:t>time </a:t>
            </a:r>
            <a:r>
              <a:rPr lang="en-US" sz="1400" dirty="0"/>
              <a:t>commitment </a:t>
            </a:r>
            <a:r>
              <a:rPr lang="en-US" sz="1400" dirty="0" smtClean="0"/>
              <a:t>is </a:t>
            </a:r>
            <a:r>
              <a:rPr lang="en-US" sz="1400" dirty="0"/>
              <a:t>difficult but worth it in the end</a:t>
            </a:r>
            <a:r>
              <a:rPr lang="en-US" sz="1400" dirty="0">
                <a:solidFill>
                  <a:srgbClr val="00B0F0"/>
                </a:solidFill>
              </a:rPr>
              <a:t>. Decisions are easier to explain </a:t>
            </a:r>
            <a:r>
              <a:rPr lang="en-US" sz="1400" dirty="0"/>
              <a:t>and since we listen to the voice of the customer they will also see that what we have implemented is most likely something they will </a:t>
            </a:r>
            <a:r>
              <a:rPr lang="en-US" sz="1400" dirty="0" smtClean="0"/>
              <a:t>favor… “ - Program Manager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 rot="456314">
            <a:off x="4306996" y="4796910"/>
            <a:ext cx="39878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“… </a:t>
            </a:r>
            <a:r>
              <a:rPr lang="en-US" sz="1400" dirty="0"/>
              <a:t>provided me with </a:t>
            </a:r>
            <a:r>
              <a:rPr lang="en-US" sz="1400" dirty="0">
                <a:solidFill>
                  <a:srgbClr val="00B0F0"/>
                </a:solidFill>
              </a:rPr>
              <a:t>a framework that I use in my daily work to address process issues or initiate quality improvement </a:t>
            </a:r>
            <a:r>
              <a:rPr lang="en-US" sz="1400" dirty="0" smtClean="0">
                <a:solidFill>
                  <a:srgbClr val="00B0F0"/>
                </a:solidFill>
              </a:rPr>
              <a:t>projects.</a:t>
            </a:r>
            <a:r>
              <a:rPr lang="en-US" sz="1400" dirty="0" smtClean="0"/>
              <a:t> I </a:t>
            </a:r>
            <a:r>
              <a:rPr lang="en-US" sz="1400" dirty="0"/>
              <a:t>love how you can start with a very complex problem and work it through the process and come out with a very successful solution. Staff that participate help develop the solution, so that in itself </a:t>
            </a:r>
            <a:r>
              <a:rPr lang="en-US" sz="1400" dirty="0">
                <a:solidFill>
                  <a:srgbClr val="00B0F0"/>
                </a:solidFill>
              </a:rPr>
              <a:t>encourages buy in and long term success. </a:t>
            </a:r>
            <a:r>
              <a:rPr lang="en-US" sz="1400" dirty="0" smtClean="0">
                <a:solidFill>
                  <a:srgbClr val="00B0F0"/>
                </a:solidFill>
              </a:rPr>
              <a:t>“</a:t>
            </a:r>
          </a:p>
          <a:p>
            <a:r>
              <a:rPr lang="en-US" sz="1400" dirty="0" smtClean="0"/>
              <a:t>-Executive Director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 rot="536342">
            <a:off x="6774477" y="1778348"/>
            <a:ext cx="15515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“…</a:t>
            </a:r>
            <a:r>
              <a:rPr lang="en-US" sz="1400" dirty="0" smtClean="0">
                <a:solidFill>
                  <a:srgbClr val="00B0F0"/>
                </a:solidFill>
              </a:rPr>
              <a:t>always </a:t>
            </a:r>
            <a:r>
              <a:rPr lang="en-US" sz="1400" dirty="0">
                <a:solidFill>
                  <a:srgbClr val="00B0F0"/>
                </a:solidFill>
              </a:rPr>
              <a:t>looking at how we do the work we do</a:t>
            </a:r>
            <a:r>
              <a:rPr lang="en-US" sz="1400" dirty="0"/>
              <a:t>, and opportunities for improving our processes</a:t>
            </a:r>
            <a:r>
              <a:rPr lang="en-US" sz="1400" dirty="0" smtClean="0"/>
              <a:t>.”</a:t>
            </a:r>
          </a:p>
          <a:p>
            <a:r>
              <a:rPr lang="en-US" sz="1400" dirty="0" smtClean="0"/>
              <a:t>-Program Supervisor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202494" y="1727026"/>
            <a:ext cx="20984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“The </a:t>
            </a:r>
            <a:r>
              <a:rPr lang="en-US" sz="1400" dirty="0"/>
              <a:t>lean Six Sigma program at Hillside is </a:t>
            </a:r>
            <a:r>
              <a:rPr lang="en-US" sz="1400" dirty="0" smtClean="0"/>
              <a:t>robust. </a:t>
            </a:r>
            <a:r>
              <a:rPr lang="en-US" sz="1400" dirty="0"/>
              <a:t>Applying the concepts and using the tools in my everyday job as project manager, set the stage for gaining positive recognition from Hillside staff which </a:t>
            </a:r>
            <a:r>
              <a:rPr lang="en-US" sz="1400" dirty="0">
                <a:solidFill>
                  <a:srgbClr val="00B0F0"/>
                </a:solidFill>
              </a:rPr>
              <a:t>allowed me growth opportunities at Hillside</a:t>
            </a:r>
            <a:r>
              <a:rPr lang="en-US" sz="1400" dirty="0"/>
              <a:t>. </a:t>
            </a:r>
            <a:r>
              <a:rPr lang="en-US" sz="1400" dirty="0" smtClean="0"/>
              <a:t>“</a:t>
            </a:r>
          </a:p>
          <a:p>
            <a:r>
              <a:rPr lang="en-US" sz="1400" dirty="0" smtClean="0"/>
              <a:t>-Project Manager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 rot="850493">
            <a:off x="749794" y="4455464"/>
            <a:ext cx="2543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“LSS </a:t>
            </a:r>
            <a:r>
              <a:rPr lang="en-US" sz="1400" dirty="0"/>
              <a:t>has impacted the way in which I look at problems and inefficiencies.  LSS has also </a:t>
            </a:r>
            <a:r>
              <a:rPr lang="en-US" sz="1400" dirty="0">
                <a:solidFill>
                  <a:srgbClr val="00B0F0"/>
                </a:solidFill>
              </a:rPr>
              <a:t>given me the courage to speak up </a:t>
            </a:r>
            <a:r>
              <a:rPr lang="en-US" sz="1400" dirty="0"/>
              <a:t>and vocalize when I see this occurring in hopes to make a change or a plan</a:t>
            </a:r>
            <a:r>
              <a:rPr lang="en-US" sz="1400" dirty="0" smtClean="0"/>
              <a:t>.”</a:t>
            </a:r>
            <a:endParaRPr lang="en-US" sz="1400" dirty="0"/>
          </a:p>
          <a:p>
            <a:r>
              <a:rPr lang="en-US" sz="1400" dirty="0" smtClean="0"/>
              <a:t>-Program Supervisor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6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What employees are saying about LSS….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460192">
            <a:off x="247549" y="1650917"/>
            <a:ext cx="432277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“LSS </a:t>
            </a:r>
            <a:r>
              <a:rPr lang="en-US" sz="1400" dirty="0"/>
              <a:t>is a model of quality improvement that has given me the ability to </a:t>
            </a:r>
            <a:r>
              <a:rPr lang="en-US" sz="1400" dirty="0">
                <a:solidFill>
                  <a:srgbClr val="00B0F0"/>
                </a:solidFill>
              </a:rPr>
              <a:t>look at obstacles as opportunities for quality improvement</a:t>
            </a:r>
            <a:r>
              <a:rPr lang="en-US" sz="1400" dirty="0"/>
              <a:t>, it gets you into an overall systems mindset. Typically if something isn’t working correctly, it’s not just one particular thing not working correctly, it’s likely a number of process steps (or missteps) that need to be identified. As a leader, </a:t>
            </a:r>
            <a:r>
              <a:rPr lang="en-US" sz="1400" dirty="0">
                <a:solidFill>
                  <a:srgbClr val="00B0F0"/>
                </a:solidFill>
              </a:rPr>
              <a:t>looking at opportunities for improvement through the LSS lens allows me to get the whole picture</a:t>
            </a:r>
            <a:r>
              <a:rPr lang="en-US" sz="1400" dirty="0"/>
              <a:t>. And I need the whole picture to ensure that the end product or service is quality. </a:t>
            </a:r>
            <a:r>
              <a:rPr lang="en-US" sz="1400" dirty="0">
                <a:solidFill>
                  <a:srgbClr val="00B0F0"/>
                </a:solidFill>
              </a:rPr>
              <a:t>Because at the end of the day, I need to know that the service I am leading is making positive differences in the lives of those served</a:t>
            </a:r>
            <a:r>
              <a:rPr lang="en-US" sz="1400" dirty="0" smtClean="0">
                <a:solidFill>
                  <a:srgbClr val="00B0F0"/>
                </a:solidFill>
              </a:rPr>
              <a:t>.” </a:t>
            </a:r>
          </a:p>
          <a:p>
            <a:r>
              <a:rPr lang="en-US" sz="1400" dirty="0" smtClean="0"/>
              <a:t>-Sr. Nurse Manager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82824" y="4684968"/>
            <a:ext cx="81353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“…project </a:t>
            </a:r>
            <a:r>
              <a:rPr lang="en-US" sz="1400" dirty="0"/>
              <a:t>management is a huge part of my </a:t>
            </a:r>
            <a:r>
              <a:rPr lang="en-US" sz="1400" dirty="0" smtClean="0"/>
              <a:t>role. After </a:t>
            </a:r>
            <a:r>
              <a:rPr lang="en-US" sz="1400" dirty="0"/>
              <a:t>having participating in and contributing to 5 other peoples projects, it was clear that </a:t>
            </a:r>
            <a:r>
              <a:rPr lang="en-US" sz="1400" dirty="0">
                <a:solidFill>
                  <a:srgbClr val="00B0F0"/>
                </a:solidFill>
              </a:rPr>
              <a:t>this was what I wanted to do for my continuous development. </a:t>
            </a:r>
            <a:r>
              <a:rPr lang="en-US" sz="1400" dirty="0" smtClean="0"/>
              <a:t>LSS </a:t>
            </a:r>
            <a:r>
              <a:rPr lang="en-US" sz="1400" dirty="0"/>
              <a:t>has had a huge impact on my professional development in a space that I take great interest in and that is process </a:t>
            </a:r>
            <a:r>
              <a:rPr lang="en-US" sz="1400" dirty="0" smtClean="0"/>
              <a:t>improvement…  </a:t>
            </a:r>
            <a:r>
              <a:rPr lang="en-US" sz="1400" dirty="0"/>
              <a:t>I love streamlining systems and creating, implementing, and assessing standard operating procedures for increased efficiency and effectiveness at </a:t>
            </a:r>
            <a:r>
              <a:rPr lang="en-US" sz="1400" dirty="0" smtClean="0"/>
              <a:t>work….I love </a:t>
            </a:r>
            <a:r>
              <a:rPr lang="en-US" sz="1400" dirty="0"/>
              <a:t>data.  It tells the story and helps us to determine what improvements can be made.  </a:t>
            </a:r>
            <a:r>
              <a:rPr lang="en-US" sz="1400" dirty="0" smtClean="0"/>
              <a:t>I </a:t>
            </a:r>
            <a:r>
              <a:rPr lang="en-US" sz="1400" dirty="0"/>
              <a:t>am so excited to be a LSS candidate. </a:t>
            </a:r>
            <a:r>
              <a:rPr lang="en-US" sz="1400" dirty="0" smtClean="0"/>
              <a:t>I </a:t>
            </a:r>
            <a:r>
              <a:rPr lang="en-US" sz="1400" dirty="0"/>
              <a:t>am </a:t>
            </a:r>
            <a:r>
              <a:rPr lang="en-US" sz="1400" dirty="0">
                <a:solidFill>
                  <a:srgbClr val="00B0F0"/>
                </a:solidFill>
              </a:rPr>
              <a:t>always seeking to answer the question-‘How do we make things better?</a:t>
            </a:r>
            <a:r>
              <a:rPr lang="en-US" sz="1400" dirty="0"/>
              <a:t>’. </a:t>
            </a:r>
            <a:r>
              <a:rPr lang="en-US" sz="1400" dirty="0" smtClean="0"/>
              <a:t>I </a:t>
            </a:r>
            <a:r>
              <a:rPr lang="en-US" sz="1400" dirty="0"/>
              <a:t>believe that </a:t>
            </a:r>
            <a:r>
              <a:rPr lang="en-US" sz="1400" dirty="0">
                <a:solidFill>
                  <a:srgbClr val="00B0F0"/>
                </a:solidFill>
              </a:rPr>
              <a:t>focusing on this </a:t>
            </a:r>
            <a:r>
              <a:rPr lang="en-US" sz="1400" dirty="0" smtClean="0">
                <a:solidFill>
                  <a:srgbClr val="00B0F0"/>
                </a:solidFill>
              </a:rPr>
              <a:t>question </a:t>
            </a:r>
            <a:r>
              <a:rPr lang="en-US" sz="1400" dirty="0">
                <a:solidFill>
                  <a:srgbClr val="00B0F0"/>
                </a:solidFill>
              </a:rPr>
              <a:t>helps to improve the quality of experience for everyone and makes us that much more successful</a:t>
            </a:r>
            <a:r>
              <a:rPr lang="en-US" sz="1400" dirty="0"/>
              <a:t>. </a:t>
            </a:r>
            <a:r>
              <a:rPr lang="en-US" sz="1400" dirty="0" smtClean="0"/>
              <a:t>“</a:t>
            </a:r>
          </a:p>
          <a:p>
            <a:r>
              <a:rPr lang="en-US" sz="1400" dirty="0" smtClean="0"/>
              <a:t>-Operations Manager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 rot="20996371">
            <a:off x="4711730" y="206073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“Lean </a:t>
            </a:r>
            <a:r>
              <a:rPr lang="en-US" sz="1400" dirty="0">
                <a:solidFill>
                  <a:srgbClr val="00B0F0"/>
                </a:solidFill>
              </a:rPr>
              <a:t>Six Sigma has moved my confidence to a new level</a:t>
            </a:r>
            <a:r>
              <a:rPr lang="en-US" sz="1400" dirty="0"/>
              <a:t>. I am able to take the lead on projects that sit outside my natural comfort zone. I also find I ask better questions when working to identify solutions for problems</a:t>
            </a:r>
            <a:r>
              <a:rPr lang="en-US" sz="1400" dirty="0" smtClean="0"/>
              <a:t>.</a:t>
            </a:r>
            <a:r>
              <a:rPr lang="en-US" sz="1400" dirty="0"/>
              <a:t> </a:t>
            </a:r>
          </a:p>
          <a:p>
            <a:r>
              <a:rPr lang="en-US" sz="1400" dirty="0">
                <a:solidFill>
                  <a:srgbClr val="00B0F0"/>
                </a:solidFill>
              </a:rPr>
              <a:t>Organizations are looking for people who can solve problems</a:t>
            </a:r>
            <a:r>
              <a:rPr lang="en-US" sz="1400" dirty="0"/>
              <a:t>. Being a </a:t>
            </a:r>
            <a:r>
              <a:rPr lang="en-US" sz="1400" dirty="0" smtClean="0"/>
              <a:t>Lean Six Sigma </a:t>
            </a:r>
            <a:r>
              <a:rPr lang="en-US" sz="1400" dirty="0"/>
              <a:t>practitioner gives me a methodology and the tools to effectively do that</a:t>
            </a:r>
            <a:r>
              <a:rPr lang="en-US" sz="1400" dirty="0" smtClean="0"/>
              <a:t>.”</a:t>
            </a:r>
          </a:p>
          <a:p>
            <a:r>
              <a:rPr lang="en-US" sz="1400" dirty="0" smtClean="0"/>
              <a:t>-Director</a:t>
            </a:r>
            <a:endParaRPr lang="en-US" sz="1400" dirty="0"/>
          </a:p>
          <a:p>
            <a:r>
              <a:rPr lang="en-US" sz="1400" dirty="0"/>
              <a:t> 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4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Training/ Resource Opportunities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3269" y="1702676"/>
            <a:ext cx="837066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Companies interested in helping employees obtain local Lean Six Sigma Belt certification training can visit:</a:t>
            </a:r>
          </a:p>
          <a:p>
            <a:endParaRPr lang="en-US" dirty="0"/>
          </a:p>
          <a:p>
            <a:r>
              <a:rPr lang="en-US" dirty="0" smtClean="0"/>
              <a:t>Monroe Community College- Economic and Workforce Development Center</a:t>
            </a:r>
          </a:p>
          <a:p>
            <a:r>
              <a:rPr lang="en-US" dirty="0">
                <a:hlinkClick r:id="rId3"/>
              </a:rPr>
              <a:t>https://workforceforward.com/professional-development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Rochester Institute for Technology-</a:t>
            </a:r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www.rit.edu/processimprovement/overview-lean-six-sigma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Already a LSS Belt but would like to access LSS or other process improvement tools? Check out GRQC’s Resources webpage. Many process improvement tools are available for download from the site. </a:t>
            </a:r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www.grqc.org/tools-and-templates</a:t>
            </a: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5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Questions ??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8904" y="1804086"/>
            <a:ext cx="84450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Thank you </a:t>
            </a:r>
            <a:r>
              <a:rPr lang="en-US" sz="2800" i="1" dirty="0" smtClean="0"/>
              <a:t>for your interest in learning how a not-for-profit such as Hillside adopted Lean Six Sigma.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Lorynda Bender</a:t>
            </a:r>
          </a:p>
          <a:p>
            <a:r>
              <a:rPr lang="en-US" dirty="0" smtClean="0"/>
              <a:t>Director of Quality &amp; Risk Management</a:t>
            </a:r>
          </a:p>
          <a:p>
            <a:r>
              <a:rPr lang="en-US" dirty="0" smtClean="0"/>
              <a:t>lbender@hillside.com</a:t>
            </a:r>
            <a:endParaRPr lang="en-US" dirty="0"/>
          </a:p>
        </p:txBody>
      </p:sp>
      <p:pic>
        <p:nvPicPr>
          <p:cNvPr id="3" name="Picture 2" descr="Question &amp; Answer Free Stock Photo - Public Domain Pictu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255" y="2996281"/>
            <a:ext cx="4245429" cy="29718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719151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Hillside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10" y="1258030"/>
            <a:ext cx="790465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 smtClean="0"/>
              <a:t>Mission</a:t>
            </a:r>
            <a:r>
              <a:rPr lang="en-US" sz="2000" dirty="0" smtClean="0"/>
              <a:t>: Hillside </a:t>
            </a:r>
            <a:r>
              <a:rPr lang="en-US" sz="2000" dirty="0"/>
              <a:t>provides community-based services, education, and residential treatment to positively impact lives, in partnership with youth and families who have experienced trauma</a:t>
            </a:r>
            <a:r>
              <a:rPr lang="en-US" sz="2000" dirty="0" smtClean="0"/>
              <a:t>.</a:t>
            </a: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 smtClean="0"/>
              <a:t>Vision</a:t>
            </a:r>
            <a:r>
              <a:rPr lang="en-US" sz="2000" dirty="0" smtClean="0"/>
              <a:t>: Youth </a:t>
            </a:r>
            <a:r>
              <a:rPr lang="en-US" sz="2000" dirty="0"/>
              <a:t>and families overcoming challenges to heal and thrive in their communities</a:t>
            </a:r>
            <a:r>
              <a:rPr lang="en-US" sz="20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 smtClean="0"/>
              <a:t>Values: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u="sng" dirty="0" smtClean="0"/>
              <a:t>Caring</a:t>
            </a:r>
            <a:r>
              <a:rPr lang="en-US" sz="2000" dirty="0" smtClean="0"/>
              <a:t> -Hillside </a:t>
            </a:r>
            <a:r>
              <a:rPr lang="en-US" sz="2000" dirty="0"/>
              <a:t>builds a culture of trust and support by focusing on the wellness and resiliency of our staff, and the youth and families we serve.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u="sng" dirty="0" smtClean="0"/>
              <a:t>Inclusion</a:t>
            </a:r>
            <a:r>
              <a:rPr lang="en-US" sz="2000" b="1" dirty="0" smtClean="0"/>
              <a:t>: </a:t>
            </a:r>
            <a:r>
              <a:rPr lang="en-US" sz="2000" dirty="0" smtClean="0"/>
              <a:t>Hillside </a:t>
            </a:r>
            <a:r>
              <a:rPr lang="en-US" sz="2000" dirty="0"/>
              <a:t>believes all people should be accepted for who they are, have a voice, and be listened to and valued while striving for equity, trust and belonging.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u="sng" dirty="0" smtClean="0"/>
              <a:t>Excellence</a:t>
            </a:r>
            <a:r>
              <a:rPr lang="en-US" sz="2000" b="1" dirty="0" smtClean="0"/>
              <a:t>: </a:t>
            </a:r>
            <a:r>
              <a:rPr lang="en-US" sz="2000" dirty="0" smtClean="0"/>
              <a:t>Hillside </a:t>
            </a:r>
            <a:r>
              <a:rPr lang="en-US" sz="2000" dirty="0"/>
              <a:t>utilizes high-quality, evidence-based/informed practices, seeks input from employees, and strives for continuous improvement in order to achieve the best possible results and outcomes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2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719151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Hillside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5580" y="1344526"/>
            <a:ext cx="815835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Started in 1885 as Rochester Orphan Asylum (www.hillside.com)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Now serves Children &amp; Families in Western New York, Central New York, Finger Lakes, Southern Tier,  and Prince George’s County, Maryland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Program Array: Residential, Foster Care, Day Treatment, Preventive, Group Homes, Care Coordination, Crisis Services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Licensed: Office of Mental Health, Office of Children and Family Services, Dept. of Health, State Education Dept., Office for People with Developmental Disabilities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Accredited: Council on Accreditation (COA)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Almost 10,000 youth and families served annually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Over 1600 employees</a:t>
            </a:r>
          </a:p>
          <a:p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566" y="5560034"/>
            <a:ext cx="1307716" cy="70056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1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The journey begins</a:t>
            </a:r>
            <a:r>
              <a:rPr lang="en-US" altLang="en-US" sz="4271" dirty="0">
                <a:solidFill>
                  <a:schemeClr val="bg1"/>
                </a:solidFill>
              </a:rPr>
              <a:t>….. Leadership Support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8511" y="1471448"/>
            <a:ext cx="794582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Since 1979, Hillside has had a long career in Quality Assurance and Quality Improvement and in the early 1990’s included </a:t>
            </a:r>
            <a:r>
              <a:rPr lang="en-US" sz="1600" dirty="0"/>
              <a:t>adoption of </a:t>
            </a:r>
            <a:r>
              <a:rPr lang="en-US" sz="1600" dirty="0" smtClean="0"/>
              <a:t>Deming’s Total </a:t>
            </a:r>
            <a:r>
              <a:rPr lang="en-US" sz="1600" dirty="0"/>
              <a:t>Quality Management (TQM) approach</a:t>
            </a:r>
            <a:r>
              <a:rPr lang="en-US" sz="1600" dirty="0" smtClean="0"/>
              <a:t>. </a:t>
            </a:r>
          </a:p>
          <a:p>
            <a:endParaRPr lang="en-US" sz="1600" dirty="0"/>
          </a:p>
          <a:p>
            <a:r>
              <a:rPr lang="en-US" sz="1600" dirty="0" smtClean="0"/>
              <a:t>As a  leading human service provider in NYS licensed by various regulatory agencies,</a:t>
            </a:r>
          </a:p>
          <a:p>
            <a:r>
              <a:rPr lang="en-US" sz="1600" dirty="0" smtClean="0"/>
              <a:t>Hillside is required to abide by many regulations including regulations focused on quality and compliance.</a:t>
            </a:r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In 2012…. with </a:t>
            </a:r>
            <a:r>
              <a:rPr lang="en-US" sz="1600" dirty="0"/>
              <a:t>approval and support of Maria Cristalli, then Chief of Strategic Planning and Quality Assurance, and LSS Black Belt, </a:t>
            </a:r>
            <a:r>
              <a:rPr lang="en-US" sz="1600" dirty="0" smtClean="0"/>
              <a:t>Hillside launched its Lean Six Sigma program under the direction of Darlene Ryan, Lean Six Sigma (LSS) Master Black Belt practitioner, and then Director of Quality and Risk Management.  Lean </a:t>
            </a:r>
            <a:r>
              <a:rPr lang="en-US" sz="1600" dirty="0"/>
              <a:t>Six Sigma </a:t>
            </a:r>
            <a:r>
              <a:rPr lang="en-US" sz="1600" dirty="0" smtClean="0"/>
              <a:t>became part </a:t>
            </a:r>
            <a:r>
              <a:rPr lang="en-US" sz="1600" dirty="0"/>
              <a:t>of Hillside’s Quality model</a:t>
            </a:r>
            <a:r>
              <a:rPr lang="en-US" sz="1600" dirty="0" smtClean="0"/>
              <a:t>.</a:t>
            </a:r>
            <a:endParaRPr lang="en-US" dirty="0"/>
          </a:p>
        </p:txBody>
      </p:sp>
      <p:pic>
        <p:nvPicPr>
          <p:cNvPr id="3" name="Picture 2" descr="Looking for selfless deeds - e-ostadelahi.com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023"/>
          <a:stretch/>
        </p:blipFill>
        <p:spPr>
          <a:xfrm>
            <a:off x="6194548" y="4840972"/>
            <a:ext cx="1604128" cy="135852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0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Launch 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11" y="1471448"/>
            <a:ext cx="79458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February 2012: 8 LSS Green Belt students (Hillside employees) </a:t>
            </a:r>
            <a:r>
              <a:rPr lang="en-US" dirty="0" smtClean="0"/>
              <a:t>began training</a:t>
            </a:r>
            <a:r>
              <a:rPr lang="en-US" dirty="0"/>
              <a:t>.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Employees from all functional areas invited and encouraged to participate in Hillside’s LSS Green Belt program including: Human Resources, Facilities, Quality &amp; Compliance, Admissions, Business Intelligence, Social </a:t>
            </a:r>
            <a:r>
              <a:rPr lang="en-US" dirty="0" smtClean="0"/>
              <a:t>Work/Operations/Program, </a:t>
            </a:r>
            <a:r>
              <a:rPr lang="en-US" dirty="0"/>
              <a:t>Nursing, Food Service and Administrative.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Each </a:t>
            </a:r>
            <a:r>
              <a:rPr lang="en-US" dirty="0"/>
              <a:t>student </a:t>
            </a:r>
            <a:r>
              <a:rPr lang="en-US" dirty="0" smtClean="0"/>
              <a:t>paired </a:t>
            </a:r>
            <a:r>
              <a:rPr lang="en-US" dirty="0"/>
              <a:t>with </a:t>
            </a:r>
            <a:r>
              <a:rPr lang="en-US" dirty="0" smtClean="0"/>
              <a:t>Hillside LSS mentor (Black Belt or experienced Green Belt)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r>
              <a:rPr lang="en-US" dirty="0" smtClean="0"/>
              <a:t>2012-2018:     41 Hillside employees received LSS Green Belt Certification.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To be certified, student (employee) must: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 successfully complete a project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 complete a final knowledge check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 deliver presentation about project to management meeting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Upon certification, many continue on and complete 2</a:t>
            </a:r>
            <a:r>
              <a:rPr lang="en-US" baseline="30000" dirty="0" smtClean="0"/>
              <a:t>nd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 , and 4</a:t>
            </a:r>
            <a:r>
              <a:rPr lang="en-US" baseline="30000" dirty="0" smtClean="0"/>
              <a:t>th</a:t>
            </a:r>
            <a:r>
              <a:rPr lang="en-US" dirty="0" smtClean="0"/>
              <a:t> projects, an expectation of Hillside’s LSS program.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 smtClean="0"/>
          </a:p>
        </p:txBody>
      </p:sp>
      <p:pic>
        <p:nvPicPr>
          <p:cNvPr id="3" name="Picture 2" descr="&lt;strong&gt;Lift off&lt;/strong&gt; Levin | Hot air balloon festival | liftmeupletmefall | Flick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830" y="3573517"/>
            <a:ext cx="1231108" cy="151521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07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Expansion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11" y="1471448"/>
            <a:ext cx="79458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Learning from the success of the Green Belt program, Hillside launched a Yellow Belt program in 2018.</a:t>
            </a:r>
          </a:p>
          <a:p>
            <a:endParaRPr lang="en-US" dirty="0"/>
          </a:p>
          <a:p>
            <a:r>
              <a:rPr lang="en-US" dirty="0" smtClean="0"/>
              <a:t>WHY???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Primary Reason</a:t>
            </a:r>
            <a:r>
              <a:rPr lang="en-US" dirty="0" smtClean="0"/>
              <a:t>: Many projects did not require the data analysis and statistics typical of a Green Belt project. Most projects aligned with the tools and methods taught in LSS Yellow Belt. </a:t>
            </a:r>
          </a:p>
          <a:p>
            <a:endParaRPr lang="en-US" dirty="0"/>
          </a:p>
          <a:p>
            <a:r>
              <a:rPr lang="en-US" dirty="0" smtClean="0"/>
              <a:t>March 2018:  </a:t>
            </a:r>
            <a:r>
              <a:rPr lang="en-US" dirty="0"/>
              <a:t>8 LSS </a:t>
            </a:r>
            <a:r>
              <a:rPr lang="en-US" dirty="0" smtClean="0"/>
              <a:t>Yellow  </a:t>
            </a:r>
            <a:r>
              <a:rPr lang="en-US" dirty="0"/>
              <a:t>Belt students (Hillside employees) </a:t>
            </a:r>
            <a:r>
              <a:rPr lang="en-US" dirty="0" smtClean="0"/>
              <a:t>began training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As with Green Belt training, each Yellow Belt candidate paired </a:t>
            </a:r>
            <a:r>
              <a:rPr lang="en-US" dirty="0"/>
              <a:t>with a </a:t>
            </a:r>
            <a:r>
              <a:rPr lang="en-US" dirty="0" smtClean="0"/>
              <a:t>Hillside LSS mentor </a:t>
            </a:r>
          </a:p>
          <a:p>
            <a:endParaRPr lang="en-US" dirty="0"/>
          </a:p>
          <a:p>
            <a:r>
              <a:rPr lang="en-US" dirty="0" smtClean="0"/>
              <a:t>2018-2023:     17 Hillside employees received their LSS Yellow Belt Certification. </a:t>
            </a:r>
          </a:p>
          <a:p>
            <a:endParaRPr lang="en-US" dirty="0"/>
          </a:p>
        </p:txBody>
      </p:sp>
      <p:pic>
        <p:nvPicPr>
          <p:cNvPr id="4" name="Picture 3" descr="Question Mark &lt;strong&gt;Why&lt;/strong&gt; · Free image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014" y="2280489"/>
            <a:ext cx="1293380" cy="97811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Continuous Learning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904" y="1702676"/>
            <a:ext cx="844503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/>
              <a:t>New employees: introduced to Quality model including LSS in first 120 days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 Annually: </a:t>
            </a:r>
            <a:r>
              <a:rPr lang="en-US" sz="3200" dirty="0"/>
              <a:t>all employees </a:t>
            </a:r>
            <a:r>
              <a:rPr lang="en-US" sz="3200" dirty="0" smtClean="0"/>
              <a:t>re-trained </a:t>
            </a:r>
            <a:r>
              <a:rPr lang="en-US" sz="3200" dirty="0"/>
              <a:t>in Hillside’s Quality </a:t>
            </a:r>
            <a:r>
              <a:rPr lang="en-US" sz="3200" dirty="0" smtClean="0"/>
              <a:t>model</a:t>
            </a:r>
            <a:endParaRPr lang="en-US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 Daily Student Feedback during LSS training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 LSS Reunions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 smtClean="0"/>
              <a:t> Spreading Lean Six Sigma- TIMWOOD </a:t>
            </a:r>
          </a:p>
        </p:txBody>
      </p:sp>
      <p:pic>
        <p:nvPicPr>
          <p:cNvPr id="7" name="Picture 6" descr="Tanveer Naseer » How To Promote &lt;strong&gt;Continuous Learning&lt;/strong&gt; In Your Organizatio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16" y="5242106"/>
            <a:ext cx="2009699" cy="133979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98904" y="430027"/>
            <a:ext cx="8445034" cy="965106"/>
          </a:xfrm>
          <a:solidFill>
            <a:schemeClr val="accent6">
              <a:lumMod val="75000"/>
            </a:schemeClr>
          </a:solidFill>
        </p:spPr>
        <p:txBody>
          <a:bodyPr rtlCol="0">
            <a:normAutofit/>
          </a:bodyPr>
          <a:lstStyle/>
          <a:p>
            <a:pPr defTabSz="887553">
              <a:defRPr/>
            </a:pPr>
            <a:r>
              <a:rPr lang="en-US" altLang="en-US" sz="4271" dirty="0" smtClean="0">
                <a:solidFill>
                  <a:schemeClr val="bg1"/>
                </a:solidFill>
              </a:rPr>
              <a:t>Recognition &amp; Celebration</a:t>
            </a:r>
            <a:endParaRPr lang="en-US" altLang="en-US" sz="427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904" y="1545020"/>
            <a:ext cx="84450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Over 125 LSS projects completed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58 employees certified LSS Green Belt or Yellow Belt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2 employees sought LSS Black Belt certification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Project completion celebrated at multiple management levels of the agency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Project presentation (certification project) or Executive Summary shared with Chief Executive Team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GRQC Performance Excellence Awards: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dirty="0"/>
              <a:t>Awards in the Team Excellence category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dirty="0"/>
              <a:t>2022, Gold in the Organizational Excellence category</a:t>
            </a:r>
          </a:p>
        </p:txBody>
      </p:sp>
      <p:pic>
        <p:nvPicPr>
          <p:cNvPr id="2" name="Picture 1" descr="Tanveer Naseer » Making &lt;strong&gt;Recognition&lt;/strong&gt; More Common in the Workplace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740" y="5074526"/>
            <a:ext cx="1951362" cy="129657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EDEB-6D47-483F-966C-C9E5429611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1302</TotalTime>
  <Words>2921</Words>
  <Application>Microsoft Office PowerPoint</Application>
  <PresentationFormat>On-screen Show (4:3)</PresentationFormat>
  <Paragraphs>421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Office Theme</vt:lpstr>
      <vt:lpstr>PowerPoint Presentation</vt:lpstr>
      <vt:lpstr>Agenda</vt:lpstr>
      <vt:lpstr>Hillside</vt:lpstr>
      <vt:lpstr>Hillside</vt:lpstr>
      <vt:lpstr>The journey begins….. Leadership Support</vt:lpstr>
      <vt:lpstr>Launch </vt:lpstr>
      <vt:lpstr>Expansion</vt:lpstr>
      <vt:lpstr>Continuous Learning</vt:lpstr>
      <vt:lpstr>Recognition &amp; Celebration</vt:lpstr>
      <vt:lpstr>Benefits /Challenges from LSS Implementation</vt:lpstr>
      <vt:lpstr>Common Not-for-Profit Functions</vt:lpstr>
      <vt:lpstr>Customer Focused Project Examples</vt:lpstr>
      <vt:lpstr>Operations Focused Project Examples</vt:lpstr>
      <vt:lpstr>Operations Focused Project Examples</vt:lpstr>
      <vt:lpstr>Technology &amp; Risk Focused Project Examples</vt:lpstr>
      <vt:lpstr>Facilities Focused Project Examples</vt:lpstr>
      <vt:lpstr>Quality Focused Project Example</vt:lpstr>
      <vt:lpstr>Finance Focused Project Examples</vt:lpstr>
      <vt:lpstr>Finance &amp; Human Resources Focused Project Examples</vt:lpstr>
      <vt:lpstr>Employee Focused Project Example</vt:lpstr>
      <vt:lpstr>Control: Monitoring Success</vt:lpstr>
      <vt:lpstr>What employees are saying about LSS….</vt:lpstr>
      <vt:lpstr>What employees are saying about LSS….</vt:lpstr>
      <vt:lpstr>Training/ Resource Opportunities</vt:lpstr>
      <vt:lpstr>Questions ??</vt:lpstr>
    </vt:vector>
  </TitlesOfParts>
  <Company>Hillside Family of Agencies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Hillside</dc:creator>
  <cp:lastModifiedBy>Lorynda Bender</cp:lastModifiedBy>
  <cp:revision>124</cp:revision>
  <cp:lastPrinted>2023-01-23T13:59:38Z</cp:lastPrinted>
  <dcterms:created xsi:type="dcterms:W3CDTF">2020-12-09T16:44:17Z</dcterms:created>
  <dcterms:modified xsi:type="dcterms:W3CDTF">2023-01-23T18:02:53Z</dcterms:modified>
</cp:coreProperties>
</file>