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04" r:id="rId4"/>
    <p:sldId id="322" r:id="rId5"/>
    <p:sldId id="323" r:id="rId6"/>
    <p:sldId id="324" r:id="rId7"/>
    <p:sldId id="325" r:id="rId8"/>
    <p:sldId id="269" r:id="rId9"/>
    <p:sldId id="270" r:id="rId10"/>
    <p:sldId id="265" r:id="rId11"/>
    <p:sldId id="268" r:id="rId12"/>
    <p:sldId id="258" r:id="rId13"/>
    <p:sldId id="257" r:id="rId14"/>
    <p:sldId id="259" r:id="rId15"/>
    <p:sldId id="260" r:id="rId16"/>
    <p:sldId id="262" r:id="rId17"/>
    <p:sldId id="263" r:id="rId18"/>
    <p:sldId id="329" r:id="rId19"/>
    <p:sldId id="326" r:id="rId20"/>
    <p:sldId id="327" r:id="rId21"/>
    <p:sldId id="32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p:cViewPr varScale="1">
        <p:scale>
          <a:sx n="72" d="100"/>
          <a:sy n="72" d="100"/>
        </p:scale>
        <p:origin x="66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68339-BACA-45D6-82D1-B9FCC01DCAAA}" type="datetimeFigureOut">
              <a:rPr lang="en-US" smtClean="0"/>
              <a:t>6/11/2022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2D667-A55A-4107-8F89-A69299937538}" type="slidenum">
              <a:rPr lang="en-US" smtClean="0"/>
              <a:t>‹#›</a:t>
            </a:fld>
            <a:endParaRPr lang="en-US"/>
          </a:p>
        </p:txBody>
      </p:sp>
    </p:spTree>
    <p:extLst>
      <p:ext uri="{BB962C8B-B14F-4D97-AF65-F5344CB8AC3E}">
        <p14:creationId xmlns:p14="http://schemas.microsoft.com/office/powerpoint/2010/main" val="155645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netonline.or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tatistics.labor.ny.gov/bdirector.shtm" TargetMode="External"/><Relationship Id="rId5" Type="http://schemas.openxmlformats.org/officeDocument/2006/relationships/hyperlink" Target="http://www.jobzone.ny.gov/" TargetMode="External"/><Relationship Id="rId4" Type="http://schemas.openxmlformats.org/officeDocument/2006/relationships/hyperlink" Target="http://www.careeronestop.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2D667-A55A-4107-8F89-A69299937538}" type="slidenum">
              <a:rPr lang="en-US" smtClean="0"/>
              <a:t>1</a:t>
            </a:fld>
            <a:endParaRPr lang="en-US"/>
          </a:p>
        </p:txBody>
      </p:sp>
    </p:spTree>
    <p:extLst>
      <p:ext uri="{BB962C8B-B14F-4D97-AF65-F5344CB8AC3E}">
        <p14:creationId xmlns:p14="http://schemas.microsoft.com/office/powerpoint/2010/main" val="145753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6DFBB1-0817-4B87-88EA-CD27E6EA58D9}" type="slidenum">
              <a:rPr lang="en-US" smtClean="0"/>
              <a:t>15</a:t>
            </a:fld>
            <a:endParaRPr lang="en-US"/>
          </a:p>
        </p:txBody>
      </p:sp>
    </p:spTree>
    <p:extLst>
      <p:ext uri="{BB962C8B-B14F-4D97-AF65-F5344CB8AC3E}">
        <p14:creationId xmlns:p14="http://schemas.microsoft.com/office/powerpoint/2010/main" val="3356824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6DFBB1-0817-4B87-88EA-CD27E6EA58D9}" type="slidenum">
              <a:rPr lang="en-US" smtClean="0"/>
              <a:t>16</a:t>
            </a:fld>
            <a:endParaRPr lang="en-US"/>
          </a:p>
        </p:txBody>
      </p:sp>
    </p:spTree>
    <p:extLst>
      <p:ext uri="{BB962C8B-B14F-4D97-AF65-F5344CB8AC3E}">
        <p14:creationId xmlns:p14="http://schemas.microsoft.com/office/powerpoint/2010/main" val="349447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530225"/>
            <a:ext cx="2741612" cy="1543050"/>
          </a:xfrm>
        </p:spPr>
      </p:sp>
      <p:sp>
        <p:nvSpPr>
          <p:cNvPr id="3" name="Notes Placeholder 2"/>
          <p:cNvSpPr>
            <a:spLocks noGrp="1"/>
          </p:cNvSpPr>
          <p:nvPr>
            <p:ph type="body" idx="1"/>
          </p:nvPr>
        </p:nvSpPr>
        <p:spPr>
          <a:xfrm>
            <a:off x="550520" y="2361685"/>
            <a:ext cx="6042454" cy="6323528"/>
          </a:xfrm>
        </p:spPr>
        <p:txBody>
          <a:bodyPr/>
          <a:lstStyle/>
          <a:p>
            <a:pPr marL="176363" indent="-176363">
              <a:buFont typeface="Arial" panose="020B0604020202020204" pitchFamily="34" charset="0"/>
              <a:buChar char="•"/>
            </a:pPr>
            <a:r>
              <a:rPr lang="en-US" sz="1100" dirty="0"/>
              <a:t>If your primary job search strategy revolves around Indeed or LinkedIn or any of the other major job search boards, my recommendation is to just take your money and go buy a scratch off lottery ticket.</a:t>
            </a:r>
          </a:p>
          <a:p>
            <a:pPr marL="176363" indent="-176363">
              <a:buFont typeface="Arial" panose="020B0604020202020204" pitchFamily="34" charset="0"/>
              <a:buChar char="•"/>
            </a:pPr>
            <a:r>
              <a:rPr lang="en-US" sz="1100" dirty="0"/>
              <a:t>Job search technology today is both a blessing and a curse.</a:t>
            </a:r>
          </a:p>
          <a:p>
            <a:pPr marL="176363" indent="-176363">
              <a:buFont typeface="Arial" panose="020B0604020202020204" pitchFamily="34" charset="0"/>
              <a:buChar char="•"/>
            </a:pPr>
            <a:r>
              <a:rPr lang="en-US" sz="1100" dirty="0"/>
              <a:t>A blessing because job sites make applying for openings relatively quick and easy.</a:t>
            </a:r>
          </a:p>
          <a:p>
            <a:pPr marL="176363" indent="-176363">
              <a:buFont typeface="Arial" panose="020B0604020202020204" pitchFamily="34" charset="0"/>
              <a:buChar char="•"/>
            </a:pPr>
            <a:r>
              <a:rPr lang="en-US" sz="1100" dirty="0"/>
              <a:t>A curse because these job boards create the false impression that they represent the universe of all available jobs.</a:t>
            </a:r>
          </a:p>
          <a:p>
            <a:pPr marL="176363" indent="-176363">
              <a:buFont typeface="Arial" panose="020B0604020202020204" pitchFamily="34" charset="0"/>
              <a:buChar char="•"/>
            </a:pPr>
            <a:r>
              <a:rPr lang="en-US" sz="1100" dirty="0"/>
              <a:t>And most importantly, a curse because they allow us to take the path of least resistance. </a:t>
            </a:r>
          </a:p>
          <a:p>
            <a:pPr marL="176363" indent="-176363">
              <a:buFont typeface="Arial" panose="020B0604020202020204" pitchFamily="34" charset="0"/>
              <a:buChar char="•"/>
            </a:pPr>
            <a:r>
              <a:rPr lang="en-US" sz="1100" dirty="0"/>
              <a:t>It is far easier to sit behind a keyboard and submit job applications all day than it is to build a job search plan, research your targets, contact strangers, get out in the community, build a professional network and get referrals for the jobs you want.</a:t>
            </a:r>
          </a:p>
          <a:p>
            <a:pPr marL="176363" indent="-176363">
              <a:buFont typeface="Arial" panose="020B0604020202020204" pitchFamily="34" charset="0"/>
              <a:buChar char="•"/>
            </a:pPr>
            <a:r>
              <a:rPr lang="en-US" sz="1100" dirty="0"/>
              <a:t>The most successful sales reps understand that time is a precious resource. They plan each week understanding exactly where and how they will spend their selling time each day.</a:t>
            </a:r>
          </a:p>
          <a:p>
            <a:pPr marL="176363" indent="-176363">
              <a:buFont typeface="Arial" panose="020B0604020202020204" pitchFamily="34" charset="0"/>
              <a:buChar char="•"/>
            </a:pPr>
            <a:r>
              <a:rPr lang="en-US" sz="1100" dirty="0"/>
              <a:t>When it comes to your job search, you need to think like a sales rep and consider time as one of your most valuable assets.</a:t>
            </a:r>
          </a:p>
          <a:p>
            <a:pPr marL="176363" indent="-176363">
              <a:buFont typeface="Arial" panose="020B0604020202020204" pitchFamily="34" charset="0"/>
              <a:buChar char="•"/>
            </a:pPr>
            <a:r>
              <a:rPr lang="en-US" sz="1100" dirty="0"/>
              <a:t>Specifically to plan where and how are you going to invest the time that you have each day for your job search.</a:t>
            </a:r>
          </a:p>
          <a:p>
            <a:pPr marL="176363" indent="-176363">
              <a:buFont typeface="Arial" panose="020B0604020202020204" pitchFamily="34" charset="0"/>
              <a:buChar char="•"/>
            </a:pPr>
            <a:r>
              <a:rPr lang="en-US" sz="1100" dirty="0"/>
              <a:t>On average, every online job posting receives in excess of 250 applications. And of those 250, 220 are never seen by a human and eliminated automatically by applicant tracking software. 30 get seen by an HR professional for on average 6 to 10 seconds per resume. 10 get called in for a screening interview. 3 make the cut for 2</a:t>
            </a:r>
            <a:r>
              <a:rPr lang="en-US" sz="1100" baseline="30000" dirty="0"/>
              <a:t>nd</a:t>
            </a:r>
            <a:r>
              <a:rPr lang="en-US" sz="1100" dirty="0"/>
              <a:t> round interviews. And 1 person gets the job.</a:t>
            </a:r>
          </a:p>
          <a:p>
            <a:pPr marL="176363" indent="-176363">
              <a:buFont typeface="Arial" panose="020B0604020202020204" pitchFamily="34" charset="0"/>
              <a:buChar char="•"/>
            </a:pPr>
            <a:r>
              <a:rPr lang="en-US" sz="1100" dirty="0"/>
              <a:t>Your odds of buying a winning scratch off ticket in the state lottery are better than getting an interview through an online job posting.</a:t>
            </a:r>
          </a:p>
          <a:p>
            <a:pPr marL="176363" indent="-176363">
              <a:buFont typeface="Arial" panose="020B0604020202020204" pitchFamily="34" charset="0"/>
              <a:buChar char="•"/>
            </a:pPr>
            <a:r>
              <a:rPr lang="en-US" sz="1100" dirty="0"/>
              <a:t>But, if you create a formal job search plan, take inventory of your talents, build a resume and LinkedIn profile and strategy around those talents and develop a professional network, your odds of winning the job search increase dramatically to somewhere approaching 1 in 2 or even better.</a:t>
            </a:r>
          </a:p>
          <a:p>
            <a:pPr marL="176363" indent="-176363">
              <a:buFont typeface="Arial" panose="020B0604020202020204" pitchFamily="34" charset="0"/>
              <a:buChar char="•"/>
            </a:pPr>
            <a:r>
              <a:rPr lang="en-US" sz="1100" dirty="0"/>
              <a:t>Add to that the fact that the Department of Labor estimates that fully 80% of jobs are filled without ever being advertised and the answer is clear.</a:t>
            </a:r>
          </a:p>
          <a:p>
            <a:pPr marL="176363" indent="-176363">
              <a:buFont typeface="Arial" panose="020B0604020202020204" pitchFamily="34" charset="0"/>
              <a:buChar char="•"/>
            </a:pPr>
            <a:r>
              <a:rPr lang="en-US" sz="1100" dirty="0"/>
              <a:t>You need to invest your job search time in a proactive strategy where you will get the greatest return on your investment.</a:t>
            </a:r>
          </a:p>
          <a:p>
            <a:pPr marL="176363" indent="-176363">
              <a:buFont typeface="Arial" panose="020B0604020202020204" pitchFamily="34" charset="0"/>
              <a:buChar char="•"/>
            </a:pPr>
            <a:r>
              <a:rPr lang="en-US" sz="1100" dirty="0"/>
              <a:t>I am not saying job boards are bad. The question is how much job search time do you spend applying online and what do you do with the rest of your day?</a:t>
            </a:r>
          </a:p>
          <a:p>
            <a:pPr marL="176363" indent="-176363">
              <a:buFont typeface="Arial" panose="020B0604020202020204" pitchFamily="34" charset="0"/>
              <a:buChar char="•"/>
            </a:pPr>
            <a:r>
              <a:rPr lang="en-US" sz="1100" dirty="0"/>
              <a:t>To use an analogy…</a:t>
            </a:r>
          </a:p>
          <a:p>
            <a:pPr marL="176363" indent="-176363">
              <a:buFont typeface="Arial" panose="020B0604020202020204" pitchFamily="34" charset="0"/>
              <a:buChar char="•"/>
            </a:pPr>
            <a:r>
              <a:rPr lang="en-US" sz="1100" dirty="0"/>
              <a:t>Do you want to spend all your time fishing in the pond where only 20% of the fish live?</a:t>
            </a:r>
          </a:p>
          <a:p>
            <a:pPr marL="176363" indent="-176363">
              <a:buFont typeface="Arial" panose="020B0604020202020204" pitchFamily="34" charset="0"/>
              <a:buChar char="•"/>
            </a:pPr>
            <a:r>
              <a:rPr lang="en-US" sz="1100" dirty="0"/>
              <a:t>Or do you want to take your boat and spend your time in the pond where 80% of the fish are swimming and just waiting for your hook?</a:t>
            </a:r>
          </a:p>
          <a:p>
            <a:pPr marL="176363" indent="-176363">
              <a:buFont typeface="Arial" panose="020B0604020202020204" pitchFamily="34" charset="0"/>
              <a:buChar char="•"/>
            </a:pPr>
            <a:endParaRPr lang="en-US" dirty="0"/>
          </a:p>
          <a:p>
            <a:pPr marL="176363" indent="-176363">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392EDB-EDD6-4047-8853-34357D227AD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31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87363"/>
            <a:ext cx="2613025" cy="1470025"/>
          </a:xfrm>
        </p:spPr>
      </p:sp>
      <p:sp>
        <p:nvSpPr>
          <p:cNvPr id="3" name="Notes Placeholder 2"/>
          <p:cNvSpPr>
            <a:spLocks noGrp="1"/>
          </p:cNvSpPr>
          <p:nvPr>
            <p:ph type="body" idx="1"/>
          </p:nvPr>
        </p:nvSpPr>
        <p:spPr>
          <a:xfrm>
            <a:off x="685800" y="2238545"/>
            <a:ext cx="5486400" cy="6003411"/>
          </a:xfrm>
        </p:spPr>
        <p:txBody>
          <a:bodyPr/>
          <a:lstStyle/>
          <a:p>
            <a:pPr marL="186435" indent="-186435">
              <a:buFont typeface="Arial" panose="020B0604020202020204" pitchFamily="34" charset="0"/>
              <a:buChar char="•"/>
            </a:pPr>
            <a:r>
              <a:rPr lang="en-US" sz="1100" dirty="0"/>
              <a:t>Sales reps think about their business in terms of a funnel. They need lots of prospects at the top of the funnel. Not every prospect will want to buy so as potential customers move through the sales cycle, some drop out, the funnel narrows and at the bottom of the funnel out come the winning deals.</a:t>
            </a:r>
          </a:p>
          <a:p>
            <a:pPr marL="186435" indent="-186435">
              <a:buFont typeface="Arial" panose="020B0604020202020204" pitchFamily="34" charset="0"/>
              <a:buChar char="•"/>
            </a:pPr>
            <a:r>
              <a:rPr lang="en-US" sz="1100" dirty="0"/>
              <a:t>Your job search works the same way. It really is a numbers game. </a:t>
            </a:r>
          </a:p>
          <a:p>
            <a:pPr marL="186435" indent="-186435">
              <a:buFont typeface="Arial" panose="020B0604020202020204" pitchFamily="34" charset="0"/>
              <a:buChar char="•"/>
            </a:pPr>
            <a:r>
              <a:rPr lang="en-US" sz="1100" dirty="0"/>
              <a:t>One of the most important steps in your job search process is to build that professional network.</a:t>
            </a:r>
          </a:p>
          <a:p>
            <a:pPr marL="186435" indent="-186435">
              <a:buFont typeface="Arial" panose="020B0604020202020204" pitchFamily="34" charset="0"/>
              <a:buChar char="•"/>
            </a:pPr>
            <a:r>
              <a:rPr lang="en-US" sz="1100" dirty="0"/>
              <a:t>Think about that that network just like the sales rep looks at the prospect funnel.</a:t>
            </a:r>
          </a:p>
          <a:p>
            <a:pPr marL="186435" indent="-186435">
              <a:buFont typeface="Arial" panose="020B0604020202020204" pitchFamily="34" charset="0"/>
              <a:buChar char="•"/>
            </a:pPr>
            <a:r>
              <a:rPr lang="en-US" sz="1100" dirty="0"/>
              <a:t>Here is how your job search funnel will work.</a:t>
            </a:r>
          </a:p>
          <a:p>
            <a:pPr marL="186435" indent="-186435">
              <a:buFont typeface="Arial" panose="020B0604020202020204" pitchFamily="34" charset="0"/>
              <a:buChar char="•"/>
            </a:pPr>
            <a:r>
              <a:rPr lang="en-US" sz="1100" dirty="0"/>
              <a:t>On average…</a:t>
            </a:r>
          </a:p>
          <a:p>
            <a:pPr marL="186435" indent="-186435">
              <a:buFont typeface="Arial" panose="020B0604020202020204" pitchFamily="34" charset="0"/>
              <a:buChar char="•"/>
            </a:pPr>
            <a:r>
              <a:rPr lang="en-US" sz="1100" dirty="0"/>
              <a:t>You are going to need to identify somewhere between 300-450 potential network contacts. </a:t>
            </a:r>
          </a:p>
          <a:p>
            <a:pPr marL="186435" indent="-186435">
              <a:buFont typeface="Arial" panose="020B0604020202020204" pitchFamily="34" charset="0"/>
              <a:buChar char="•"/>
            </a:pPr>
            <a:r>
              <a:rPr lang="en-US" sz="1100" dirty="0"/>
              <a:t>These are not necessarily going to be your current connections. So if you look now at your LinkedIn connection count and see 500+, don’t sit back and relax.</a:t>
            </a:r>
          </a:p>
          <a:p>
            <a:pPr marL="186435" indent="-186435">
              <a:buFont typeface="Arial" panose="020B0604020202020204" pitchFamily="34" charset="0"/>
              <a:buChar char="•"/>
            </a:pPr>
            <a:r>
              <a:rPr lang="en-US" sz="1100" dirty="0"/>
              <a:t>These have to be people directly connected to the industries, companies and positions that you are targeting in your job search.</a:t>
            </a:r>
          </a:p>
          <a:p>
            <a:pPr marL="186435" indent="-186435">
              <a:buFont typeface="Arial" panose="020B0604020202020204" pitchFamily="34" charset="0"/>
              <a:buChar char="•"/>
            </a:pPr>
            <a:r>
              <a:rPr lang="en-US" sz="1100" dirty="0"/>
              <a:t>My rule of human nature is that a third to half of us are good and decent people open to helping and mentoring others.</a:t>
            </a:r>
          </a:p>
          <a:p>
            <a:pPr marL="186435" indent="-186435">
              <a:buFont typeface="Arial" panose="020B0604020202020204" pitchFamily="34" charset="0"/>
              <a:buChar char="•"/>
            </a:pPr>
            <a:r>
              <a:rPr lang="en-US" sz="1100" dirty="0"/>
              <a:t>So if done correctly, you will likely succeed in connecting with 100 to 150 of your targets through exploratory meetings and informal conversations. </a:t>
            </a:r>
          </a:p>
          <a:p>
            <a:pPr marL="186435" indent="-186435">
              <a:buFont typeface="Arial" panose="020B0604020202020204" pitchFamily="34" charset="0"/>
              <a:buChar char="•"/>
            </a:pPr>
            <a:r>
              <a:rPr lang="en-US" sz="1100" dirty="0"/>
              <a:t>That will put about 150 contacts in your corner and on your team and into your job search professional network.</a:t>
            </a:r>
          </a:p>
          <a:p>
            <a:pPr marL="186435" indent="-186435">
              <a:buFont typeface="Arial" panose="020B0604020202020204" pitchFamily="34" charset="0"/>
              <a:buChar char="•"/>
            </a:pPr>
            <a:r>
              <a:rPr lang="en-US" sz="1100" dirty="0"/>
              <a:t>150 professionals that know you, your value proposition and are on the lookout to refer you for job opportunities.</a:t>
            </a:r>
          </a:p>
          <a:p>
            <a:pPr marL="186435" indent="-186435">
              <a:buFont typeface="Arial" panose="020B0604020202020204" pitchFamily="34" charset="0"/>
              <a:buChar char="•"/>
            </a:pPr>
            <a:r>
              <a:rPr lang="en-US" sz="1100" dirty="0"/>
              <a:t>From that network, on average, you will secure approximately 7 to 10  job interviews</a:t>
            </a:r>
          </a:p>
          <a:p>
            <a:pPr marL="186435" indent="-186435">
              <a:buFont typeface="Arial" panose="020B0604020202020204" pitchFamily="34" charset="0"/>
              <a:buChar char="•"/>
            </a:pPr>
            <a:r>
              <a:rPr lang="en-US" sz="1100" dirty="0"/>
              <a:t>And with 7 to 10 interviews, if you have practiced and refined your interviewing skills, you will most likely secure that next job.</a:t>
            </a:r>
          </a:p>
          <a:p>
            <a:pPr marL="186435" indent="-186435">
              <a:buFont typeface="Arial" panose="020B0604020202020204" pitchFamily="34" charset="0"/>
              <a:buChar char="•"/>
            </a:pPr>
            <a:r>
              <a:rPr lang="en-US" sz="1100" dirty="0"/>
              <a:t>The numbers may seem large and intimidating but not when you break them down by month, week and day.</a:t>
            </a:r>
          </a:p>
          <a:p>
            <a:pPr marL="186435" indent="-186435">
              <a:buFont typeface="Arial" panose="020B0604020202020204" pitchFamily="34" charset="0"/>
              <a:buChar char="•"/>
            </a:pPr>
            <a:r>
              <a:rPr lang="en-US" sz="1100" dirty="0"/>
              <a:t>Remember that your job search can be a full time job all by itself. </a:t>
            </a:r>
          </a:p>
          <a:p>
            <a:pPr marL="186435" indent="-186435">
              <a:buFont typeface="Arial" panose="020B0604020202020204" pitchFamily="34" charset="0"/>
              <a:buChar char="•"/>
            </a:pPr>
            <a:r>
              <a:rPr lang="en-US" sz="1100" dirty="0"/>
              <a:t>If you are between jobs now, you should be dedicating at least 30 hours per week to the search for a full time job.</a:t>
            </a:r>
          </a:p>
          <a:p>
            <a:pPr marL="186435" indent="-186435">
              <a:buFont typeface="Arial" panose="020B0604020202020204" pitchFamily="34" charset="0"/>
              <a:buChar char="•"/>
            </a:pPr>
            <a:r>
              <a:rPr lang="en-US" sz="1100" dirty="0"/>
              <a:t>If you are employed today, then plan on an extra 10 hours per week for your job search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34D52-F575-4814-A7DD-841D08E4C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43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2743200" cy="1543050"/>
          </a:xfrm>
        </p:spPr>
      </p:sp>
      <p:sp>
        <p:nvSpPr>
          <p:cNvPr id="3" name="Notes Placeholder 2"/>
          <p:cNvSpPr>
            <a:spLocks noGrp="1"/>
          </p:cNvSpPr>
          <p:nvPr>
            <p:ph type="body" idx="1"/>
          </p:nvPr>
        </p:nvSpPr>
        <p:spPr>
          <a:xfrm>
            <a:off x="685800" y="2511509"/>
            <a:ext cx="5486400" cy="5705733"/>
          </a:xfrm>
        </p:spPr>
        <p:txBody>
          <a:bodyPr/>
          <a:lstStyle/>
          <a:p>
            <a:pPr marL="186435" indent="-186435">
              <a:buFont typeface="Arial" panose="020B0604020202020204" pitchFamily="34" charset="0"/>
              <a:buChar char="•"/>
            </a:pPr>
            <a:r>
              <a:rPr lang="en-US" sz="1100" dirty="0"/>
              <a:t>Like many things in our lives, a successful job search strategy requires a process, discipline and dedicated focus. </a:t>
            </a:r>
          </a:p>
          <a:p>
            <a:pPr marL="186435" indent="-186435">
              <a:buFont typeface="Arial" panose="020B0604020202020204" pitchFamily="34" charset="0"/>
              <a:buChar char="•"/>
            </a:pPr>
            <a:r>
              <a:rPr lang="en-US" sz="1100" dirty="0"/>
              <a:t>I have developed the 12 step job search system on the foundational principles of winning sales strategies.</a:t>
            </a:r>
          </a:p>
          <a:p>
            <a:pPr marL="186435" indent="-186435">
              <a:buFont typeface="Arial" panose="020B0604020202020204" pitchFamily="34" charset="0"/>
              <a:buChar char="•"/>
            </a:pPr>
            <a:r>
              <a:rPr lang="en-US" sz="1100" dirty="0"/>
              <a:t>Think about your job search as a systematic progression across four key phases.</a:t>
            </a:r>
          </a:p>
          <a:p>
            <a:pPr marL="186435" indent="-186435">
              <a:buFont typeface="Arial" panose="020B0604020202020204" pitchFamily="34" charset="0"/>
              <a:buChar char="•"/>
            </a:pPr>
            <a:r>
              <a:rPr lang="en-US" sz="1100" dirty="0"/>
              <a:t>First comes the Plan and Research phase. Do not pass Go. Do not collect your $200 until you have a detailed job search plan in place.</a:t>
            </a:r>
          </a:p>
          <a:p>
            <a:pPr marL="186435" indent="-186435">
              <a:buFont typeface="Arial" panose="020B0604020202020204" pitchFamily="34" charset="0"/>
              <a:buChar char="•"/>
            </a:pPr>
            <a:r>
              <a:rPr lang="en-US" sz="1100" dirty="0"/>
              <a:t>Then comes Personal Branding. You should think of your brand as the image and message you present online and in person to potential employers. Your Personal Brand is what makes you different and unique and enables you to stand out from other job seekers with a compelling value proposition for a future employer. There are four essential components in the Personal Branding process: The Elevator Pitch, Resume, Cover Letter, and the LinkedIn profile.</a:t>
            </a:r>
          </a:p>
          <a:p>
            <a:pPr marL="186435" indent="-186435">
              <a:buFont typeface="Arial" panose="020B0604020202020204" pitchFamily="34" charset="0"/>
              <a:buChar char="•"/>
            </a:pPr>
            <a:r>
              <a:rPr lang="en-US" sz="1100" dirty="0"/>
              <a:t>Next comes Personal Networking. Your network is your very own public relations firm. Once established, the network will help market your brand to potential employers. There are two critical steps required to develop a robust professional network: Researching and Contacting Your Network and then Conducting Exploratory Meetings to lock in your network contacts.</a:t>
            </a:r>
          </a:p>
          <a:p>
            <a:pPr marL="186435" indent="-186435">
              <a:buFont typeface="Arial" panose="020B0604020202020204" pitchFamily="34" charset="0"/>
              <a:buChar char="•"/>
            </a:pPr>
            <a:r>
              <a:rPr lang="en-US" sz="1100" dirty="0"/>
              <a:t>And finally comes Personal Selling. The definition of Personal Selling in the job search process is interviewing. The interview process is where you get to “sell” the most important product in your portfolio, specifically yourself. With training and practice, you can excel at the two most important types of interviews: Screening Interviews and Hiring Manager Interviews. </a:t>
            </a:r>
          </a:p>
          <a:p>
            <a:pPr marL="186435" indent="-186435">
              <a:buFont typeface="Arial" panose="020B0604020202020204" pitchFamily="34" charset="0"/>
              <a:buChar char="•"/>
            </a:pPr>
            <a:r>
              <a:rPr lang="en-US" sz="1100" dirty="0"/>
              <a:t>The steps you take in each phase are logical building blocks for the work and activities you will complete in the subsequent phases of your job search. And across all three phases you have the constant of planning, research, practice and preparation.</a:t>
            </a:r>
          </a:p>
          <a:p>
            <a:pPr marL="186435" indent="-186435">
              <a:buFont typeface="Arial" panose="020B0604020202020204" pitchFamily="34" charset="0"/>
              <a:buChar char="•"/>
            </a:pPr>
            <a:r>
              <a:rPr lang="en-US" sz="1100" dirty="0"/>
              <a:t>What is critical here is the actual progression through the phases. I see too many prospects that immediately pass GO and proceed directly to: update my resume, apply to job on line, go to the interview without any preparation or referral. Then months go by without any job offers. They get frustrated, lose motivation and give up on the job search.</a:t>
            </a:r>
          </a:p>
          <a:p>
            <a:pPr marL="186435" indent="-186435">
              <a:buFont typeface="Arial" panose="020B0604020202020204" pitchFamily="34" charset="0"/>
              <a:buChar char="•"/>
            </a:pPr>
            <a:r>
              <a:rPr lang="en-US" sz="1100" dirty="0"/>
              <a:t>If you were trying to sell your house, would you put it on the market before it is fixed up and looking as good as possible? No. Same with your job search.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34D52-F575-4814-A7DD-841D08E4C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94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what I have shared with your briefly in the last few minutes makes sense and is of interest to you, I recommend that you check out my website at advantedgecareers.com.</a:t>
            </a:r>
          </a:p>
          <a:p>
            <a:pPr marL="171450" indent="-171450">
              <a:buFont typeface="Arial" panose="020B0604020202020204" pitchFamily="34" charset="0"/>
              <a:buChar char="•"/>
            </a:pPr>
            <a:r>
              <a:rPr lang="en-US" dirty="0"/>
              <a:t>There you will find a wide variety of resources to help you plan and execute your job search process.</a:t>
            </a:r>
          </a:p>
          <a:p>
            <a:pPr marL="171450" indent="-171450">
              <a:buFont typeface="Arial" panose="020B0604020202020204" pitchFamily="34" charset="0"/>
              <a:buChar char="•"/>
            </a:pPr>
            <a:r>
              <a:rPr lang="en-US" dirty="0"/>
              <a:t>Access to my book which walks you step by step through your job search, including detailed instructions and tools to use at each point along the way to the job offer</a:t>
            </a:r>
          </a:p>
          <a:p>
            <a:pPr marL="171450" indent="-171450">
              <a:buFont typeface="Arial" panose="020B0604020202020204" pitchFamily="34" charset="0"/>
              <a:buChar char="•"/>
            </a:pPr>
            <a:r>
              <a:rPr lang="en-US" dirty="0"/>
              <a:t>And a complete video series where I cover each step in the AdvantEdge job search process.</a:t>
            </a:r>
          </a:p>
          <a:p>
            <a:pPr marL="171450" indent="-171450">
              <a:buFont typeface="Arial" panose="020B0604020202020204" pitchFamily="34" charset="0"/>
              <a:buChar char="•"/>
            </a:pPr>
            <a:r>
              <a:rPr lang="en-US" dirty="0"/>
              <a:t>And beyond the book and video series, you can also schedule a no charge 1:1 consultation session with me. I would welcome the chance to connect.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CC2D667-A55A-4107-8F89-A69299937538}" type="slidenum">
              <a:rPr lang="en-US" smtClean="0"/>
              <a:t>5</a:t>
            </a:fld>
            <a:endParaRPr lang="en-US"/>
          </a:p>
        </p:txBody>
      </p:sp>
    </p:spTree>
    <p:extLst>
      <p:ext uri="{BB962C8B-B14F-4D97-AF65-F5344CB8AC3E}">
        <p14:creationId xmlns:p14="http://schemas.microsoft.com/office/powerpoint/2010/main" val="195952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6DFBB1-0817-4B87-88EA-CD27E6EA58D9}" type="slidenum">
              <a:rPr lang="en-US" smtClean="0"/>
              <a:t>11</a:t>
            </a:fld>
            <a:endParaRPr lang="en-US"/>
          </a:p>
        </p:txBody>
      </p:sp>
    </p:spTree>
    <p:extLst>
      <p:ext uri="{BB962C8B-B14F-4D97-AF65-F5344CB8AC3E}">
        <p14:creationId xmlns:p14="http://schemas.microsoft.com/office/powerpoint/2010/main" val="56402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6DFBB1-0817-4B87-88EA-CD27E6EA58D9}" type="slidenum">
              <a:rPr lang="en-US" smtClean="0"/>
              <a:t>12</a:t>
            </a:fld>
            <a:endParaRPr lang="en-US"/>
          </a:p>
        </p:txBody>
      </p:sp>
    </p:spTree>
    <p:extLst>
      <p:ext uri="{BB962C8B-B14F-4D97-AF65-F5344CB8AC3E}">
        <p14:creationId xmlns:p14="http://schemas.microsoft.com/office/powerpoint/2010/main" val="264056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lvl="1"/>
            <a:r>
              <a:rPr lang="en-US" dirty="0">
                <a:hlinkClick r:id="rId3"/>
              </a:rPr>
              <a:t>www.onetonline.org</a:t>
            </a:r>
            <a:endParaRPr lang="en-US" dirty="0"/>
          </a:p>
          <a:p>
            <a:pPr marL="1143000" lvl="1"/>
            <a:r>
              <a:rPr lang="en-US" dirty="0">
                <a:hlinkClick r:id="rId4"/>
              </a:rPr>
              <a:t>www.careeronestop.org</a:t>
            </a:r>
            <a:endParaRPr lang="en-US" dirty="0"/>
          </a:p>
          <a:p>
            <a:pPr marL="1143000" lvl="1"/>
            <a:r>
              <a:rPr lang="en-US" dirty="0">
                <a:hlinkClick r:id="rId5"/>
              </a:rPr>
              <a:t>www.jobzone.ny.gov</a:t>
            </a:r>
            <a:endParaRPr lang="en-US" dirty="0"/>
          </a:p>
          <a:p>
            <a:pPr marL="1143000" lvl="1"/>
            <a:r>
              <a:rPr lang="en-US" dirty="0">
                <a:hlinkClick r:id="rId6"/>
              </a:rPr>
              <a:t>https://statistics.labor.ny.gov/bdirector.shtm</a:t>
            </a:r>
            <a:r>
              <a:rPr lang="en-US" dirty="0"/>
              <a:t> 	</a:t>
            </a:r>
          </a:p>
          <a:p>
            <a:endParaRPr lang="en-US" dirty="0"/>
          </a:p>
        </p:txBody>
      </p:sp>
      <p:sp>
        <p:nvSpPr>
          <p:cNvPr id="4" name="Slide Number Placeholder 3"/>
          <p:cNvSpPr>
            <a:spLocks noGrp="1"/>
          </p:cNvSpPr>
          <p:nvPr>
            <p:ph type="sldNum" sz="quarter" idx="5"/>
          </p:nvPr>
        </p:nvSpPr>
        <p:spPr/>
        <p:txBody>
          <a:bodyPr/>
          <a:lstStyle/>
          <a:p>
            <a:fld id="{836DFBB1-0817-4B87-88EA-CD27E6EA58D9}" type="slidenum">
              <a:rPr lang="en-US" smtClean="0"/>
              <a:t>13</a:t>
            </a:fld>
            <a:endParaRPr lang="en-US"/>
          </a:p>
        </p:txBody>
      </p:sp>
    </p:spTree>
    <p:extLst>
      <p:ext uri="{BB962C8B-B14F-4D97-AF65-F5344CB8AC3E}">
        <p14:creationId xmlns:p14="http://schemas.microsoft.com/office/powerpoint/2010/main" val="3166250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6DFBB1-0817-4B87-88EA-CD27E6EA58D9}" type="slidenum">
              <a:rPr lang="en-US" smtClean="0"/>
              <a:t>14</a:t>
            </a:fld>
            <a:endParaRPr lang="en-US"/>
          </a:p>
        </p:txBody>
      </p:sp>
    </p:spTree>
    <p:extLst>
      <p:ext uri="{BB962C8B-B14F-4D97-AF65-F5344CB8AC3E}">
        <p14:creationId xmlns:p14="http://schemas.microsoft.com/office/powerpoint/2010/main" val="399817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C69F-DC4C-F47B-901E-F8E732062A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76B7A3-DCB0-975C-AA16-9A7991E1BD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32D733-6810-CFBD-EC64-B47EFC8295AC}"/>
              </a:ext>
            </a:extLst>
          </p:cNvPr>
          <p:cNvSpPr>
            <a:spLocks noGrp="1"/>
          </p:cNvSpPr>
          <p:nvPr>
            <p:ph type="dt" sz="half" idx="10"/>
          </p:nvPr>
        </p:nvSpPr>
        <p:spPr/>
        <p:txBody>
          <a:bodyPr/>
          <a:lstStyle/>
          <a:p>
            <a:fld id="{FF734908-01E0-47EE-96B3-6D6F2FAEDB5C}" type="datetimeFigureOut">
              <a:rPr lang="en-US" smtClean="0"/>
              <a:t>6/11/2022</a:t>
            </a:fld>
            <a:endParaRPr lang="en-US"/>
          </a:p>
        </p:txBody>
      </p:sp>
      <p:sp>
        <p:nvSpPr>
          <p:cNvPr id="5" name="Footer Placeholder 4">
            <a:extLst>
              <a:ext uri="{FF2B5EF4-FFF2-40B4-BE49-F238E27FC236}">
                <a16:creationId xmlns:a16="http://schemas.microsoft.com/office/drawing/2014/main" id="{B9A2C91D-0E00-8AF4-4E00-0398AB242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7CA88-4F14-82A0-A36E-321725804591}"/>
              </a:ext>
            </a:extLst>
          </p:cNvPr>
          <p:cNvSpPr>
            <a:spLocks noGrp="1"/>
          </p:cNvSpPr>
          <p:nvPr>
            <p:ph type="sldNum" sz="quarter" idx="12"/>
          </p:nvPr>
        </p:nvSpPr>
        <p:spPr/>
        <p:txBody>
          <a:bodyPr/>
          <a:lstStyle/>
          <a:p>
            <a:fld id="{F161F707-413A-4185-B998-7F25A97EE052}" type="slidenum">
              <a:rPr lang="en-US" smtClean="0"/>
              <a:t>‹#›</a:t>
            </a:fld>
            <a:endParaRPr lang="en-US"/>
          </a:p>
        </p:txBody>
      </p:sp>
    </p:spTree>
    <p:extLst>
      <p:ext uri="{BB962C8B-B14F-4D97-AF65-F5344CB8AC3E}">
        <p14:creationId xmlns:p14="http://schemas.microsoft.com/office/powerpoint/2010/main" val="168893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9786-4AED-457D-B035-DF89095AE1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664B59-CB34-CEBA-BEF6-89D8AF4B1E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8D050-7A61-C4D2-F22E-AB973BE8AAD9}"/>
              </a:ext>
            </a:extLst>
          </p:cNvPr>
          <p:cNvSpPr>
            <a:spLocks noGrp="1"/>
          </p:cNvSpPr>
          <p:nvPr>
            <p:ph type="dt" sz="half" idx="10"/>
          </p:nvPr>
        </p:nvSpPr>
        <p:spPr/>
        <p:txBody>
          <a:bodyPr/>
          <a:lstStyle/>
          <a:p>
            <a:fld id="{FF734908-01E0-47EE-96B3-6D6F2FAEDB5C}" type="datetimeFigureOut">
              <a:rPr lang="en-US" smtClean="0"/>
              <a:t>6/11/2022</a:t>
            </a:fld>
            <a:endParaRPr lang="en-US"/>
          </a:p>
        </p:txBody>
      </p:sp>
      <p:sp>
        <p:nvSpPr>
          <p:cNvPr id="5" name="Footer Placeholder 4">
            <a:extLst>
              <a:ext uri="{FF2B5EF4-FFF2-40B4-BE49-F238E27FC236}">
                <a16:creationId xmlns:a16="http://schemas.microsoft.com/office/drawing/2014/main" id="{4BDFFEAE-6723-8275-F02B-19E5A70F7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ED984-3ADA-6438-4F37-5FBCCC083F1E}"/>
              </a:ext>
            </a:extLst>
          </p:cNvPr>
          <p:cNvSpPr>
            <a:spLocks noGrp="1"/>
          </p:cNvSpPr>
          <p:nvPr>
            <p:ph type="sldNum" sz="quarter" idx="12"/>
          </p:nvPr>
        </p:nvSpPr>
        <p:spPr/>
        <p:txBody>
          <a:bodyPr/>
          <a:lstStyle/>
          <a:p>
            <a:fld id="{F161F707-413A-4185-B998-7F25A97EE052}" type="slidenum">
              <a:rPr lang="en-US" smtClean="0"/>
              <a:t>‹#›</a:t>
            </a:fld>
            <a:endParaRPr lang="en-US"/>
          </a:p>
        </p:txBody>
      </p:sp>
    </p:spTree>
    <p:extLst>
      <p:ext uri="{BB962C8B-B14F-4D97-AF65-F5344CB8AC3E}">
        <p14:creationId xmlns:p14="http://schemas.microsoft.com/office/powerpoint/2010/main" val="304768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D9B055-71FB-A713-C41E-527A89C70F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B2F726-E34A-C1E5-85CE-C651642B61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C63A8-F54B-9243-C79F-5A57790D9D9E}"/>
              </a:ext>
            </a:extLst>
          </p:cNvPr>
          <p:cNvSpPr>
            <a:spLocks noGrp="1"/>
          </p:cNvSpPr>
          <p:nvPr>
            <p:ph type="dt" sz="half" idx="10"/>
          </p:nvPr>
        </p:nvSpPr>
        <p:spPr/>
        <p:txBody>
          <a:bodyPr/>
          <a:lstStyle/>
          <a:p>
            <a:fld id="{FF734908-01E0-47EE-96B3-6D6F2FAEDB5C}" type="datetimeFigureOut">
              <a:rPr lang="en-US" smtClean="0"/>
              <a:t>6/11/2022</a:t>
            </a:fld>
            <a:endParaRPr lang="en-US"/>
          </a:p>
        </p:txBody>
      </p:sp>
      <p:sp>
        <p:nvSpPr>
          <p:cNvPr id="5" name="Footer Placeholder 4">
            <a:extLst>
              <a:ext uri="{FF2B5EF4-FFF2-40B4-BE49-F238E27FC236}">
                <a16:creationId xmlns:a16="http://schemas.microsoft.com/office/drawing/2014/main" id="{BA23916D-919D-4E84-289E-700FA8DC1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0A112-1E57-CD94-D8E3-C53EC251EA3B}"/>
              </a:ext>
            </a:extLst>
          </p:cNvPr>
          <p:cNvSpPr>
            <a:spLocks noGrp="1"/>
          </p:cNvSpPr>
          <p:nvPr>
            <p:ph type="sldNum" sz="quarter" idx="12"/>
          </p:nvPr>
        </p:nvSpPr>
        <p:spPr/>
        <p:txBody>
          <a:bodyPr/>
          <a:lstStyle/>
          <a:p>
            <a:fld id="{F161F707-413A-4185-B998-7F25A97EE052}" type="slidenum">
              <a:rPr lang="en-US" smtClean="0"/>
              <a:t>‹#›</a:t>
            </a:fld>
            <a:endParaRPr lang="en-US"/>
          </a:p>
        </p:txBody>
      </p:sp>
    </p:spTree>
    <p:extLst>
      <p:ext uri="{BB962C8B-B14F-4D97-AF65-F5344CB8AC3E}">
        <p14:creationId xmlns:p14="http://schemas.microsoft.com/office/powerpoint/2010/main" val="401429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Title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55B6621-F01A-4E18-9D74-B7F079DBFB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 y="4762"/>
            <a:ext cx="12182475" cy="6848475"/>
          </a:xfrm>
          <a:prstGeom prst="rect">
            <a:avLst/>
          </a:prstGeom>
        </p:spPr>
      </p:pic>
      <p:sp>
        <p:nvSpPr>
          <p:cNvPr id="13" name="Text Placeholder 12">
            <a:extLst>
              <a:ext uri="{FF2B5EF4-FFF2-40B4-BE49-F238E27FC236}">
                <a16:creationId xmlns:a16="http://schemas.microsoft.com/office/drawing/2014/main" id="{B9D250B9-38D8-456A-B00D-C024C9811F1F}"/>
              </a:ext>
            </a:extLst>
          </p:cNvPr>
          <p:cNvSpPr>
            <a:spLocks noGrp="1"/>
          </p:cNvSpPr>
          <p:nvPr>
            <p:ph type="body" sz="quarter" idx="10" hasCustomPrompt="1"/>
          </p:nvPr>
        </p:nvSpPr>
        <p:spPr>
          <a:xfrm>
            <a:off x="248653" y="4603833"/>
            <a:ext cx="11726779" cy="730250"/>
          </a:xfrm>
          <a:prstGeom prst="rect">
            <a:avLst/>
          </a:prstGeom>
        </p:spPr>
        <p:txBody>
          <a:bodyPr>
            <a:normAutofit/>
          </a:bodyPr>
          <a:lstStyle>
            <a:lvl1pPr marL="0" indent="0" algn="ctr">
              <a:buNone/>
              <a:defRPr sz="2000"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t>SLIDE TITLE BOLD AND ALL CAPS</a:t>
            </a:r>
          </a:p>
        </p:txBody>
      </p:sp>
    </p:spTree>
    <p:extLst>
      <p:ext uri="{BB962C8B-B14F-4D97-AF65-F5344CB8AC3E}">
        <p14:creationId xmlns:p14="http://schemas.microsoft.com/office/powerpoint/2010/main" val="3817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1024AA-0C7A-41E3-AA07-2C6D02E8B2CF}"/>
              </a:ext>
            </a:extLst>
          </p:cNvPr>
          <p:cNvSpPr>
            <a:spLocks noGrp="1"/>
          </p:cNvSpPr>
          <p:nvPr>
            <p:ph type="body" sz="quarter" idx="10" hasCustomPrompt="1"/>
          </p:nvPr>
        </p:nvSpPr>
        <p:spPr>
          <a:xfrm>
            <a:off x="641350" y="409574"/>
            <a:ext cx="10948988" cy="657225"/>
          </a:xfrm>
          <a:prstGeom prst="rect">
            <a:avLst/>
          </a:prstGeom>
        </p:spPr>
        <p:txBody>
          <a:bodyPr>
            <a:normAutofit/>
          </a:bodyPr>
          <a:lstStyle>
            <a:lvl1pPr marL="0" indent="0">
              <a:buFont typeface="Arial" panose="020B0604020202020204" pitchFamily="34" charset="0"/>
              <a:buNone/>
              <a:defRPr sz="2000"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 BOLD AND ALL CAPS</a:t>
            </a:r>
            <a:endParaRPr lang="en-US" dirty="0"/>
          </a:p>
        </p:txBody>
      </p:sp>
      <p:sp>
        <p:nvSpPr>
          <p:cNvPr id="12" name="Text Placeholder 11">
            <a:extLst>
              <a:ext uri="{FF2B5EF4-FFF2-40B4-BE49-F238E27FC236}">
                <a16:creationId xmlns:a16="http://schemas.microsoft.com/office/drawing/2014/main" id="{C94EA65A-CE60-4196-9F3E-9C114CE80F0D}"/>
              </a:ext>
            </a:extLst>
          </p:cNvPr>
          <p:cNvSpPr>
            <a:spLocks noGrp="1"/>
          </p:cNvSpPr>
          <p:nvPr>
            <p:ph type="body" sz="quarter" idx="11" hasCustomPrompt="1"/>
          </p:nvPr>
        </p:nvSpPr>
        <p:spPr>
          <a:xfrm>
            <a:off x="641350" y="1427163"/>
            <a:ext cx="10956925" cy="4460875"/>
          </a:xfrm>
          <a:prstGeom prst="rect">
            <a:avLst/>
          </a:prstGeom>
        </p:spPr>
        <p:txBody>
          <a:bodyPr>
            <a:normAutofit/>
          </a:bodyPr>
          <a:lstStyle>
            <a:lvl1pPr marL="0" indent="0">
              <a:buFont typeface="Arial" panose="020B0604020202020204" pitchFamily="34" charset="0"/>
              <a:buNone/>
              <a:defRPr sz="2000">
                <a:solidFill>
                  <a:schemeClr val="accent1">
                    <a:lumMod val="50000"/>
                  </a:schemeClr>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2000">
                <a:solidFill>
                  <a:schemeClr val="accent1">
                    <a:lumMod val="50000"/>
                  </a:schemeClr>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5pPr>
          </a:lstStyle>
          <a:p>
            <a:pPr lvl="0"/>
            <a:r>
              <a:rPr lang="en-US" dirty="0"/>
              <a:t>Slide information here</a:t>
            </a:r>
          </a:p>
        </p:txBody>
      </p:sp>
    </p:spTree>
    <p:extLst>
      <p:ext uri="{BB962C8B-B14F-4D97-AF65-F5344CB8AC3E}">
        <p14:creationId xmlns:p14="http://schemas.microsoft.com/office/powerpoint/2010/main" val="52336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ed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1024AA-0C7A-41E3-AA07-2C6D02E8B2CF}"/>
              </a:ext>
            </a:extLst>
          </p:cNvPr>
          <p:cNvSpPr>
            <a:spLocks noGrp="1"/>
          </p:cNvSpPr>
          <p:nvPr>
            <p:ph type="body" sz="quarter" idx="10" hasCustomPrompt="1"/>
          </p:nvPr>
        </p:nvSpPr>
        <p:spPr>
          <a:xfrm>
            <a:off x="641350" y="409574"/>
            <a:ext cx="10948988" cy="657225"/>
          </a:xfrm>
          <a:prstGeom prst="rect">
            <a:avLst/>
          </a:prstGeom>
        </p:spPr>
        <p:txBody>
          <a:bodyPr>
            <a:normAutofit/>
          </a:bodyPr>
          <a:lstStyle>
            <a:lvl1pPr marL="0" indent="0">
              <a:buFont typeface="Arial" panose="020B0604020202020204" pitchFamily="34" charset="0"/>
              <a:buNone/>
              <a:defRPr sz="2000"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 BOLD AND ALL CAPS</a:t>
            </a:r>
            <a:endParaRPr lang="en-US" dirty="0"/>
          </a:p>
        </p:txBody>
      </p:sp>
      <p:sp>
        <p:nvSpPr>
          <p:cNvPr id="12" name="Text Placeholder 11">
            <a:extLst>
              <a:ext uri="{FF2B5EF4-FFF2-40B4-BE49-F238E27FC236}">
                <a16:creationId xmlns:a16="http://schemas.microsoft.com/office/drawing/2014/main" id="{C94EA65A-CE60-4196-9F3E-9C114CE80F0D}"/>
              </a:ext>
            </a:extLst>
          </p:cNvPr>
          <p:cNvSpPr>
            <a:spLocks noGrp="1"/>
          </p:cNvSpPr>
          <p:nvPr>
            <p:ph type="body" sz="quarter" idx="11" hasCustomPrompt="1"/>
          </p:nvPr>
        </p:nvSpPr>
        <p:spPr>
          <a:xfrm>
            <a:off x="641350" y="1427163"/>
            <a:ext cx="10956925" cy="4460875"/>
          </a:xfrm>
          <a:prstGeom prst="rect">
            <a:avLst/>
          </a:prstGeom>
        </p:spPr>
        <p:txBody>
          <a:bodyPr>
            <a:normAutofit/>
          </a:bodyPr>
          <a:lstStyle>
            <a:lvl1pPr marL="0" indent="0">
              <a:buFont typeface="Arial" panose="020B0604020202020204" pitchFamily="34" charset="0"/>
              <a:buNone/>
              <a:defRPr sz="2000">
                <a:solidFill>
                  <a:schemeClr val="accent1">
                    <a:lumMod val="50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5pPr>
          </a:lstStyle>
          <a:p>
            <a:pPr lvl="0"/>
            <a:r>
              <a:rPr lang="en-US" dirty="0"/>
              <a:t>Bulleted list slide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719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A16C3-3A47-4ABC-A1A2-6FE439489A3B}"/>
              </a:ext>
            </a:extLst>
          </p:cNvPr>
          <p:cNvSpPr>
            <a:spLocks noGrp="1"/>
          </p:cNvSpPr>
          <p:nvPr>
            <p:ph type="subTitle" idx="1"/>
          </p:nvPr>
        </p:nvSpPr>
        <p:spPr>
          <a:xfrm>
            <a:off x="1524000" y="3602038"/>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a:extLst>
              <a:ext uri="{FF2B5EF4-FFF2-40B4-BE49-F238E27FC236}">
                <a16:creationId xmlns:a16="http://schemas.microsoft.com/office/drawing/2014/main" id="{744189AC-37DD-4200-B088-74420F548024}"/>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Advantiv Group Consulting LLC dba AdvantEdge Careers | For exclusive use of AdvantEdge Careers clients only | Do not reproduce or transmit | Jan 2018</a:t>
            </a:r>
          </a:p>
        </p:txBody>
      </p:sp>
      <p:sp>
        <p:nvSpPr>
          <p:cNvPr id="9" name="Title 8">
            <a:extLst>
              <a:ext uri="{FF2B5EF4-FFF2-40B4-BE49-F238E27FC236}">
                <a16:creationId xmlns:a16="http://schemas.microsoft.com/office/drawing/2014/main" id="{A0149C51-05A1-4178-8090-CF785E90299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4763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D0141181-6A00-4A8A-BB28-0D81BE86D871}"/>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Advantiv Group Consulting LLC dba AdvantEdge Careers | For exclusive use of AdvantEdge Careers clients only | Do not reproduce or transmit | Jan 2018</a:t>
            </a:r>
          </a:p>
        </p:txBody>
      </p:sp>
      <p:sp>
        <p:nvSpPr>
          <p:cNvPr id="7" name="Slide Number Placeholder 5">
            <a:extLst>
              <a:ext uri="{FF2B5EF4-FFF2-40B4-BE49-F238E27FC236}">
                <a16:creationId xmlns:a16="http://schemas.microsoft.com/office/drawing/2014/main" id="{B0EBD21F-F072-45AF-852D-8C0E93380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724E677E-B227-438D-9514-41037621E867}" type="slidenum">
              <a:rPr lang="en-US" smtClean="0"/>
              <a:pPr/>
              <a:t>‹#›</a:t>
            </a:fld>
            <a:endParaRPr lang="en-US" dirty="0"/>
          </a:p>
        </p:txBody>
      </p:sp>
      <p:sp>
        <p:nvSpPr>
          <p:cNvPr id="8" name="Title 7">
            <a:extLst>
              <a:ext uri="{FF2B5EF4-FFF2-40B4-BE49-F238E27FC236}">
                <a16:creationId xmlns:a16="http://schemas.microsoft.com/office/drawing/2014/main" id="{F201570A-F99F-42A1-875C-8B7C5670AC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7459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24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7E28-7D95-6839-AF5B-75BBAF71EB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91F0FE-AD41-70C1-8DAD-0450B734A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BCE26-EBD9-59CE-337C-A6FEFB19A0E4}"/>
              </a:ext>
            </a:extLst>
          </p:cNvPr>
          <p:cNvSpPr>
            <a:spLocks noGrp="1"/>
          </p:cNvSpPr>
          <p:nvPr>
            <p:ph type="dt" sz="half" idx="10"/>
          </p:nvPr>
        </p:nvSpPr>
        <p:spPr/>
        <p:txBody>
          <a:bodyPr/>
          <a:lstStyle/>
          <a:p>
            <a:fld id="{FF734908-01E0-47EE-96B3-6D6F2FAEDB5C}" type="datetimeFigureOut">
              <a:rPr lang="en-US" smtClean="0"/>
              <a:t>6/11/2022</a:t>
            </a:fld>
            <a:endParaRPr lang="en-US"/>
          </a:p>
        </p:txBody>
      </p:sp>
      <p:sp>
        <p:nvSpPr>
          <p:cNvPr id="5" name="Footer Placeholder 4">
            <a:extLst>
              <a:ext uri="{FF2B5EF4-FFF2-40B4-BE49-F238E27FC236}">
                <a16:creationId xmlns:a16="http://schemas.microsoft.com/office/drawing/2014/main" id="{EA461150-B3D3-1922-64B2-2882B10E3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6EFEF-311E-45C8-E692-00F130BE5AC1}"/>
              </a:ext>
            </a:extLst>
          </p:cNvPr>
          <p:cNvSpPr>
            <a:spLocks noGrp="1"/>
          </p:cNvSpPr>
          <p:nvPr>
            <p:ph type="sldNum" sz="quarter" idx="12"/>
          </p:nvPr>
        </p:nvSpPr>
        <p:spPr/>
        <p:txBody>
          <a:bodyPr/>
          <a:lstStyle/>
          <a:p>
            <a:fld id="{F161F707-413A-4185-B998-7F25A97EE052}" type="slidenum">
              <a:rPr lang="en-US" smtClean="0"/>
              <a:t>‹#›</a:t>
            </a:fld>
            <a:endParaRPr lang="en-US"/>
          </a:p>
        </p:txBody>
      </p:sp>
    </p:spTree>
    <p:extLst>
      <p:ext uri="{BB962C8B-B14F-4D97-AF65-F5344CB8AC3E}">
        <p14:creationId xmlns:p14="http://schemas.microsoft.com/office/powerpoint/2010/main" val="398073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C8DD-F2A9-4C50-02AE-B642E8AF55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2F3390-4BA1-D9AD-FAD2-CFF91DF83C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DCD3BF-14A2-306C-0175-28CAA5113FE8}"/>
              </a:ext>
            </a:extLst>
          </p:cNvPr>
          <p:cNvSpPr>
            <a:spLocks noGrp="1"/>
          </p:cNvSpPr>
          <p:nvPr>
            <p:ph type="dt" sz="half" idx="10"/>
          </p:nvPr>
        </p:nvSpPr>
        <p:spPr/>
        <p:txBody>
          <a:bodyPr/>
          <a:lstStyle/>
          <a:p>
            <a:fld id="{FF734908-01E0-47EE-96B3-6D6F2FAEDB5C}" type="datetimeFigureOut">
              <a:rPr lang="en-US" smtClean="0"/>
              <a:t>6/11/2022</a:t>
            </a:fld>
            <a:endParaRPr lang="en-US"/>
          </a:p>
        </p:txBody>
      </p:sp>
      <p:sp>
        <p:nvSpPr>
          <p:cNvPr id="5" name="Footer Placeholder 4">
            <a:extLst>
              <a:ext uri="{FF2B5EF4-FFF2-40B4-BE49-F238E27FC236}">
                <a16:creationId xmlns:a16="http://schemas.microsoft.com/office/drawing/2014/main" id="{701B886B-2DBF-6BE6-4510-AEF37BCC0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9D9E5-F5E6-D1DD-830F-66CC2317D918}"/>
              </a:ext>
            </a:extLst>
          </p:cNvPr>
          <p:cNvSpPr>
            <a:spLocks noGrp="1"/>
          </p:cNvSpPr>
          <p:nvPr>
            <p:ph type="sldNum" sz="quarter" idx="12"/>
          </p:nvPr>
        </p:nvSpPr>
        <p:spPr/>
        <p:txBody>
          <a:bodyPr/>
          <a:lstStyle/>
          <a:p>
            <a:fld id="{F161F707-413A-4185-B998-7F25A97EE052}" type="slidenum">
              <a:rPr lang="en-US" smtClean="0"/>
              <a:t>‹#›</a:t>
            </a:fld>
            <a:endParaRPr lang="en-US"/>
          </a:p>
        </p:txBody>
      </p:sp>
    </p:spTree>
    <p:extLst>
      <p:ext uri="{BB962C8B-B14F-4D97-AF65-F5344CB8AC3E}">
        <p14:creationId xmlns:p14="http://schemas.microsoft.com/office/powerpoint/2010/main" val="40388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47CC-D9D0-D202-EF54-5BBAC8093D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220819-7998-196F-CDDF-32CBB8AA8F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3AC9C2-3406-BE32-A3BC-073B609FC6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5FF421-EE5D-B8C7-7DD4-0899536C52BF}"/>
              </a:ext>
            </a:extLst>
          </p:cNvPr>
          <p:cNvSpPr>
            <a:spLocks noGrp="1"/>
          </p:cNvSpPr>
          <p:nvPr>
            <p:ph type="dt" sz="half" idx="10"/>
          </p:nvPr>
        </p:nvSpPr>
        <p:spPr/>
        <p:txBody>
          <a:bodyPr/>
          <a:lstStyle/>
          <a:p>
            <a:fld id="{FF734908-01E0-47EE-96B3-6D6F2FAEDB5C}" type="datetimeFigureOut">
              <a:rPr lang="en-US" smtClean="0"/>
              <a:t>6/11/2022</a:t>
            </a:fld>
            <a:endParaRPr lang="en-US"/>
          </a:p>
        </p:txBody>
      </p:sp>
      <p:sp>
        <p:nvSpPr>
          <p:cNvPr id="6" name="Footer Placeholder 5">
            <a:extLst>
              <a:ext uri="{FF2B5EF4-FFF2-40B4-BE49-F238E27FC236}">
                <a16:creationId xmlns:a16="http://schemas.microsoft.com/office/drawing/2014/main" id="{CA4479C3-D08C-DB66-04C5-A2A681D68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6E47B7-4D6A-6A72-3684-70662243824A}"/>
              </a:ext>
            </a:extLst>
          </p:cNvPr>
          <p:cNvSpPr>
            <a:spLocks noGrp="1"/>
          </p:cNvSpPr>
          <p:nvPr>
            <p:ph type="sldNum" sz="quarter" idx="12"/>
          </p:nvPr>
        </p:nvSpPr>
        <p:spPr/>
        <p:txBody>
          <a:bodyPr/>
          <a:lstStyle/>
          <a:p>
            <a:fld id="{F161F707-413A-4185-B998-7F25A97EE052}" type="slidenum">
              <a:rPr lang="en-US" smtClean="0"/>
              <a:t>‹#›</a:t>
            </a:fld>
            <a:endParaRPr lang="en-US"/>
          </a:p>
        </p:txBody>
      </p:sp>
    </p:spTree>
    <p:extLst>
      <p:ext uri="{BB962C8B-B14F-4D97-AF65-F5344CB8AC3E}">
        <p14:creationId xmlns:p14="http://schemas.microsoft.com/office/powerpoint/2010/main" val="371331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FB3D-F5C5-77FB-AE7F-C9EFA01D5C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C0527B-3A21-408A-001E-867BB09763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EDBF7-EA0D-DBA4-2A6E-8D97C42D35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3883B3-5E55-FDA6-F87C-66B6835C1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3DF141-C6F3-B39E-3C40-0B6B890EC4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DF175-A168-B9E2-C53D-DA42A8A8866F}"/>
              </a:ext>
            </a:extLst>
          </p:cNvPr>
          <p:cNvSpPr>
            <a:spLocks noGrp="1"/>
          </p:cNvSpPr>
          <p:nvPr>
            <p:ph type="dt" sz="half" idx="10"/>
          </p:nvPr>
        </p:nvSpPr>
        <p:spPr/>
        <p:txBody>
          <a:bodyPr/>
          <a:lstStyle/>
          <a:p>
            <a:fld id="{FF734908-01E0-47EE-96B3-6D6F2FAEDB5C}" type="datetimeFigureOut">
              <a:rPr lang="en-US" smtClean="0"/>
              <a:t>6/11/2022</a:t>
            </a:fld>
            <a:endParaRPr lang="en-US"/>
          </a:p>
        </p:txBody>
      </p:sp>
      <p:sp>
        <p:nvSpPr>
          <p:cNvPr id="8" name="Footer Placeholder 7">
            <a:extLst>
              <a:ext uri="{FF2B5EF4-FFF2-40B4-BE49-F238E27FC236}">
                <a16:creationId xmlns:a16="http://schemas.microsoft.com/office/drawing/2014/main" id="{FF5059C5-7C22-9705-7704-2A25D657F9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ECDEC7-0B74-6D06-C3B7-5161E2AB66E8}"/>
              </a:ext>
            </a:extLst>
          </p:cNvPr>
          <p:cNvSpPr>
            <a:spLocks noGrp="1"/>
          </p:cNvSpPr>
          <p:nvPr>
            <p:ph type="sldNum" sz="quarter" idx="12"/>
          </p:nvPr>
        </p:nvSpPr>
        <p:spPr/>
        <p:txBody>
          <a:bodyPr/>
          <a:lstStyle/>
          <a:p>
            <a:fld id="{F161F707-413A-4185-B998-7F25A97EE052}" type="slidenum">
              <a:rPr lang="en-US" smtClean="0"/>
              <a:t>‹#›</a:t>
            </a:fld>
            <a:endParaRPr lang="en-US"/>
          </a:p>
        </p:txBody>
      </p:sp>
    </p:spTree>
    <p:extLst>
      <p:ext uri="{BB962C8B-B14F-4D97-AF65-F5344CB8AC3E}">
        <p14:creationId xmlns:p14="http://schemas.microsoft.com/office/powerpoint/2010/main" val="51391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3786-F193-66CF-866D-E00824E4D3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398CA-1D81-F002-263E-75D1C5709DF5}"/>
              </a:ext>
            </a:extLst>
          </p:cNvPr>
          <p:cNvSpPr>
            <a:spLocks noGrp="1"/>
          </p:cNvSpPr>
          <p:nvPr>
            <p:ph type="dt" sz="half" idx="10"/>
          </p:nvPr>
        </p:nvSpPr>
        <p:spPr/>
        <p:txBody>
          <a:bodyPr/>
          <a:lstStyle/>
          <a:p>
            <a:fld id="{FF734908-01E0-47EE-96B3-6D6F2FAEDB5C}" type="datetimeFigureOut">
              <a:rPr lang="en-US" smtClean="0"/>
              <a:t>6/11/2022</a:t>
            </a:fld>
            <a:endParaRPr lang="en-US"/>
          </a:p>
        </p:txBody>
      </p:sp>
      <p:sp>
        <p:nvSpPr>
          <p:cNvPr id="4" name="Footer Placeholder 3">
            <a:extLst>
              <a:ext uri="{FF2B5EF4-FFF2-40B4-BE49-F238E27FC236}">
                <a16:creationId xmlns:a16="http://schemas.microsoft.com/office/drawing/2014/main" id="{E2A4E8A7-BE94-F201-A26D-A6B1E8F141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5AABE4-903E-AB0F-3E3F-A7E234FEA1D7}"/>
              </a:ext>
            </a:extLst>
          </p:cNvPr>
          <p:cNvSpPr>
            <a:spLocks noGrp="1"/>
          </p:cNvSpPr>
          <p:nvPr>
            <p:ph type="sldNum" sz="quarter" idx="12"/>
          </p:nvPr>
        </p:nvSpPr>
        <p:spPr/>
        <p:txBody>
          <a:bodyPr/>
          <a:lstStyle/>
          <a:p>
            <a:fld id="{F161F707-413A-4185-B998-7F25A97EE052}" type="slidenum">
              <a:rPr lang="en-US" smtClean="0"/>
              <a:t>‹#›</a:t>
            </a:fld>
            <a:endParaRPr lang="en-US"/>
          </a:p>
        </p:txBody>
      </p:sp>
    </p:spTree>
    <p:extLst>
      <p:ext uri="{BB962C8B-B14F-4D97-AF65-F5344CB8AC3E}">
        <p14:creationId xmlns:p14="http://schemas.microsoft.com/office/powerpoint/2010/main" val="110960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DDD875-02D4-35FF-F5D1-89DBF35EF98C}"/>
              </a:ext>
            </a:extLst>
          </p:cNvPr>
          <p:cNvSpPr>
            <a:spLocks noGrp="1"/>
          </p:cNvSpPr>
          <p:nvPr>
            <p:ph type="dt" sz="half" idx="10"/>
          </p:nvPr>
        </p:nvSpPr>
        <p:spPr/>
        <p:txBody>
          <a:bodyPr/>
          <a:lstStyle/>
          <a:p>
            <a:fld id="{FF734908-01E0-47EE-96B3-6D6F2FAEDB5C}" type="datetimeFigureOut">
              <a:rPr lang="en-US" smtClean="0"/>
              <a:t>6/11/2022</a:t>
            </a:fld>
            <a:endParaRPr lang="en-US"/>
          </a:p>
        </p:txBody>
      </p:sp>
      <p:sp>
        <p:nvSpPr>
          <p:cNvPr id="3" name="Footer Placeholder 2">
            <a:extLst>
              <a:ext uri="{FF2B5EF4-FFF2-40B4-BE49-F238E27FC236}">
                <a16:creationId xmlns:a16="http://schemas.microsoft.com/office/drawing/2014/main" id="{4E68190C-025C-E8BB-7EC5-FE6D9B3574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80840D-3D88-6529-0B73-5B4EA8197C44}"/>
              </a:ext>
            </a:extLst>
          </p:cNvPr>
          <p:cNvSpPr>
            <a:spLocks noGrp="1"/>
          </p:cNvSpPr>
          <p:nvPr>
            <p:ph type="sldNum" sz="quarter" idx="12"/>
          </p:nvPr>
        </p:nvSpPr>
        <p:spPr/>
        <p:txBody>
          <a:bodyPr/>
          <a:lstStyle/>
          <a:p>
            <a:fld id="{F161F707-413A-4185-B998-7F25A97EE052}" type="slidenum">
              <a:rPr lang="en-US" smtClean="0"/>
              <a:t>‹#›</a:t>
            </a:fld>
            <a:endParaRPr lang="en-US"/>
          </a:p>
        </p:txBody>
      </p:sp>
    </p:spTree>
    <p:extLst>
      <p:ext uri="{BB962C8B-B14F-4D97-AF65-F5344CB8AC3E}">
        <p14:creationId xmlns:p14="http://schemas.microsoft.com/office/powerpoint/2010/main" val="370627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A6AC-667F-9BF2-B704-0B8E4C064B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20DFCB-DADB-117B-A4B3-50327C6BED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243203-35C8-716F-6277-5D8A0FA2A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EAD9AC-0FDD-F54B-CA37-FD4531D4BC9A}"/>
              </a:ext>
            </a:extLst>
          </p:cNvPr>
          <p:cNvSpPr>
            <a:spLocks noGrp="1"/>
          </p:cNvSpPr>
          <p:nvPr>
            <p:ph type="dt" sz="half" idx="10"/>
          </p:nvPr>
        </p:nvSpPr>
        <p:spPr/>
        <p:txBody>
          <a:bodyPr/>
          <a:lstStyle/>
          <a:p>
            <a:fld id="{FF734908-01E0-47EE-96B3-6D6F2FAEDB5C}" type="datetimeFigureOut">
              <a:rPr lang="en-US" smtClean="0"/>
              <a:t>6/11/2022</a:t>
            </a:fld>
            <a:endParaRPr lang="en-US"/>
          </a:p>
        </p:txBody>
      </p:sp>
      <p:sp>
        <p:nvSpPr>
          <p:cNvPr id="6" name="Footer Placeholder 5">
            <a:extLst>
              <a:ext uri="{FF2B5EF4-FFF2-40B4-BE49-F238E27FC236}">
                <a16:creationId xmlns:a16="http://schemas.microsoft.com/office/drawing/2014/main" id="{F6676D49-8FE0-369C-C9CC-09010D3C30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27537-EB65-6C70-1BE7-041E3812CB80}"/>
              </a:ext>
            </a:extLst>
          </p:cNvPr>
          <p:cNvSpPr>
            <a:spLocks noGrp="1"/>
          </p:cNvSpPr>
          <p:nvPr>
            <p:ph type="sldNum" sz="quarter" idx="12"/>
          </p:nvPr>
        </p:nvSpPr>
        <p:spPr/>
        <p:txBody>
          <a:bodyPr/>
          <a:lstStyle/>
          <a:p>
            <a:fld id="{F161F707-413A-4185-B998-7F25A97EE052}" type="slidenum">
              <a:rPr lang="en-US" smtClean="0"/>
              <a:t>‹#›</a:t>
            </a:fld>
            <a:endParaRPr lang="en-US"/>
          </a:p>
        </p:txBody>
      </p:sp>
    </p:spTree>
    <p:extLst>
      <p:ext uri="{BB962C8B-B14F-4D97-AF65-F5344CB8AC3E}">
        <p14:creationId xmlns:p14="http://schemas.microsoft.com/office/powerpoint/2010/main" val="31298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BB67-1E1B-B6B4-BF59-6B6A4DD4F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DC6E57-B38A-81E0-21D8-8A70162B4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2DFA94-217B-682E-2105-36673F34D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77FE3-AD97-85B0-6B73-091AD1B6D550}"/>
              </a:ext>
            </a:extLst>
          </p:cNvPr>
          <p:cNvSpPr>
            <a:spLocks noGrp="1"/>
          </p:cNvSpPr>
          <p:nvPr>
            <p:ph type="dt" sz="half" idx="10"/>
          </p:nvPr>
        </p:nvSpPr>
        <p:spPr/>
        <p:txBody>
          <a:bodyPr/>
          <a:lstStyle/>
          <a:p>
            <a:fld id="{FF734908-01E0-47EE-96B3-6D6F2FAEDB5C}" type="datetimeFigureOut">
              <a:rPr lang="en-US" smtClean="0"/>
              <a:t>6/11/2022</a:t>
            </a:fld>
            <a:endParaRPr lang="en-US"/>
          </a:p>
        </p:txBody>
      </p:sp>
      <p:sp>
        <p:nvSpPr>
          <p:cNvPr id="6" name="Footer Placeholder 5">
            <a:extLst>
              <a:ext uri="{FF2B5EF4-FFF2-40B4-BE49-F238E27FC236}">
                <a16:creationId xmlns:a16="http://schemas.microsoft.com/office/drawing/2014/main" id="{3D6E6139-54A4-DC48-F662-DD663FD4A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FAF528-4DB2-F516-EECF-505353B283B8}"/>
              </a:ext>
            </a:extLst>
          </p:cNvPr>
          <p:cNvSpPr>
            <a:spLocks noGrp="1"/>
          </p:cNvSpPr>
          <p:nvPr>
            <p:ph type="sldNum" sz="quarter" idx="12"/>
          </p:nvPr>
        </p:nvSpPr>
        <p:spPr/>
        <p:txBody>
          <a:bodyPr/>
          <a:lstStyle/>
          <a:p>
            <a:fld id="{F161F707-413A-4185-B998-7F25A97EE052}" type="slidenum">
              <a:rPr lang="en-US" smtClean="0"/>
              <a:t>‹#›</a:t>
            </a:fld>
            <a:endParaRPr lang="en-US"/>
          </a:p>
        </p:txBody>
      </p:sp>
    </p:spTree>
    <p:extLst>
      <p:ext uri="{BB962C8B-B14F-4D97-AF65-F5344CB8AC3E}">
        <p14:creationId xmlns:p14="http://schemas.microsoft.com/office/powerpoint/2010/main" val="3839828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5B7D5C-5AA6-4533-1C6C-5EB88CB509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48F0F9-EE82-E204-7DD4-70589AC99B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5291F-E190-BBB1-C87A-4A2A00636C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34908-01E0-47EE-96B3-6D6F2FAEDB5C}" type="datetimeFigureOut">
              <a:rPr lang="en-US" smtClean="0"/>
              <a:t>6/11/2022</a:t>
            </a:fld>
            <a:endParaRPr lang="en-US"/>
          </a:p>
        </p:txBody>
      </p:sp>
      <p:sp>
        <p:nvSpPr>
          <p:cNvPr id="5" name="Footer Placeholder 4">
            <a:extLst>
              <a:ext uri="{FF2B5EF4-FFF2-40B4-BE49-F238E27FC236}">
                <a16:creationId xmlns:a16="http://schemas.microsoft.com/office/drawing/2014/main" id="{FD269D49-2FB1-0AFD-14EB-0CE2CD9BC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B92C94-5952-CA5D-155D-5A3C624B52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1F707-413A-4185-B998-7F25A97EE052}" type="slidenum">
              <a:rPr lang="en-US" smtClean="0"/>
              <a:t>‹#›</a:t>
            </a:fld>
            <a:endParaRPr lang="en-US"/>
          </a:p>
        </p:txBody>
      </p:sp>
    </p:spTree>
    <p:extLst>
      <p:ext uri="{BB962C8B-B14F-4D97-AF65-F5344CB8AC3E}">
        <p14:creationId xmlns:p14="http://schemas.microsoft.com/office/powerpoint/2010/main" val="263920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57531-C14F-41D3-B3C1-BB129994C1AE}"/>
              </a:ext>
            </a:extLst>
          </p:cNvPr>
          <p:cNvSpPr>
            <a:spLocks noGrp="1"/>
          </p:cNvSpPr>
          <p:nvPr>
            <p:ph type="title"/>
          </p:nvPr>
        </p:nvSpPr>
        <p:spPr>
          <a:xfrm>
            <a:off x="838200" y="365126"/>
            <a:ext cx="10515600" cy="773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4ED072-B6C5-45FB-AA3F-149A1C829664}"/>
              </a:ext>
            </a:extLst>
          </p:cNvPr>
          <p:cNvSpPr>
            <a:spLocks noGrp="1"/>
          </p:cNvSpPr>
          <p:nvPr>
            <p:ph type="body" idx="1"/>
          </p:nvPr>
        </p:nvSpPr>
        <p:spPr>
          <a:xfrm>
            <a:off x="838200" y="1337094"/>
            <a:ext cx="10515600" cy="483986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
            <a:extLst>
              <a:ext uri="{FF2B5EF4-FFF2-40B4-BE49-F238E27FC236}">
                <a16:creationId xmlns:a16="http://schemas.microsoft.com/office/drawing/2014/main" id="{9534C175-D76F-4367-946E-2736A42C4FD7}"/>
              </a:ext>
            </a:extLst>
          </p:cNvPr>
          <p:cNvSpPr>
            <a:spLocks noGrp="1"/>
          </p:cNvSpPr>
          <p:nvPr>
            <p:ph type="ftr" sz="quarter" idx="3"/>
          </p:nvPr>
        </p:nvSpPr>
        <p:spPr>
          <a:xfrm>
            <a:off x="838200" y="6356354"/>
            <a:ext cx="7315200" cy="365125"/>
          </a:xfrm>
          <a:prstGeom prst="rect">
            <a:avLst/>
          </a:prstGeom>
        </p:spPr>
        <p:txBody>
          <a:bodyPr/>
          <a:lstStyle>
            <a:lvl1pPr>
              <a:defRPr sz="800"/>
            </a:lvl1pPr>
          </a:lstStyle>
          <a:p>
            <a:r>
              <a:rPr lang="en-US" dirty="0"/>
              <a:t>Advantiv Group Consulting LLC dba AdvantEdge Careers | For exclusive use of AdvantEdge Careers clients only | Do not reproduce or transmit | Jan 2018</a:t>
            </a:r>
          </a:p>
        </p:txBody>
      </p:sp>
      <p:sp>
        <p:nvSpPr>
          <p:cNvPr id="8" name="Slide Number Placeholder 2">
            <a:extLst>
              <a:ext uri="{FF2B5EF4-FFF2-40B4-BE49-F238E27FC236}">
                <a16:creationId xmlns:a16="http://schemas.microsoft.com/office/drawing/2014/main" id="{A330C4D9-3C8A-42F0-ACB1-2D0028C86C0A}"/>
              </a:ext>
            </a:extLst>
          </p:cNvPr>
          <p:cNvSpPr>
            <a:spLocks noGrp="1"/>
          </p:cNvSpPr>
          <p:nvPr>
            <p:ph type="sldNum" sz="quarter" idx="4"/>
          </p:nvPr>
        </p:nvSpPr>
        <p:spPr>
          <a:xfrm>
            <a:off x="8610600" y="6356354"/>
            <a:ext cx="2743200" cy="365125"/>
          </a:xfrm>
          <a:prstGeom prst="rect">
            <a:avLst/>
          </a:prstGeom>
        </p:spPr>
        <p:txBody>
          <a:bodyPr/>
          <a:lstStyle>
            <a:lvl1pPr algn="r">
              <a:defRPr sz="800"/>
            </a:lvl1pPr>
          </a:lstStyle>
          <a:p>
            <a:fld id="{DE539F96-4B47-466B-876A-F7D69B7FC319}" type="slidenum">
              <a:rPr lang="en-US" smtClean="0"/>
              <a:pPr/>
              <a:t>‹#›</a:t>
            </a:fld>
            <a:endParaRPr lang="en-US" dirty="0"/>
          </a:p>
        </p:txBody>
      </p:sp>
    </p:spTree>
    <p:extLst>
      <p:ext uri="{BB962C8B-B14F-4D97-AF65-F5344CB8AC3E}">
        <p14:creationId xmlns:p14="http://schemas.microsoft.com/office/powerpoint/2010/main" val="3904897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914400" rtl="0" eaLnBrk="1" latinLnBrk="0" hangingPunct="1">
        <a:lnSpc>
          <a:spcPct val="90000"/>
        </a:lnSpc>
        <a:spcBef>
          <a:spcPct val="0"/>
        </a:spcBef>
        <a:buNone/>
        <a:defRPr sz="3200" b="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hyperlink" Target="https://4405d1a5-70b2-4605-b93a-865869279236.usrfiles.com/ugd/4405d1_e91e789501fa4a9faa0ba9fb1d5e7322.doc"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linkedin.com/in/lynnprytul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Graphical user interface, application&#10;&#10;Description automatically generated">
            <a:extLst>
              <a:ext uri="{FF2B5EF4-FFF2-40B4-BE49-F238E27FC236}">
                <a16:creationId xmlns:a16="http://schemas.microsoft.com/office/drawing/2014/main" id="{5947370E-6214-409D-11AD-172280A4C99D}"/>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0" y="0"/>
            <a:ext cx="12192000" cy="6858000"/>
          </a:xfrm>
          <a:prstGeom prst="rect">
            <a:avLst/>
          </a:prstGeom>
        </p:spPr>
      </p:pic>
    </p:spTree>
    <p:extLst>
      <p:ext uri="{BB962C8B-B14F-4D97-AF65-F5344CB8AC3E}">
        <p14:creationId xmlns:p14="http://schemas.microsoft.com/office/powerpoint/2010/main" val="201271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E291-9246-8568-3750-ABB96518AB6A}"/>
              </a:ext>
            </a:extLst>
          </p:cNvPr>
          <p:cNvSpPr>
            <a:spLocks noGrp="1"/>
          </p:cNvSpPr>
          <p:nvPr>
            <p:ph type="title"/>
          </p:nvPr>
        </p:nvSpPr>
        <p:spPr/>
        <p:txBody>
          <a:bodyPr/>
          <a:lstStyle/>
          <a:p>
            <a:r>
              <a:rPr lang="en-US" dirty="0">
                <a:ea typeface="Calibri Light"/>
                <a:cs typeface="Calibri Light"/>
              </a:rPr>
              <a:t>Bullet Tips</a:t>
            </a:r>
            <a:endParaRPr lang="en-US" dirty="0"/>
          </a:p>
        </p:txBody>
      </p:sp>
      <p:sp>
        <p:nvSpPr>
          <p:cNvPr id="3" name="Content Placeholder 2">
            <a:extLst>
              <a:ext uri="{FF2B5EF4-FFF2-40B4-BE49-F238E27FC236}">
                <a16:creationId xmlns:a16="http://schemas.microsoft.com/office/drawing/2014/main" id="{6C46E740-DE8B-5464-C28A-3D8CADFD3EE0}"/>
              </a:ext>
            </a:extLst>
          </p:cNvPr>
          <p:cNvSpPr>
            <a:spLocks noGrp="1"/>
          </p:cNvSpPr>
          <p:nvPr>
            <p:ph idx="1"/>
          </p:nvPr>
        </p:nvSpPr>
        <p:spPr>
          <a:xfrm>
            <a:off x="565030" y="1624342"/>
            <a:ext cx="11033184" cy="4523866"/>
          </a:xfrm>
        </p:spPr>
        <p:txBody>
          <a:bodyPr vert="horz" lIns="91440" tIns="45720" rIns="91440" bIns="45720" rtlCol="0" anchor="t">
            <a:normAutofit fontScale="92500" lnSpcReduction="10000"/>
          </a:bodyPr>
          <a:lstStyle/>
          <a:p>
            <a:r>
              <a:rPr lang="en-US" dirty="0">
                <a:ea typeface="+mn-lt"/>
                <a:cs typeface="+mn-lt"/>
              </a:rPr>
              <a:t>Skills that you are trying to show you have/combined with an example.</a:t>
            </a:r>
            <a:endParaRPr lang="en-US" dirty="0"/>
          </a:p>
          <a:p>
            <a:r>
              <a:rPr lang="en-US" dirty="0">
                <a:ea typeface="+mn-lt"/>
                <a:cs typeface="+mn-lt"/>
              </a:rPr>
              <a:t>Quantify (use metrics: $  #  %) positive or anticipated outcomes or results.</a:t>
            </a:r>
          </a:p>
          <a:p>
            <a:r>
              <a:rPr lang="en-US">
                <a:ea typeface="+mn-lt"/>
                <a:cs typeface="+mn-lt"/>
              </a:rPr>
              <a:t>Value added, how did it help? Customer, colleague, division or company.</a:t>
            </a:r>
          </a:p>
          <a:p>
            <a:r>
              <a:rPr lang="en-US" dirty="0">
                <a:ea typeface="+mn-lt"/>
                <a:cs typeface="+mn-lt"/>
              </a:rPr>
              <a:t>Estimate even if you don't remember exact numbers (over, about, exceeding).</a:t>
            </a:r>
          </a:p>
          <a:p>
            <a:r>
              <a:rPr lang="en-US" dirty="0">
                <a:ea typeface="+mn-lt"/>
                <a:cs typeface="+mn-lt"/>
              </a:rPr>
              <a:t>Use solid bullets for the Applicant Tracking Systems (ATS) scanning.</a:t>
            </a:r>
          </a:p>
          <a:p>
            <a:r>
              <a:rPr lang="en-US" dirty="0">
                <a:ea typeface="+mn-lt"/>
                <a:cs typeface="+mn-lt"/>
              </a:rPr>
              <a:t>Tie a skill with example of how well you did it, use metrics! Examples:</a:t>
            </a:r>
          </a:p>
          <a:p>
            <a:pPr marL="0" indent="0">
              <a:buNone/>
            </a:pPr>
            <a:r>
              <a:rPr lang="en-US" dirty="0">
                <a:ea typeface="+mn-lt"/>
                <a:cs typeface="+mn-lt"/>
              </a:rPr>
              <a:t>        Redesigned the production line increasing daily output by 2K units.</a:t>
            </a:r>
            <a:endParaRPr lang="en-US" dirty="0">
              <a:ea typeface="Calibri"/>
              <a:cs typeface="Calibri"/>
            </a:endParaRPr>
          </a:p>
          <a:p>
            <a:pPr marL="0" indent="0">
              <a:buNone/>
            </a:pPr>
            <a:r>
              <a:rPr lang="en-US" dirty="0">
                <a:cs typeface="Calibri"/>
              </a:rPr>
              <a:t>        </a:t>
            </a:r>
            <a:r>
              <a:rPr lang="en-US" dirty="0">
                <a:ea typeface="+mn-lt"/>
                <a:cs typeface="+mn-lt"/>
              </a:rPr>
              <a:t>Developed a training program that led to a 35% reduction in errors.</a:t>
            </a:r>
            <a:endParaRPr lang="en-US" dirty="0">
              <a:cs typeface="Calibri" panose="020F0502020204030204"/>
            </a:endParaRPr>
          </a:p>
          <a:p>
            <a:r>
              <a:rPr lang="en-US" dirty="0">
                <a:cs typeface="Calibri" panose="020F0502020204030204"/>
              </a:rPr>
              <a:t>No embedded tables.  No indented bullets.  No internet templates.</a:t>
            </a:r>
            <a:endParaRPr lang="en-US" dirty="0">
              <a:ea typeface="Calibri"/>
              <a:cs typeface="Calibri" panose="020F0502020204030204"/>
            </a:endParaRPr>
          </a:p>
          <a:p>
            <a:r>
              <a:rPr lang="en-US" dirty="0">
                <a:cs typeface="Calibri" panose="020F0502020204030204"/>
              </a:rPr>
              <a:t>Define acronyms and put acronyms in () after 1st use, then alone later on.</a:t>
            </a:r>
            <a:endParaRPr lang="en-US" dirty="0">
              <a:ea typeface="Calibri"/>
              <a:cs typeface="Calibri"/>
            </a:endParaRPr>
          </a:p>
          <a:p>
            <a:endParaRPr lang="en-US" dirty="0">
              <a:ea typeface="Calibri"/>
              <a:cs typeface="Calibri"/>
            </a:endParaRPr>
          </a:p>
          <a:p>
            <a:pPr>
              <a:buNone/>
            </a:pPr>
            <a:endParaRPr lang="en-US" dirty="0">
              <a:ea typeface="Calibri"/>
              <a:cs typeface="Calibri"/>
            </a:endParaRPr>
          </a:p>
          <a:p>
            <a:pPr>
              <a:buNone/>
            </a:pP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C400DC0C-4CC8-BE5C-8938-5748078B24D6}"/>
              </a:ext>
            </a:extLst>
          </p:cNvPr>
          <p:cNvSpPr>
            <a:spLocks noGrp="1"/>
          </p:cNvSpPr>
          <p:nvPr>
            <p:ph type="sldNum" sz="quarter" idx="12"/>
          </p:nvPr>
        </p:nvSpPr>
        <p:spPr/>
        <p:txBody>
          <a:bodyPr/>
          <a:lstStyle/>
          <a:p>
            <a:fld id="{6914ABB8-D58E-445B-9BAA-CE52D90701E9}" type="slidenum">
              <a:rPr lang="en-US" smtClean="0"/>
              <a:t>10</a:t>
            </a:fld>
            <a:endParaRPr lang="en-US" dirty="0"/>
          </a:p>
        </p:txBody>
      </p:sp>
    </p:spTree>
    <p:extLst>
      <p:ext uri="{BB962C8B-B14F-4D97-AF65-F5344CB8AC3E}">
        <p14:creationId xmlns:p14="http://schemas.microsoft.com/office/powerpoint/2010/main" val="199764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345E4-237A-4115-A942-0AD0024C3552}"/>
              </a:ext>
            </a:extLst>
          </p:cNvPr>
          <p:cNvSpPr>
            <a:spLocks noGrp="1"/>
          </p:cNvSpPr>
          <p:nvPr>
            <p:ph type="body" sz="quarter" idx="10"/>
          </p:nvPr>
        </p:nvSpPr>
        <p:spPr/>
        <p:txBody>
          <a:bodyPr>
            <a:normAutofit lnSpcReduction="10000"/>
          </a:bodyPr>
          <a:lstStyle/>
          <a:p>
            <a:r>
              <a:rPr lang="en-US" dirty="0"/>
              <a:t>Christina Fraser, Employment Counselor</a:t>
            </a:r>
          </a:p>
          <a:p>
            <a:r>
              <a:rPr lang="en-US" dirty="0"/>
              <a:t>Christina.fraser@labor.ny.gov</a:t>
            </a:r>
          </a:p>
        </p:txBody>
      </p:sp>
      <p:sp>
        <p:nvSpPr>
          <p:cNvPr id="3" name="Title 2" hidden="1">
            <a:extLst>
              <a:ext uri="{FF2B5EF4-FFF2-40B4-BE49-F238E27FC236}">
                <a16:creationId xmlns:a16="http://schemas.microsoft.com/office/drawing/2014/main" id="{80D19BAE-6446-4702-BCCD-DEDA8EEF8F23}"/>
              </a:ext>
            </a:extLst>
          </p:cNvPr>
          <p:cNvSpPr>
            <a:spLocks noGrp="1"/>
          </p:cNvSpPr>
          <p:nvPr>
            <p:ph type="title" idx="4294967295"/>
          </p:nvPr>
        </p:nvSpPr>
        <p:spPr>
          <a:xfrm>
            <a:off x="838200" y="365125"/>
            <a:ext cx="10515600" cy="1325563"/>
          </a:xfrm>
          <a:prstGeom prst="rect">
            <a:avLst/>
          </a:prstGeom>
        </p:spPr>
        <p:txBody>
          <a:bodyPr/>
          <a:lstStyle/>
          <a:p>
            <a:r>
              <a:rPr lang="en-US" dirty="0"/>
              <a:t>Chapter Title Slide Layout</a:t>
            </a:r>
          </a:p>
        </p:txBody>
      </p:sp>
    </p:spTree>
    <p:extLst>
      <p:ext uri="{BB962C8B-B14F-4D97-AF65-F5344CB8AC3E}">
        <p14:creationId xmlns:p14="http://schemas.microsoft.com/office/powerpoint/2010/main" val="294454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924D29-7FDB-4ABB-9B2F-05484F4C2EFD}"/>
              </a:ext>
            </a:extLst>
          </p:cNvPr>
          <p:cNvSpPr>
            <a:spLocks noGrp="1"/>
          </p:cNvSpPr>
          <p:nvPr>
            <p:ph type="body" sz="quarter" idx="10"/>
          </p:nvPr>
        </p:nvSpPr>
        <p:spPr/>
        <p:txBody>
          <a:bodyPr>
            <a:normAutofit/>
          </a:bodyPr>
          <a:lstStyle/>
          <a:p>
            <a:r>
              <a:rPr lang="en-US" sz="3200" dirty="0"/>
              <a:t>CAREER PIVOTING</a:t>
            </a:r>
          </a:p>
        </p:txBody>
      </p:sp>
      <p:sp>
        <p:nvSpPr>
          <p:cNvPr id="3" name="Text Placeholder 2">
            <a:extLst>
              <a:ext uri="{FF2B5EF4-FFF2-40B4-BE49-F238E27FC236}">
                <a16:creationId xmlns:a16="http://schemas.microsoft.com/office/drawing/2014/main" id="{B7229761-04F0-472C-B49D-55D340EE823C}"/>
              </a:ext>
            </a:extLst>
          </p:cNvPr>
          <p:cNvSpPr>
            <a:spLocks noGrp="1"/>
          </p:cNvSpPr>
          <p:nvPr>
            <p:ph type="body" sz="quarter" idx="11"/>
          </p:nvPr>
        </p:nvSpPr>
        <p:spPr>
          <a:xfrm>
            <a:off x="641350" y="2479729"/>
            <a:ext cx="10956925" cy="3408309"/>
          </a:xfrm>
        </p:spPr>
        <p:txBody>
          <a:bodyPr/>
          <a:lstStyle/>
          <a:p>
            <a:r>
              <a:rPr lang="en-US" sz="3200" dirty="0"/>
              <a:t>Making a career shift is the same process as job search – but with more reverse engineering.</a:t>
            </a:r>
          </a:p>
          <a:p>
            <a:endParaRPr lang="en-US" sz="3200" dirty="0"/>
          </a:p>
          <a:p>
            <a:endParaRPr lang="en-US" dirty="0"/>
          </a:p>
        </p:txBody>
      </p:sp>
      <p:sp>
        <p:nvSpPr>
          <p:cNvPr id="4" name="Title 3" hidden="1">
            <a:extLst>
              <a:ext uri="{FF2B5EF4-FFF2-40B4-BE49-F238E27FC236}">
                <a16:creationId xmlns:a16="http://schemas.microsoft.com/office/drawing/2014/main" id="{6AD47F5E-6CF6-46BD-BD24-DCB521104ABF}"/>
              </a:ext>
            </a:extLst>
          </p:cNvPr>
          <p:cNvSpPr>
            <a:spLocks noGrp="1"/>
          </p:cNvSpPr>
          <p:nvPr>
            <p:ph type="title" idx="4294967295"/>
          </p:nvPr>
        </p:nvSpPr>
        <p:spPr>
          <a:xfrm>
            <a:off x="838200" y="365125"/>
            <a:ext cx="10515600" cy="1325563"/>
          </a:xfrm>
          <a:prstGeom prst="rect">
            <a:avLst/>
          </a:prstGeom>
        </p:spPr>
        <p:txBody>
          <a:bodyPr/>
          <a:lstStyle/>
          <a:p>
            <a:r>
              <a:rPr lang="en-US" dirty="0"/>
              <a:t>Basic Slide Layout</a:t>
            </a:r>
          </a:p>
        </p:txBody>
      </p:sp>
    </p:spTree>
    <p:extLst>
      <p:ext uri="{BB962C8B-B14F-4D97-AF65-F5344CB8AC3E}">
        <p14:creationId xmlns:p14="http://schemas.microsoft.com/office/powerpoint/2010/main" val="2838386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CE9916-D2ED-41ED-83A0-49CFE3F44408}"/>
              </a:ext>
            </a:extLst>
          </p:cNvPr>
          <p:cNvSpPr>
            <a:spLocks noGrp="1"/>
          </p:cNvSpPr>
          <p:nvPr>
            <p:ph type="body" sz="quarter" idx="10"/>
          </p:nvPr>
        </p:nvSpPr>
        <p:spPr/>
        <p:txBody>
          <a:bodyPr>
            <a:normAutofit/>
          </a:bodyPr>
          <a:lstStyle/>
          <a:p>
            <a:r>
              <a:rPr lang="en-US" sz="2800" dirty="0"/>
              <a:t>RESEARCHING FOR CAREER CHANGE</a:t>
            </a:r>
          </a:p>
        </p:txBody>
      </p:sp>
      <p:sp>
        <p:nvSpPr>
          <p:cNvPr id="6" name="Text Placeholder 5">
            <a:extLst>
              <a:ext uri="{FF2B5EF4-FFF2-40B4-BE49-F238E27FC236}">
                <a16:creationId xmlns:a16="http://schemas.microsoft.com/office/drawing/2014/main" id="{10FCA04B-B816-421B-9491-0A3E96BEB24B}"/>
              </a:ext>
            </a:extLst>
          </p:cNvPr>
          <p:cNvSpPr>
            <a:spLocks noGrp="1"/>
          </p:cNvSpPr>
          <p:nvPr>
            <p:ph type="body" sz="quarter" idx="11"/>
          </p:nvPr>
        </p:nvSpPr>
        <p:spPr>
          <a:xfrm>
            <a:off x="516167" y="1066799"/>
            <a:ext cx="11199354" cy="5643967"/>
          </a:xfrm>
        </p:spPr>
        <p:txBody>
          <a:bodyPr>
            <a:normAutofit fontScale="92500"/>
          </a:bodyPr>
          <a:lstStyle/>
          <a:p>
            <a:pPr marL="342900" indent="-342900">
              <a:buFont typeface="Arial" panose="020B0604020202020204" pitchFamily="34" charset="0"/>
              <a:buChar char="•"/>
            </a:pPr>
            <a:r>
              <a:rPr lang="en-US" sz="2400" b="1" dirty="0"/>
              <a:t>Labor Market Information </a:t>
            </a:r>
            <a:r>
              <a:rPr lang="en-US" sz="2400" dirty="0"/>
              <a:t>from DOL includes occupational descriptions, alternative job titles, related positions, wages, outlook, and required skills and credentials.</a:t>
            </a:r>
          </a:p>
          <a:p>
            <a:pPr marL="1143000" lvl="1"/>
            <a:r>
              <a:rPr lang="en-US" sz="2400" i="1" dirty="0"/>
              <a:t>What is this occupation, and are there jobs out there?</a:t>
            </a:r>
          </a:p>
          <a:p>
            <a:pPr marL="1143000" lvl="1"/>
            <a:endParaRPr lang="en-US" sz="2400" i="1" dirty="0"/>
          </a:p>
          <a:p>
            <a:pPr marL="342900" indent="-342900">
              <a:buFont typeface="Arial" panose="020B0604020202020204" pitchFamily="34" charset="0"/>
              <a:buChar char="•"/>
            </a:pPr>
            <a:r>
              <a:rPr lang="en-US" sz="2400" b="1" dirty="0"/>
              <a:t>Career Assessments</a:t>
            </a:r>
            <a:r>
              <a:rPr lang="en-US" sz="2400" dirty="0"/>
              <a:t> about interests, transferable skills, work values, and work context </a:t>
            </a:r>
          </a:p>
          <a:p>
            <a:pPr marL="1143000" lvl="1"/>
            <a:r>
              <a:rPr lang="en-US" sz="2400" i="1" dirty="0"/>
              <a:t>What occupations might fit me, my experience, and my goals?</a:t>
            </a:r>
          </a:p>
          <a:p>
            <a:pPr marL="342900"/>
            <a:endParaRPr lang="en-US" sz="2400" i="1" dirty="0"/>
          </a:p>
          <a:p>
            <a:pPr marL="342900" indent="-342900">
              <a:buFont typeface="Arial" panose="020B0604020202020204" pitchFamily="34" charset="0"/>
              <a:buChar char="•"/>
            </a:pPr>
            <a:r>
              <a:rPr lang="en-US" sz="2400" b="1" dirty="0"/>
              <a:t>Business Research</a:t>
            </a:r>
            <a:r>
              <a:rPr lang="en-US" sz="2400" dirty="0"/>
              <a:t> including using directories of businesses (from DOL, RBJ, industry sites etc) to track down potential employers and their websites</a:t>
            </a:r>
          </a:p>
          <a:p>
            <a:pPr marL="1143000" lvl="1"/>
            <a:r>
              <a:rPr lang="en-US" sz="2400" i="1" dirty="0"/>
              <a:t>Where could I work?</a:t>
            </a:r>
          </a:p>
          <a:p>
            <a:pPr marL="1143000" lvl="1"/>
            <a:endParaRPr lang="en-US" sz="2400" i="1" dirty="0"/>
          </a:p>
          <a:p>
            <a:pPr marL="342900" indent="-342900">
              <a:buFont typeface="Arial" panose="020B0604020202020204" pitchFamily="34" charset="0"/>
              <a:buChar char="•"/>
            </a:pPr>
            <a:r>
              <a:rPr lang="en-US" sz="2400" b="1" dirty="0"/>
              <a:t>People Research </a:t>
            </a:r>
            <a:r>
              <a:rPr lang="en-US" sz="2400" dirty="0"/>
              <a:t>– networking in person, on LinkedIn and other social media, industry publications, etc.</a:t>
            </a:r>
          </a:p>
          <a:p>
            <a:pPr marL="1143000" lvl="1"/>
            <a:r>
              <a:rPr lang="en-US" sz="2400" i="1" dirty="0"/>
              <a:t>Who does this work and where do they come from?</a:t>
            </a:r>
            <a:endParaRPr lang="en-US" sz="2400" b="1" dirty="0"/>
          </a:p>
        </p:txBody>
      </p:sp>
      <p:sp>
        <p:nvSpPr>
          <p:cNvPr id="5" name="Title 4" hidden="1">
            <a:extLst>
              <a:ext uri="{FF2B5EF4-FFF2-40B4-BE49-F238E27FC236}">
                <a16:creationId xmlns:a16="http://schemas.microsoft.com/office/drawing/2014/main" id="{EE33B568-6C7D-4285-8868-08F5F32DE0C4}"/>
              </a:ext>
            </a:extLst>
          </p:cNvPr>
          <p:cNvSpPr>
            <a:spLocks noGrp="1"/>
          </p:cNvSpPr>
          <p:nvPr>
            <p:ph type="title" idx="4294967295"/>
          </p:nvPr>
        </p:nvSpPr>
        <p:spPr>
          <a:xfrm>
            <a:off x="0" y="365125"/>
            <a:ext cx="10515600" cy="1325563"/>
          </a:xfrm>
          <a:prstGeom prst="rect">
            <a:avLst/>
          </a:prstGeom>
        </p:spPr>
        <p:txBody>
          <a:bodyPr/>
          <a:lstStyle/>
          <a:p>
            <a:r>
              <a:rPr lang="en-US" dirty="0"/>
              <a:t>Photo</a:t>
            </a:r>
            <a:r>
              <a:rPr lang="en-US" baseline="0" dirty="0"/>
              <a:t> Slide 1 Layout</a:t>
            </a:r>
            <a:endParaRPr lang="en-US" dirty="0"/>
          </a:p>
        </p:txBody>
      </p:sp>
    </p:spTree>
    <p:extLst>
      <p:ext uri="{BB962C8B-B14F-4D97-AF65-F5344CB8AC3E}">
        <p14:creationId xmlns:p14="http://schemas.microsoft.com/office/powerpoint/2010/main" val="3801728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CE6AF814-4A5C-4EE4-9E01-614426DDA9CB}"/>
              </a:ext>
            </a:extLst>
          </p:cNvPr>
          <p:cNvSpPr>
            <a:spLocks noGrp="1"/>
          </p:cNvSpPr>
          <p:nvPr>
            <p:ph type="title" idx="4294967295"/>
          </p:nvPr>
        </p:nvSpPr>
        <p:spPr>
          <a:xfrm>
            <a:off x="838200" y="365125"/>
            <a:ext cx="10515600" cy="1325563"/>
          </a:xfrm>
          <a:prstGeom prst="rect">
            <a:avLst/>
          </a:prstGeom>
        </p:spPr>
        <p:txBody>
          <a:bodyPr/>
          <a:lstStyle/>
          <a:p>
            <a:r>
              <a:rPr lang="en-US" dirty="0"/>
              <a:t>Bulleted</a:t>
            </a:r>
            <a:r>
              <a:rPr lang="en-US" baseline="0" dirty="0"/>
              <a:t> Slide Layout</a:t>
            </a:r>
            <a:endParaRPr lang="en-US" dirty="0"/>
          </a:p>
        </p:txBody>
      </p:sp>
      <p:pic>
        <p:nvPicPr>
          <p:cNvPr id="6" name="Picture 5">
            <a:extLst>
              <a:ext uri="{FF2B5EF4-FFF2-40B4-BE49-F238E27FC236}">
                <a16:creationId xmlns:a16="http://schemas.microsoft.com/office/drawing/2014/main" id="{541A6BE6-98AE-436D-8026-0D30F6ABA773}"/>
              </a:ext>
            </a:extLst>
          </p:cNvPr>
          <p:cNvPicPr>
            <a:picLocks noChangeAspect="1"/>
          </p:cNvPicPr>
          <p:nvPr/>
        </p:nvPicPr>
        <p:blipFill>
          <a:blip r:embed="rId3"/>
          <a:stretch>
            <a:fillRect/>
          </a:stretch>
        </p:blipFill>
        <p:spPr>
          <a:xfrm>
            <a:off x="641350" y="1104900"/>
            <a:ext cx="5101183" cy="3907971"/>
          </a:xfrm>
          <a:prstGeom prst="rect">
            <a:avLst/>
          </a:prstGeom>
        </p:spPr>
      </p:pic>
      <p:pic>
        <p:nvPicPr>
          <p:cNvPr id="8" name="Picture 7">
            <a:extLst>
              <a:ext uri="{FF2B5EF4-FFF2-40B4-BE49-F238E27FC236}">
                <a16:creationId xmlns:a16="http://schemas.microsoft.com/office/drawing/2014/main" id="{AAE445B2-9117-4909-85F7-75031DD4A15A}"/>
              </a:ext>
            </a:extLst>
          </p:cNvPr>
          <p:cNvPicPr>
            <a:picLocks noChangeAspect="1"/>
          </p:cNvPicPr>
          <p:nvPr/>
        </p:nvPicPr>
        <p:blipFill rotWithShape="1">
          <a:blip r:embed="rId4"/>
          <a:srcRect l="2871" r="3379" b="1414"/>
          <a:stretch/>
        </p:blipFill>
        <p:spPr>
          <a:xfrm>
            <a:off x="6449467" y="1122983"/>
            <a:ext cx="5101183" cy="3975039"/>
          </a:xfrm>
          <a:prstGeom prst="rect">
            <a:avLst/>
          </a:prstGeom>
        </p:spPr>
      </p:pic>
      <p:sp>
        <p:nvSpPr>
          <p:cNvPr id="7" name="Text Placeholder 1">
            <a:extLst>
              <a:ext uri="{FF2B5EF4-FFF2-40B4-BE49-F238E27FC236}">
                <a16:creationId xmlns:a16="http://schemas.microsoft.com/office/drawing/2014/main" id="{B3B79F9E-5F8B-4961-A017-44E019ACD3AB}"/>
              </a:ext>
            </a:extLst>
          </p:cNvPr>
          <p:cNvSpPr>
            <a:spLocks noGrp="1"/>
          </p:cNvSpPr>
          <p:nvPr>
            <p:ph type="body" sz="quarter" idx="10"/>
          </p:nvPr>
        </p:nvSpPr>
        <p:spPr>
          <a:xfrm>
            <a:off x="641350" y="409574"/>
            <a:ext cx="10948988" cy="657225"/>
          </a:xfrm>
        </p:spPr>
        <p:txBody>
          <a:bodyPr>
            <a:normAutofit/>
          </a:bodyPr>
          <a:lstStyle/>
          <a:p>
            <a:r>
              <a:rPr lang="en-US" sz="2800" dirty="0"/>
              <a:t>JOB POSTINGS FOR CAREER CHANGE</a:t>
            </a:r>
          </a:p>
        </p:txBody>
      </p:sp>
    </p:spTree>
    <p:extLst>
      <p:ext uri="{BB962C8B-B14F-4D97-AF65-F5344CB8AC3E}">
        <p14:creationId xmlns:p14="http://schemas.microsoft.com/office/powerpoint/2010/main" val="337855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4854E9-1ED3-4711-A327-47ACE1C4F9FE}"/>
              </a:ext>
            </a:extLst>
          </p:cNvPr>
          <p:cNvPicPr>
            <a:picLocks noChangeAspect="1"/>
          </p:cNvPicPr>
          <p:nvPr/>
        </p:nvPicPr>
        <p:blipFill>
          <a:blip r:embed="rId3"/>
          <a:stretch>
            <a:fillRect/>
          </a:stretch>
        </p:blipFill>
        <p:spPr>
          <a:xfrm>
            <a:off x="5964253" y="1207105"/>
            <a:ext cx="3740261" cy="4619475"/>
          </a:xfrm>
          <a:prstGeom prst="rect">
            <a:avLst/>
          </a:prstGeom>
        </p:spPr>
      </p:pic>
      <p:pic>
        <p:nvPicPr>
          <p:cNvPr id="5" name="Picture 4">
            <a:extLst>
              <a:ext uri="{FF2B5EF4-FFF2-40B4-BE49-F238E27FC236}">
                <a16:creationId xmlns:a16="http://schemas.microsoft.com/office/drawing/2014/main" id="{124AD7DD-6005-4817-B684-5B3836D3C077}"/>
              </a:ext>
            </a:extLst>
          </p:cNvPr>
          <p:cNvPicPr>
            <a:picLocks noChangeAspect="1"/>
          </p:cNvPicPr>
          <p:nvPr/>
        </p:nvPicPr>
        <p:blipFill>
          <a:blip r:embed="rId4"/>
          <a:stretch>
            <a:fillRect/>
          </a:stretch>
        </p:blipFill>
        <p:spPr>
          <a:xfrm>
            <a:off x="690760" y="1207105"/>
            <a:ext cx="3593452" cy="4729843"/>
          </a:xfrm>
          <a:prstGeom prst="rect">
            <a:avLst/>
          </a:prstGeom>
        </p:spPr>
      </p:pic>
      <p:sp>
        <p:nvSpPr>
          <p:cNvPr id="6" name="Speech Bubble: Rectangle 5">
            <a:extLst>
              <a:ext uri="{FF2B5EF4-FFF2-40B4-BE49-F238E27FC236}">
                <a16:creationId xmlns:a16="http://schemas.microsoft.com/office/drawing/2014/main" id="{1C50AE60-C8E5-49C8-978B-26C6064C73B8}"/>
              </a:ext>
            </a:extLst>
          </p:cNvPr>
          <p:cNvSpPr/>
          <p:nvPr/>
        </p:nvSpPr>
        <p:spPr>
          <a:xfrm>
            <a:off x="3044299" y="1867578"/>
            <a:ext cx="2764971" cy="1627416"/>
          </a:xfrm>
          <a:prstGeom prst="wedgeRectCallout">
            <a:avLst>
              <a:gd name="adj1" fmla="val -85671"/>
              <a:gd name="adj2" fmla="val 416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 traditional resume looks like the past</a:t>
            </a:r>
          </a:p>
        </p:txBody>
      </p:sp>
      <p:sp>
        <p:nvSpPr>
          <p:cNvPr id="7" name="Speech Bubble: Rectangle 6">
            <a:extLst>
              <a:ext uri="{FF2B5EF4-FFF2-40B4-BE49-F238E27FC236}">
                <a16:creationId xmlns:a16="http://schemas.microsoft.com/office/drawing/2014/main" id="{98F48BA9-5309-48F2-A875-3257753D6B9A}"/>
              </a:ext>
            </a:extLst>
          </p:cNvPr>
          <p:cNvSpPr/>
          <p:nvPr/>
        </p:nvSpPr>
        <p:spPr>
          <a:xfrm>
            <a:off x="8982660" y="1944610"/>
            <a:ext cx="2764971" cy="1627416"/>
          </a:xfrm>
          <a:prstGeom prst="wedgeRectCallout">
            <a:avLst>
              <a:gd name="adj1" fmla="val -89595"/>
              <a:gd name="adj2" fmla="val -31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Your career change resume looks like your future!</a:t>
            </a:r>
          </a:p>
        </p:txBody>
      </p:sp>
      <p:sp>
        <p:nvSpPr>
          <p:cNvPr id="8" name="Text Placeholder 1">
            <a:extLst>
              <a:ext uri="{FF2B5EF4-FFF2-40B4-BE49-F238E27FC236}">
                <a16:creationId xmlns:a16="http://schemas.microsoft.com/office/drawing/2014/main" id="{9F6488D3-999D-445A-8FB1-4A2CE7D2656A}"/>
              </a:ext>
            </a:extLst>
          </p:cNvPr>
          <p:cNvSpPr>
            <a:spLocks noGrp="1"/>
          </p:cNvSpPr>
          <p:nvPr>
            <p:ph type="body" sz="quarter" idx="10"/>
          </p:nvPr>
        </p:nvSpPr>
        <p:spPr>
          <a:xfrm>
            <a:off x="641350" y="409574"/>
            <a:ext cx="10948988" cy="657225"/>
          </a:xfrm>
        </p:spPr>
        <p:txBody>
          <a:bodyPr>
            <a:normAutofit/>
          </a:bodyPr>
          <a:lstStyle/>
          <a:p>
            <a:r>
              <a:rPr lang="en-US" sz="2800" dirty="0"/>
              <a:t>RESUMES FOR CAREER CHANGE</a:t>
            </a:r>
          </a:p>
        </p:txBody>
      </p:sp>
      <p:sp>
        <p:nvSpPr>
          <p:cNvPr id="9" name="Speech Bubble: Rectangle 8">
            <a:extLst>
              <a:ext uri="{FF2B5EF4-FFF2-40B4-BE49-F238E27FC236}">
                <a16:creationId xmlns:a16="http://schemas.microsoft.com/office/drawing/2014/main" id="{FD60A1DE-AA30-446F-AC2D-E31DCCB3E2D8}"/>
              </a:ext>
            </a:extLst>
          </p:cNvPr>
          <p:cNvSpPr/>
          <p:nvPr/>
        </p:nvSpPr>
        <p:spPr>
          <a:xfrm>
            <a:off x="3741747" y="4719844"/>
            <a:ext cx="3340978" cy="1627416"/>
          </a:xfrm>
          <a:prstGeom prst="wedgeRectCallout">
            <a:avLst>
              <a:gd name="adj1" fmla="val -16088"/>
              <a:gd name="adj2" fmla="val -326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 your cover letter CANNOT do this much heavy lifting</a:t>
            </a:r>
          </a:p>
        </p:txBody>
      </p:sp>
    </p:spTree>
    <p:extLst>
      <p:ext uri="{BB962C8B-B14F-4D97-AF65-F5344CB8AC3E}">
        <p14:creationId xmlns:p14="http://schemas.microsoft.com/office/powerpoint/2010/main" val="4234836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05C3E4-23DE-4058-BD6A-A2444DDB9DC4}"/>
              </a:ext>
            </a:extLst>
          </p:cNvPr>
          <p:cNvSpPr>
            <a:spLocks noGrp="1"/>
          </p:cNvSpPr>
          <p:nvPr>
            <p:ph type="body" sz="quarter" idx="10"/>
          </p:nvPr>
        </p:nvSpPr>
        <p:spPr/>
        <p:txBody>
          <a:bodyPr>
            <a:normAutofit/>
          </a:bodyPr>
          <a:lstStyle/>
          <a:p>
            <a:r>
              <a:rPr lang="en-US" sz="2800" dirty="0"/>
              <a:t>NETWORKING FOR CAREER CHANGE</a:t>
            </a:r>
          </a:p>
        </p:txBody>
      </p:sp>
      <p:sp>
        <p:nvSpPr>
          <p:cNvPr id="3" name="Text Placeholder 2">
            <a:extLst>
              <a:ext uri="{FF2B5EF4-FFF2-40B4-BE49-F238E27FC236}">
                <a16:creationId xmlns:a16="http://schemas.microsoft.com/office/drawing/2014/main" id="{3AEF3D96-3933-456B-90E2-87DF9C5411CC}"/>
              </a:ext>
            </a:extLst>
          </p:cNvPr>
          <p:cNvSpPr>
            <a:spLocks noGrp="1"/>
          </p:cNvSpPr>
          <p:nvPr>
            <p:ph type="body" sz="quarter" idx="11"/>
          </p:nvPr>
        </p:nvSpPr>
        <p:spPr/>
        <p:txBody>
          <a:bodyPr>
            <a:normAutofit fontScale="92500"/>
          </a:bodyPr>
          <a:lstStyle/>
          <a:p>
            <a:pPr algn="ctr"/>
            <a:r>
              <a:rPr lang="en-US" sz="2800" dirty="0"/>
              <a:t>Even the best career change resume &amp; cover letter may not be enough</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b="1" dirty="0"/>
              <a:t>Refocus your LinkedIn profile </a:t>
            </a:r>
            <a:r>
              <a:rPr lang="en-US" sz="2800" dirty="0"/>
              <a:t>to reflect as much of your career shift (of any size or direction) as you can safely do</a:t>
            </a:r>
          </a:p>
          <a:p>
            <a:pPr marL="342900" indent="-342900">
              <a:buFont typeface="Arial" panose="020B0604020202020204" pitchFamily="34" charset="0"/>
              <a:buChar char="•"/>
            </a:pPr>
            <a:r>
              <a:rPr lang="en-US" sz="2800" dirty="0"/>
              <a:t>Use your </a:t>
            </a:r>
            <a:r>
              <a:rPr lang="en-US" sz="2800" b="1" dirty="0"/>
              <a:t>About</a:t>
            </a:r>
            <a:r>
              <a:rPr lang="en-US" sz="2800" dirty="0"/>
              <a:t> section to talk about your broader goals and focus</a:t>
            </a:r>
          </a:p>
          <a:p>
            <a:pPr marL="342900" indent="-342900">
              <a:buFont typeface="Arial" panose="020B0604020202020204" pitchFamily="34" charset="0"/>
              <a:buChar char="•"/>
            </a:pPr>
            <a:r>
              <a:rPr lang="en-US" sz="2800" dirty="0"/>
              <a:t>Use your </a:t>
            </a:r>
            <a:r>
              <a:rPr lang="en-US" sz="2800" b="1" dirty="0"/>
              <a:t>Activities</a:t>
            </a:r>
            <a:r>
              <a:rPr lang="en-US" sz="2800" dirty="0"/>
              <a:t> on LI to reflect your new interests with or without substantive change of your profile</a:t>
            </a:r>
          </a:p>
          <a:p>
            <a:pPr marL="342900" indent="-342900">
              <a:buFont typeface="Arial" panose="020B0604020202020204" pitchFamily="34" charset="0"/>
              <a:buChar char="•"/>
            </a:pPr>
            <a:r>
              <a:rPr lang="en-US" sz="2800" dirty="0"/>
              <a:t>Join </a:t>
            </a:r>
            <a:r>
              <a:rPr lang="en-US" sz="2800" b="1" dirty="0"/>
              <a:t>Groups </a:t>
            </a:r>
            <a:r>
              <a:rPr lang="en-US" sz="2800" dirty="0"/>
              <a:t>on LI (or in real life!) and participate in discussions.  </a:t>
            </a:r>
          </a:p>
          <a:p>
            <a:pPr marL="342900" indent="-342900">
              <a:buFont typeface="Arial" panose="020B0604020202020204" pitchFamily="34" charset="0"/>
              <a:buChar char="•"/>
            </a:pPr>
            <a:r>
              <a:rPr lang="en-US" sz="2800" b="1" dirty="0"/>
              <a:t>Find like-minded or potentially helpful humans </a:t>
            </a:r>
            <a:r>
              <a:rPr lang="en-US" sz="2800" dirty="0"/>
              <a:t>and connect with them for 1-on-1s.  Or just read their profiles to learn more. </a:t>
            </a:r>
          </a:p>
        </p:txBody>
      </p:sp>
    </p:spTree>
    <p:extLst>
      <p:ext uri="{BB962C8B-B14F-4D97-AF65-F5344CB8AC3E}">
        <p14:creationId xmlns:p14="http://schemas.microsoft.com/office/powerpoint/2010/main" val="349191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4C19-B2B3-35A8-2E60-075B707C5427}"/>
              </a:ext>
            </a:extLst>
          </p:cNvPr>
          <p:cNvSpPr>
            <a:spLocks noGrp="1"/>
          </p:cNvSpPr>
          <p:nvPr>
            <p:ph type="ctrTitle"/>
          </p:nvPr>
        </p:nvSpPr>
        <p:spPr/>
        <p:txBody>
          <a:bodyPr>
            <a:normAutofit fontScale="90000"/>
          </a:bodyPr>
          <a:lstStyle/>
          <a:p>
            <a:r>
              <a:rPr lang="en-US" dirty="0"/>
              <a:t>NEW HORIZONS NETWORKING GROUP AND NETWORKING 101</a:t>
            </a:r>
          </a:p>
        </p:txBody>
      </p:sp>
      <p:sp>
        <p:nvSpPr>
          <p:cNvPr id="3" name="Subtitle 2">
            <a:extLst>
              <a:ext uri="{FF2B5EF4-FFF2-40B4-BE49-F238E27FC236}">
                <a16:creationId xmlns:a16="http://schemas.microsoft.com/office/drawing/2014/main" id="{724CA514-C02A-3547-1EAB-233CC9522C07}"/>
              </a:ext>
            </a:extLst>
          </p:cNvPr>
          <p:cNvSpPr>
            <a:spLocks noGrp="1"/>
          </p:cNvSpPr>
          <p:nvPr>
            <p:ph type="subTitle" idx="1"/>
          </p:nvPr>
        </p:nvSpPr>
        <p:spPr/>
        <p:txBody>
          <a:bodyPr>
            <a:normAutofit/>
          </a:bodyPr>
          <a:lstStyle/>
          <a:p>
            <a:endParaRPr lang="en-US" sz="2800" dirty="0"/>
          </a:p>
          <a:p>
            <a:endParaRPr lang="en-US" sz="2800" dirty="0"/>
          </a:p>
          <a:p>
            <a:r>
              <a:rPr lang="en-US" sz="2800" dirty="0"/>
              <a:t>Pete Chatfield</a:t>
            </a:r>
          </a:p>
        </p:txBody>
      </p:sp>
      <p:pic>
        <p:nvPicPr>
          <p:cNvPr id="4" name="Picture 2">
            <a:extLst>
              <a:ext uri="{FF2B5EF4-FFF2-40B4-BE49-F238E27FC236}">
                <a16:creationId xmlns:a16="http://schemas.microsoft.com/office/drawing/2014/main" id="{155CFC02-D924-D116-D7DA-4DE9D94AA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 t="-99" r="-26" b="-99"/>
          <a:stretch>
            <a:fillRect/>
          </a:stretch>
        </p:blipFill>
        <p:spPr bwMode="auto">
          <a:xfrm>
            <a:off x="3659981" y="464344"/>
            <a:ext cx="4872038" cy="131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189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DDE02-CBAD-2ADB-2848-EAE15CFAE718}"/>
              </a:ext>
            </a:extLst>
          </p:cNvPr>
          <p:cNvSpPr>
            <a:spLocks noGrp="1"/>
          </p:cNvSpPr>
          <p:nvPr>
            <p:ph type="body" sz="quarter" idx="10"/>
          </p:nvPr>
        </p:nvSpPr>
        <p:spPr/>
        <p:txBody>
          <a:bodyPr>
            <a:normAutofit fontScale="92500" lnSpcReduction="20000"/>
          </a:bodyPr>
          <a:lstStyle/>
          <a:p>
            <a:r>
              <a:rPr lang="en-US" sz="2600" dirty="0"/>
              <a:t>NEW HORIZONS BACKGROUND</a:t>
            </a:r>
          </a:p>
          <a:p>
            <a:r>
              <a:rPr lang="en-US" sz="1500" i="1" dirty="0">
                <a:solidFill>
                  <a:srgbClr val="000000"/>
                </a:solidFill>
                <a:effectLst/>
                <a:latin typeface="Arial" panose="020B0604020202020204" pitchFamily="34" charset="0"/>
                <a:ea typeface="Times New Roman" panose="02020603050405020304" pitchFamily="18" charset="0"/>
              </a:rPr>
              <a:t>Helping each other transition to the next phase of our lives</a:t>
            </a:r>
            <a:endParaRPr lang="en-US" sz="1500" dirty="0">
              <a:solidFill>
                <a:srgbClr val="000000"/>
              </a:solidFill>
              <a:effectLst/>
              <a:latin typeface="Arial" panose="020B0604020202020204" pitchFamily="34" charset="0"/>
              <a:ea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9B2AC538-275B-C553-5053-3C068C9B1609}"/>
              </a:ext>
            </a:extLst>
          </p:cNvPr>
          <p:cNvSpPr>
            <a:spLocks noGrp="1"/>
          </p:cNvSpPr>
          <p:nvPr>
            <p:ph type="body" sz="quarter" idx="11"/>
          </p:nvPr>
        </p:nvSpPr>
        <p:spPr>
          <a:xfrm>
            <a:off x="641350" y="1725612"/>
            <a:ext cx="10956925" cy="4460875"/>
          </a:xfrm>
        </p:spPr>
        <p:txBody>
          <a:bodyPr>
            <a:normAutofit fontScale="92500" lnSpcReduction="10000"/>
          </a:bodyPr>
          <a:lstStyle/>
          <a:p>
            <a:pPr marL="0" marR="0">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rPr>
              <a:t>About the group</a:t>
            </a:r>
            <a:endParaRPr lang="en-US" sz="1800" dirty="0">
              <a:solidFill>
                <a:srgbClr val="000000"/>
              </a:solidFill>
              <a:effectLst/>
              <a:latin typeface="Arial" panose="020B0604020202020204" pitchFamily="34"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New Horizons Network is a network support group, founded in January 2003 by several downsized Xerox employees in the Rochester area.  Meetings opened to anyone in 2005, in an effort to bring more diversity and resources to the group. New Horizons Network currently has 1500+ registered members.   </a:t>
            </a: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US" sz="18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rPr>
              <a:t>New Horizons Network</a:t>
            </a:r>
            <a:r>
              <a:rPr lang="en-US" sz="1800" dirty="0">
                <a:solidFill>
                  <a:srgbClr val="000000"/>
                </a:solidFill>
                <a:effectLst/>
                <a:latin typeface="Arial" panose="020B0604020202020204" pitchFamily="34" charset="0"/>
                <a:ea typeface="Times New Roman" panose="02020603050405020304" pitchFamily="18" charset="0"/>
              </a:rPr>
              <a:t> is committed to assisting people who are pursuing employment, primarily with Rochester area companies. This includes those out of work, about to be laid off, transitioning to a new career, interested in self-employment, retirement alternatives, volunteer opportunities or just refining networking skills. </a:t>
            </a: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US" sz="1800" dirty="0">
              <a:solidFill>
                <a:srgbClr val="000000"/>
              </a:solidFill>
              <a:effectLst/>
              <a:latin typeface="Arial" panose="020B0604020202020204" pitchFamily="34" charset="0"/>
              <a:ea typeface="Times New Roman" panose="02020603050405020304" pitchFamily="18" charset="0"/>
            </a:endParaRPr>
          </a:p>
          <a:p>
            <a:pPr marL="0" marR="0" algn="just">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rPr>
              <a:t>Our Mission</a:t>
            </a:r>
            <a:r>
              <a:rPr lang="en-US" sz="1800" dirty="0">
                <a:solidFill>
                  <a:srgbClr val="000000"/>
                </a:solidFill>
                <a:effectLst/>
                <a:latin typeface="Arial" panose="020B0604020202020204" pitchFamily="34" charset="0"/>
                <a:ea typeface="Times New Roman" panose="02020603050405020304" pitchFamily="18" charset="0"/>
              </a:rPr>
              <a:t>: 1) Help each other navigate the Separation / Retirement Process associated with being</a:t>
            </a:r>
          </a:p>
          <a:p>
            <a:pPr marL="102870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’Liberated’ to ensure all resources are utilized to assure requirements and timelines are achieved for Medical, Financial and other pertinent benefits. </a:t>
            </a:r>
          </a:p>
          <a:p>
            <a:pPr marL="856615" marR="0" algn="just">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 2) Provide help with transition skills and researching employment opportunities for Job seekers.</a:t>
            </a: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 </a:t>
            </a:r>
          </a:p>
          <a:p>
            <a:pPr marL="0" marR="0" algn="just">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New Horizons Network provides a forum for assistance in the areas of Transition Skills </a:t>
            </a:r>
            <a:r>
              <a:rPr lang="en-US" sz="1800" i="1" dirty="0">
                <a:solidFill>
                  <a:srgbClr val="000000"/>
                </a:solidFill>
                <a:effectLst/>
                <a:latin typeface="Arial" panose="020B0604020202020204" pitchFamily="34" charset="0"/>
                <a:ea typeface="Times New Roman" panose="02020603050405020304" pitchFamily="18" charset="0"/>
              </a:rPr>
              <a:t>[resume and elevator speech preparation, interviewing, networking, etc.]</a:t>
            </a:r>
            <a:r>
              <a:rPr lang="en-US" sz="1800" dirty="0">
                <a:solidFill>
                  <a:srgbClr val="000000"/>
                </a:solidFill>
                <a:effectLst/>
                <a:latin typeface="Arial" panose="020B0604020202020204" pitchFamily="34" charset="0"/>
                <a:ea typeface="Times New Roman" panose="02020603050405020304" pitchFamily="18" charset="0"/>
              </a:rPr>
              <a:t> as well as self employment opportunities [</a:t>
            </a:r>
            <a:r>
              <a:rPr lang="en-US" sz="1800" dirty="0" err="1">
                <a:solidFill>
                  <a:srgbClr val="000000"/>
                </a:solidFill>
                <a:effectLst/>
                <a:latin typeface="Arial" panose="020B0604020202020204" pitchFamily="34" charset="0"/>
                <a:ea typeface="Times New Roman" panose="02020603050405020304" pitchFamily="18" charset="0"/>
              </a:rPr>
              <a:t>eg.</a:t>
            </a:r>
            <a:r>
              <a:rPr lang="en-US" sz="1800" dirty="0">
                <a:solidFill>
                  <a:srgbClr val="000000"/>
                </a:solidFill>
                <a:effectLst/>
                <a:latin typeface="Arial" panose="020B0604020202020204" pitchFamily="34" charset="0"/>
                <a:ea typeface="Times New Roman" panose="02020603050405020304" pitchFamily="18" charset="0"/>
              </a:rPr>
              <a:t> Franchising]. Subject matter experts are brought in to provide information on health insurance, investment decisions, etc. </a:t>
            </a:r>
          </a:p>
          <a:p>
            <a:pPr marL="0" marR="0" algn="just">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US" sz="1800" dirty="0">
              <a:solidFill>
                <a:srgbClr val="000000"/>
              </a:solidFill>
              <a:effectLst/>
              <a:latin typeface="Arial" panose="020B0604020202020204" pitchFamily="34"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New Horizons Network is not an employment agency.  It utilizes its members and professional subject matter experts to facilitate the sharing and processing of information. </a:t>
            </a: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US" sz="1800" dirty="0">
              <a:solidFill>
                <a:srgbClr val="000000"/>
              </a:solidFill>
              <a:effectLst/>
              <a:latin typeface="Arial" panose="020B0604020202020204" pitchFamily="34" charset="0"/>
              <a:ea typeface="Times New Roman" panose="02020603050405020304" pitchFamily="18" charset="0"/>
            </a:endParaRPr>
          </a:p>
          <a:p>
            <a:endParaRPr lang="en-US" dirty="0"/>
          </a:p>
        </p:txBody>
      </p:sp>
      <p:pic>
        <p:nvPicPr>
          <p:cNvPr id="1026" name="Picture 2">
            <a:extLst>
              <a:ext uri="{FF2B5EF4-FFF2-40B4-BE49-F238E27FC236}">
                <a16:creationId xmlns:a16="http://schemas.microsoft.com/office/drawing/2014/main" id="{09BB7952-5659-9914-E895-792ECA56B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 t="-99" r="-26" b="-99"/>
          <a:stretch>
            <a:fillRect/>
          </a:stretch>
        </p:blipFill>
        <p:spPr bwMode="auto">
          <a:xfrm>
            <a:off x="6499915" y="175453"/>
            <a:ext cx="4872038" cy="131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96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82D3A-6214-497A-10CE-283811FE8BD8}"/>
              </a:ext>
            </a:extLst>
          </p:cNvPr>
          <p:cNvSpPr>
            <a:spLocks noGrp="1"/>
          </p:cNvSpPr>
          <p:nvPr>
            <p:ph type="body" sz="quarter" idx="10"/>
          </p:nvPr>
        </p:nvSpPr>
        <p:spPr/>
        <p:txBody>
          <a:bodyPr>
            <a:normAutofit/>
          </a:bodyPr>
          <a:lstStyle/>
          <a:p>
            <a:r>
              <a:rPr lang="en-US" sz="2400" dirty="0"/>
              <a:t>NEW HORIZONS NETWORK MEETINGS – OPEN TO ALL</a:t>
            </a:r>
          </a:p>
        </p:txBody>
      </p:sp>
      <p:sp>
        <p:nvSpPr>
          <p:cNvPr id="3" name="Text Placeholder 2">
            <a:extLst>
              <a:ext uri="{FF2B5EF4-FFF2-40B4-BE49-F238E27FC236}">
                <a16:creationId xmlns:a16="http://schemas.microsoft.com/office/drawing/2014/main" id="{BCE1377A-E5A2-3D77-4E7E-42C30CAEC4CA}"/>
              </a:ext>
            </a:extLst>
          </p:cNvPr>
          <p:cNvSpPr>
            <a:spLocks noGrp="1"/>
          </p:cNvSpPr>
          <p:nvPr>
            <p:ph type="body" sz="quarter" idx="11"/>
          </p:nvPr>
        </p:nvSpPr>
        <p:spPr/>
        <p:txBody>
          <a:bodyPr>
            <a:normAutofit fontScale="85000" lnSpcReduction="10000"/>
          </a:bodyPr>
          <a:lstStyle/>
          <a:p>
            <a:pPr marL="0" marR="0" algn="just">
              <a:spcBef>
                <a:spcPts val="600"/>
              </a:spcBef>
              <a:spcAft>
                <a:spcPts val="0"/>
              </a:spcAft>
            </a:pPr>
            <a:r>
              <a:rPr lang="en-US" sz="2000" dirty="0">
                <a:solidFill>
                  <a:srgbClr val="000000"/>
                </a:solidFill>
                <a:effectLst/>
                <a:latin typeface="Arial" panose="020B0604020202020204" pitchFamily="34" charset="0"/>
                <a:ea typeface="Times New Roman" panose="02020603050405020304" pitchFamily="18" charset="0"/>
              </a:rPr>
              <a:t>Normally, the group meets every Tuesday in Penfield at The Episcopal Church Of The Incarnation, 1957 Five Mile Line Road, in the basement meeting room, with networking starting at 8:00 am and business starting at 8:30 AM. </a:t>
            </a:r>
            <a:r>
              <a:rPr lang="en-US" sz="2000" b="1" u="sng" dirty="0">
                <a:solidFill>
                  <a:srgbClr val="000000"/>
                </a:solidFill>
                <a:effectLst/>
                <a:latin typeface="Arial" panose="020B0604020202020204" pitchFamily="34" charset="0"/>
                <a:ea typeface="Times New Roman" panose="02020603050405020304" pitchFamily="18" charset="0"/>
              </a:rPr>
              <a:t>However, during the pandemic, meetings are every Tuesday starting at 8:30 AM on Zoom.</a:t>
            </a:r>
          </a:p>
          <a:p>
            <a:pPr marL="0" marR="0" algn="just">
              <a:spcBef>
                <a:spcPts val="600"/>
              </a:spcBef>
              <a:spcAft>
                <a:spcPts val="0"/>
              </a:spcAft>
            </a:pPr>
            <a:endParaRPr lang="en-US" sz="2000" dirty="0">
              <a:solidFill>
                <a:srgbClr val="000000"/>
              </a:solidFill>
              <a:effectLst/>
              <a:latin typeface="Arial" panose="020B0604020202020204" pitchFamily="34" charset="0"/>
              <a:ea typeface="Times New Roman" panose="02020603050405020304" pitchFamily="18" charset="0"/>
            </a:endParaRPr>
          </a:p>
          <a:p>
            <a:pPr marL="0" marR="0" algn="just">
              <a:spcBef>
                <a:spcPts val="600"/>
              </a:spcBef>
              <a:spcAft>
                <a:spcPts val="0"/>
              </a:spcAft>
            </a:pPr>
            <a:r>
              <a:rPr lang="en-US" sz="2000" dirty="0">
                <a:solidFill>
                  <a:srgbClr val="000000"/>
                </a:solidFill>
                <a:effectLst/>
                <a:latin typeface="Arial" panose="020B0604020202020204" pitchFamily="34" charset="0"/>
                <a:ea typeface="Times New Roman" panose="02020603050405020304" pitchFamily="18" charset="0"/>
              </a:rPr>
              <a:t>Meetings feature structured, attendee-driven discussions, allowing experience / expertise sharing. Weekly agenda sent to members Sunday evenings, has scheduled rotation of topics, including ‘LinkedIn Public Profile' and ‘Resume' reviews, ‘Open Discussion', as well as other transition skill topics of periodic interest to job seekers. Individual member attention / support is available as requested. Once ‘live’ in-person meetings resume, a one dollar per meeting donation is encouraged to help defray expenses, provide a donation to the church and offer scholarship assistance to those interested in taking a seminar or workshop to further their job search. </a:t>
            </a:r>
          </a:p>
          <a:p>
            <a:pPr marL="0" marR="0">
              <a:spcBef>
                <a:spcPts val="0"/>
              </a:spcBef>
              <a:spcAft>
                <a:spcPts val="0"/>
              </a:spcAft>
            </a:pPr>
            <a:r>
              <a:rPr lang="en-US" sz="2000" dirty="0">
                <a:solidFill>
                  <a:srgbClr val="000000"/>
                </a:solidFill>
                <a:effectLst/>
                <a:latin typeface="Arial" panose="020B0604020202020204" pitchFamily="34" charset="0"/>
                <a:ea typeface="Arial" panose="020B0604020202020204" pitchFamily="34" charset="0"/>
              </a:rPr>
              <a:t> </a:t>
            </a:r>
            <a:endParaRPr lang="en-US" sz="20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2000" b="1" dirty="0">
                <a:solidFill>
                  <a:srgbClr val="000000"/>
                </a:solidFill>
                <a:effectLst/>
                <a:latin typeface="Arial" panose="020B0604020202020204" pitchFamily="34" charset="0"/>
                <a:ea typeface="Times New Roman" panose="02020603050405020304" pitchFamily="18" charset="0"/>
              </a:rPr>
              <a:t>Become a Member!</a:t>
            </a:r>
            <a:r>
              <a:rPr lang="en-US" sz="2000" dirty="0">
                <a:solidFill>
                  <a:srgbClr val="000000"/>
                </a:solidFill>
                <a:effectLst/>
                <a:latin typeface="Arial" panose="020B0604020202020204" pitchFamily="34" charset="0"/>
                <a:ea typeface="Times New Roman" panose="02020603050405020304" pitchFamily="18" charset="0"/>
              </a:rPr>
              <a:t> Attend a Meeting, provide your e-mail to Receive the Weekly Agenda.</a:t>
            </a:r>
          </a:p>
          <a:p>
            <a:pPr marL="0" marR="0" algn="just">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rPr>
              <a:t> </a:t>
            </a:r>
          </a:p>
          <a:p>
            <a:pPr marL="0" marR="0">
              <a:spcBef>
                <a:spcPts val="0"/>
              </a:spcBef>
              <a:spcAft>
                <a:spcPts val="0"/>
              </a:spcAft>
            </a:pPr>
            <a:r>
              <a:rPr lang="en-US" sz="2000" b="1" dirty="0">
                <a:solidFill>
                  <a:srgbClr val="000000"/>
                </a:solidFill>
                <a:effectLst/>
                <a:latin typeface="Arial" panose="020B0604020202020204" pitchFamily="34" charset="0"/>
                <a:ea typeface="Times New Roman" panose="02020603050405020304" pitchFamily="18" charset="0"/>
              </a:rPr>
              <a:t>Stay Connected!</a:t>
            </a:r>
            <a:r>
              <a:rPr lang="en-US" sz="2000" dirty="0">
                <a:solidFill>
                  <a:srgbClr val="000000"/>
                </a:solidFill>
                <a:effectLst/>
                <a:latin typeface="Arial" panose="020B0604020202020204" pitchFamily="34" charset="0"/>
                <a:ea typeface="Times New Roman" panose="02020603050405020304" pitchFamily="18" charset="0"/>
              </a:rPr>
              <a:t>  </a:t>
            </a:r>
          </a:p>
          <a:p>
            <a:pPr marL="0" marR="0" algn="just">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rPr>
              <a:t>When you move to your next career adventure, come back and tell us how you did it. Keep in touch</a:t>
            </a:r>
            <a:r>
              <a:rPr lang="en-US" sz="2000" b="1" dirty="0">
                <a:solidFill>
                  <a:srgbClr val="000000"/>
                </a:solidFill>
                <a:effectLst/>
                <a:latin typeface="Arial" panose="020B0604020202020204" pitchFamily="34" charset="0"/>
                <a:ea typeface="Times New Roman" panose="02020603050405020304" pitchFamily="18" charset="0"/>
              </a:rPr>
              <a:t>. </a:t>
            </a:r>
            <a:r>
              <a:rPr lang="en-US" sz="2000" dirty="0">
                <a:solidFill>
                  <a:srgbClr val="000000"/>
                </a:solidFill>
                <a:effectLst/>
                <a:latin typeface="Arial" panose="020B0604020202020204" pitchFamily="34" charset="0"/>
                <a:ea typeface="Times New Roman" panose="02020603050405020304" pitchFamily="18" charset="0"/>
              </a:rPr>
              <a:t>Continue the Mantra</a:t>
            </a:r>
            <a:r>
              <a:rPr lang="en-US" sz="2000" b="1" dirty="0">
                <a:solidFill>
                  <a:srgbClr val="000000"/>
                </a:solidFill>
                <a:effectLst/>
                <a:latin typeface="Arial" panose="020B0604020202020204" pitchFamily="34" charset="0"/>
                <a:ea typeface="Times New Roman" panose="02020603050405020304" pitchFamily="18" charset="0"/>
              </a:rPr>
              <a:t> “Network for Life And Pay it Forward When You Can"</a:t>
            </a:r>
            <a:r>
              <a:rPr lang="en-US" sz="2000" dirty="0">
                <a:solidFill>
                  <a:srgbClr val="000000"/>
                </a:solidFill>
                <a:effectLst/>
                <a:latin typeface="Arial" panose="020B0604020202020204" pitchFamily="34" charset="0"/>
                <a:ea typeface="Times New Roman" panose="02020603050405020304" pitchFamily="18" charset="0"/>
              </a:rPr>
              <a:t> by notifying us when you find opportunities of interest to others. </a:t>
            </a:r>
          </a:p>
          <a:p>
            <a:pPr marL="0" marR="0" algn="just">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rPr>
              <a:t> </a:t>
            </a:r>
          </a:p>
          <a:p>
            <a:pPr marL="0" marR="0" algn="just">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rPr>
              <a:t>Questions? Contact Pete Chatfield at NHNowner@gmail.com</a:t>
            </a:r>
          </a:p>
          <a:p>
            <a:endParaRPr lang="en-US" dirty="0"/>
          </a:p>
        </p:txBody>
      </p:sp>
    </p:spTree>
    <p:extLst>
      <p:ext uri="{BB962C8B-B14F-4D97-AF65-F5344CB8AC3E}">
        <p14:creationId xmlns:p14="http://schemas.microsoft.com/office/powerpoint/2010/main" val="302668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2F2FD2-0A67-4322-800E-8CC471960A3C}"/>
              </a:ext>
            </a:extLst>
          </p:cNvPr>
          <p:cNvPicPr>
            <a:picLocks noChangeAspect="1"/>
          </p:cNvPicPr>
          <p:nvPr/>
        </p:nvPicPr>
        <p:blipFill rotWithShape="1">
          <a:blip r:embed="rId3">
            <a:extLst>
              <a:ext uri="{28A0092B-C50C-407E-A947-70E740481C1C}">
                <a14:useLocalDpi xmlns:a14="http://schemas.microsoft.com/office/drawing/2010/main" val="0"/>
              </a:ext>
            </a:extLst>
          </a:blip>
          <a:srcRect b="21329"/>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31D5CE-E220-45FE-8192-56C0E7201159}"/>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If Job Boards are Your Job Search…Switch to the Lottery</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946317BA-659C-48EC-ABA4-50DC1B46FFBC}"/>
              </a:ext>
            </a:extLst>
          </p:cNvPr>
          <p:cNvSpPr txBox="1">
            <a:spLocks/>
          </p:cNvSpPr>
          <p:nvPr/>
        </p:nvSpPr>
        <p:spPr>
          <a:xfrm>
            <a:off x="10296526" y="6356350"/>
            <a:ext cx="1617644"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AdvantEdge Careers - </a:t>
            </a:r>
            <a:fld id="{B0BFF3D4-988A-4083-A118-FCFCC43AB644}" type="slidenum">
              <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86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6C4C1F-14C6-9455-FFAE-92B766FD3044}"/>
              </a:ext>
            </a:extLst>
          </p:cNvPr>
          <p:cNvSpPr>
            <a:spLocks noGrp="1"/>
          </p:cNvSpPr>
          <p:nvPr>
            <p:ph type="body" sz="quarter" idx="10"/>
          </p:nvPr>
        </p:nvSpPr>
        <p:spPr>
          <a:xfrm>
            <a:off x="621506" y="312737"/>
            <a:ext cx="10948988" cy="657225"/>
          </a:xfrm>
        </p:spPr>
        <p:txBody>
          <a:bodyPr>
            <a:normAutofit/>
          </a:bodyPr>
          <a:lstStyle/>
          <a:p>
            <a:r>
              <a:rPr lang="en-US" sz="2400" dirty="0"/>
              <a:t>NETWORKING 101</a:t>
            </a:r>
          </a:p>
        </p:txBody>
      </p:sp>
      <p:sp>
        <p:nvSpPr>
          <p:cNvPr id="3" name="Text Placeholder 2">
            <a:extLst>
              <a:ext uri="{FF2B5EF4-FFF2-40B4-BE49-F238E27FC236}">
                <a16:creationId xmlns:a16="http://schemas.microsoft.com/office/drawing/2014/main" id="{60161A69-5598-4686-9121-4D41EA61944E}"/>
              </a:ext>
            </a:extLst>
          </p:cNvPr>
          <p:cNvSpPr>
            <a:spLocks noGrp="1"/>
          </p:cNvSpPr>
          <p:nvPr>
            <p:ph type="body" sz="quarter" idx="11"/>
          </p:nvPr>
        </p:nvSpPr>
        <p:spPr/>
        <p:txBody>
          <a:bodyPr/>
          <a:lstStyle/>
          <a:p>
            <a:r>
              <a:rPr lang="en-US" dirty="0"/>
              <a:t>Click below for a detailed outline of New Horizons group’s Networking 101 tips</a:t>
            </a:r>
          </a:p>
          <a:p>
            <a:endParaRPr lang="en-US" dirty="0"/>
          </a:p>
          <a:p>
            <a:r>
              <a:rPr lang="en-US">
                <a:hlinkClick r:id="rId2"/>
              </a:rPr>
              <a:t>https://4405d1a5-70b2-4605-b93a-865869279236.usrfiles.com/ugd/4405d1_e91e789501fa4a9faa0ba9fb1d5e7322.doc</a:t>
            </a:r>
            <a:endParaRPr lang="en-US" dirty="0"/>
          </a:p>
        </p:txBody>
      </p:sp>
    </p:spTree>
    <p:extLst>
      <p:ext uri="{BB962C8B-B14F-4D97-AF65-F5344CB8AC3E}">
        <p14:creationId xmlns:p14="http://schemas.microsoft.com/office/powerpoint/2010/main" val="339891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4E567A-2F5A-4158-ABC8-972B78D4CE53}"/>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Light" panose="020F0302020204030204"/>
                <a:ea typeface="+mn-ea"/>
                <a:cs typeface="+mn-cs"/>
              </a:rPr>
              <a:t>To Win the Job Search You Need a Sales Funnel</a:t>
            </a:r>
          </a:p>
        </p:txBody>
      </p:sp>
      <p:sp>
        <p:nvSpPr>
          <p:cNvPr id="5" name="Slide Number Placeholder 2">
            <a:extLst>
              <a:ext uri="{FF2B5EF4-FFF2-40B4-BE49-F238E27FC236}">
                <a16:creationId xmlns:a16="http://schemas.microsoft.com/office/drawing/2014/main" id="{4C241678-7E53-469E-9358-1A61CAA29913}"/>
              </a:ext>
            </a:extLst>
          </p:cNvPr>
          <p:cNvSpPr txBox="1">
            <a:spLocks/>
          </p:cNvSpPr>
          <p:nvPr/>
        </p:nvSpPr>
        <p:spPr>
          <a:xfrm>
            <a:off x="10296526" y="6356350"/>
            <a:ext cx="1617644"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AdvantEdge Careers - </a:t>
            </a:r>
            <a:fld id="{B0BFF3D4-988A-4083-A118-FCFCC43AB644}"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descr="Diagram&#10;&#10;Description automatically generated">
            <a:extLst>
              <a:ext uri="{FF2B5EF4-FFF2-40B4-BE49-F238E27FC236}">
                <a16:creationId xmlns:a16="http://schemas.microsoft.com/office/drawing/2014/main" id="{96AAC1D5-9579-80FE-A14F-449E19C06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072" y="323195"/>
            <a:ext cx="7196911" cy="6033155"/>
          </a:xfrm>
          <a:prstGeom prst="rect">
            <a:avLst/>
          </a:prstGeom>
        </p:spPr>
      </p:pic>
    </p:spTree>
    <p:extLst>
      <p:ext uri="{BB962C8B-B14F-4D97-AF65-F5344CB8AC3E}">
        <p14:creationId xmlns:p14="http://schemas.microsoft.com/office/powerpoint/2010/main" val="258956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F143B85-8845-4419-B175-0BDAA51CB9F8}"/>
              </a:ext>
            </a:extLst>
          </p:cNvPr>
          <p:cNvGrpSpPr/>
          <p:nvPr/>
        </p:nvGrpSpPr>
        <p:grpSpPr>
          <a:xfrm>
            <a:off x="1325342" y="3247255"/>
            <a:ext cx="9655613" cy="3826537"/>
            <a:chOff x="1325342" y="2747635"/>
            <a:chExt cx="9655613" cy="3826537"/>
          </a:xfrm>
        </p:grpSpPr>
        <p:sp>
          <p:nvSpPr>
            <p:cNvPr id="9" name="L-Shape 8">
              <a:extLst>
                <a:ext uri="{FF2B5EF4-FFF2-40B4-BE49-F238E27FC236}">
                  <a16:creationId xmlns:a16="http://schemas.microsoft.com/office/drawing/2014/main" id="{E77300D5-AAAB-4B6E-B40D-6651263C43BA}"/>
                </a:ext>
              </a:extLst>
            </p:cNvPr>
            <p:cNvSpPr/>
            <p:nvPr/>
          </p:nvSpPr>
          <p:spPr>
            <a:xfrm rot="5400000">
              <a:off x="1771522" y="4136256"/>
              <a:ext cx="1343960" cy="2236319"/>
            </a:xfrm>
            <a:prstGeom prst="corner">
              <a:avLst>
                <a:gd name="adj1" fmla="val 16120"/>
                <a:gd name="adj2" fmla="val 16110"/>
              </a:avLst>
            </a:prstGeom>
            <a:solidFill>
              <a:srgbClr val="FFFF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6D077FDB-922C-4C81-BF69-2A1D597FB837}"/>
                </a:ext>
              </a:extLst>
            </p:cNvPr>
            <p:cNvSpPr/>
            <p:nvPr/>
          </p:nvSpPr>
          <p:spPr>
            <a:xfrm>
              <a:off x="1547182" y="4804434"/>
              <a:ext cx="2018962" cy="1769738"/>
            </a:xfrm>
            <a:custGeom>
              <a:avLst/>
              <a:gdLst>
                <a:gd name="connsiteX0" fmla="*/ 0 w 2018962"/>
                <a:gd name="connsiteY0" fmla="*/ 0 h 1769738"/>
                <a:gd name="connsiteX1" fmla="*/ 2018962 w 2018962"/>
                <a:gd name="connsiteY1" fmla="*/ 0 h 1769738"/>
                <a:gd name="connsiteX2" fmla="*/ 2018962 w 2018962"/>
                <a:gd name="connsiteY2" fmla="*/ 1769738 h 1769738"/>
                <a:gd name="connsiteX3" fmla="*/ 0 w 2018962"/>
                <a:gd name="connsiteY3" fmla="*/ 1769738 h 1769738"/>
                <a:gd name="connsiteX4" fmla="*/ 0 w 2018962"/>
                <a:gd name="connsiteY4" fmla="*/ 0 h 176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962" h="1769738">
                  <a:moveTo>
                    <a:pt x="0" y="0"/>
                  </a:moveTo>
                  <a:lnTo>
                    <a:pt x="2018962" y="0"/>
                  </a:lnTo>
                  <a:lnTo>
                    <a:pt x="2018962" y="1769738"/>
                  </a:lnTo>
                  <a:lnTo>
                    <a:pt x="0" y="17697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55563" marR="0" lvl="0" indent="0" algn="l"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Plan &amp; Research</a:t>
              </a:r>
            </a:p>
            <a:p>
              <a:pPr marL="227013" marR="0" lvl="0" indent="-171450" algn="l" defTabSz="7112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Action Plan Development</a:t>
              </a:r>
            </a:p>
            <a:p>
              <a:pPr marL="227013" marR="0" lvl="0" indent="-171450" algn="l" defTabSz="7112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Target Position &amp; Company Research</a:t>
              </a: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58340415-0F31-4889-9E5E-FD3850466794}"/>
                </a:ext>
              </a:extLst>
            </p:cNvPr>
            <p:cNvSpPr/>
            <p:nvPr/>
          </p:nvSpPr>
          <p:spPr>
            <a:xfrm>
              <a:off x="3185208" y="3971616"/>
              <a:ext cx="380936" cy="380936"/>
            </a:xfrm>
            <a:prstGeom prst="triangle">
              <a:avLst>
                <a:gd name="adj" fmla="val 100000"/>
              </a:avLst>
            </a:prstGeom>
            <a:solidFill>
              <a:srgbClr val="FFFF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L-Shape 13">
              <a:extLst>
                <a:ext uri="{FF2B5EF4-FFF2-40B4-BE49-F238E27FC236}">
                  <a16:creationId xmlns:a16="http://schemas.microsoft.com/office/drawing/2014/main" id="{EFEE4F72-7325-46C0-8D5E-62212FC1EA61}"/>
                </a:ext>
              </a:extLst>
            </p:cNvPr>
            <p:cNvSpPr/>
            <p:nvPr/>
          </p:nvSpPr>
          <p:spPr>
            <a:xfrm rot="5400000">
              <a:off x="4243126" y="3524655"/>
              <a:ext cx="1343960" cy="2236319"/>
            </a:xfrm>
            <a:prstGeom prst="corner">
              <a:avLst>
                <a:gd name="adj1" fmla="val 16120"/>
                <a:gd name="adj2" fmla="val 16110"/>
              </a:avLst>
            </a:prstGeom>
            <a:solidFill>
              <a:srgbClr val="FF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B3B8E5B2-9A00-49A4-856C-AD8C59BCF6A1}"/>
                </a:ext>
              </a:extLst>
            </p:cNvPr>
            <p:cNvSpPr/>
            <p:nvPr/>
          </p:nvSpPr>
          <p:spPr>
            <a:xfrm>
              <a:off x="4018786" y="4192833"/>
              <a:ext cx="2018962" cy="1769738"/>
            </a:xfrm>
            <a:custGeom>
              <a:avLst/>
              <a:gdLst>
                <a:gd name="connsiteX0" fmla="*/ 0 w 2018962"/>
                <a:gd name="connsiteY0" fmla="*/ 0 h 1769738"/>
                <a:gd name="connsiteX1" fmla="*/ 2018962 w 2018962"/>
                <a:gd name="connsiteY1" fmla="*/ 0 h 1769738"/>
                <a:gd name="connsiteX2" fmla="*/ 2018962 w 2018962"/>
                <a:gd name="connsiteY2" fmla="*/ 1769738 h 1769738"/>
                <a:gd name="connsiteX3" fmla="*/ 0 w 2018962"/>
                <a:gd name="connsiteY3" fmla="*/ 1769738 h 1769738"/>
                <a:gd name="connsiteX4" fmla="*/ 0 w 2018962"/>
                <a:gd name="connsiteY4" fmla="*/ 0 h 176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962" h="1769738">
                  <a:moveTo>
                    <a:pt x="0" y="0"/>
                  </a:moveTo>
                  <a:lnTo>
                    <a:pt x="2018962" y="0"/>
                  </a:lnTo>
                  <a:lnTo>
                    <a:pt x="2018962" y="1769738"/>
                  </a:lnTo>
                  <a:lnTo>
                    <a:pt x="0" y="17697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55563" marR="0" lvl="0" indent="0" algn="l"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Personal Branding</a:t>
              </a:r>
            </a:p>
            <a:p>
              <a:pPr marL="227013" marR="0" lvl="0" indent="-171450" algn="l" defTabSz="7112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Elevator Pitch Development</a:t>
              </a:r>
            </a:p>
            <a:p>
              <a:pPr marL="227013" marR="0" lvl="0" indent="-171450" algn="l" defTabSz="7112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Resume Development </a:t>
              </a:r>
            </a:p>
            <a:p>
              <a:pPr marL="227013" marR="0" lvl="0" indent="-171450" algn="l" defTabSz="7112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Cover Letter Development</a:t>
              </a:r>
            </a:p>
            <a:p>
              <a:pPr marL="227013" marR="0" lvl="0" indent="-171450" algn="l" defTabSz="7112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LinkedIn Profile Development &amp; Engagement</a:t>
              </a:r>
            </a:p>
          </p:txBody>
        </p:sp>
        <p:sp>
          <p:nvSpPr>
            <p:cNvPr id="16" name="Isosceles Triangle 15">
              <a:extLst>
                <a:ext uri="{FF2B5EF4-FFF2-40B4-BE49-F238E27FC236}">
                  <a16:creationId xmlns:a16="http://schemas.microsoft.com/office/drawing/2014/main" id="{296F6EA5-F003-491A-A07B-1B48F50E50B3}"/>
                </a:ext>
              </a:extLst>
            </p:cNvPr>
            <p:cNvSpPr/>
            <p:nvPr/>
          </p:nvSpPr>
          <p:spPr>
            <a:xfrm>
              <a:off x="5656811" y="3360015"/>
              <a:ext cx="380936" cy="380936"/>
            </a:xfrm>
            <a:prstGeom prst="triangle">
              <a:avLst>
                <a:gd name="adj" fmla="val 100000"/>
              </a:avLst>
            </a:prstGeom>
            <a:solidFill>
              <a:srgbClr val="FF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L-Shape 16">
              <a:extLst>
                <a:ext uri="{FF2B5EF4-FFF2-40B4-BE49-F238E27FC236}">
                  <a16:creationId xmlns:a16="http://schemas.microsoft.com/office/drawing/2014/main" id="{1F1E4027-406D-4A7C-BD2A-8AE3291456F6}"/>
                </a:ext>
              </a:extLst>
            </p:cNvPr>
            <p:cNvSpPr/>
            <p:nvPr/>
          </p:nvSpPr>
          <p:spPr>
            <a:xfrm rot="5400000">
              <a:off x="6714730" y="2913055"/>
              <a:ext cx="1343960" cy="2236319"/>
            </a:xfrm>
            <a:prstGeom prst="corner">
              <a:avLst>
                <a:gd name="adj1" fmla="val 16120"/>
                <a:gd name="adj2" fmla="val 16110"/>
              </a:avLst>
            </a:prstGeom>
            <a:solidFill>
              <a:srgbClr val="00206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30B76660-27CE-4427-A4ED-82820C6B1FA7}"/>
                </a:ext>
              </a:extLst>
            </p:cNvPr>
            <p:cNvSpPr/>
            <p:nvPr/>
          </p:nvSpPr>
          <p:spPr>
            <a:xfrm>
              <a:off x="6490390" y="3581232"/>
              <a:ext cx="2018962" cy="1769738"/>
            </a:xfrm>
            <a:custGeom>
              <a:avLst/>
              <a:gdLst>
                <a:gd name="connsiteX0" fmla="*/ 0 w 2018962"/>
                <a:gd name="connsiteY0" fmla="*/ 0 h 1769738"/>
                <a:gd name="connsiteX1" fmla="*/ 2018962 w 2018962"/>
                <a:gd name="connsiteY1" fmla="*/ 0 h 1769738"/>
                <a:gd name="connsiteX2" fmla="*/ 2018962 w 2018962"/>
                <a:gd name="connsiteY2" fmla="*/ 1769738 h 1769738"/>
                <a:gd name="connsiteX3" fmla="*/ 0 w 2018962"/>
                <a:gd name="connsiteY3" fmla="*/ 1769738 h 1769738"/>
                <a:gd name="connsiteX4" fmla="*/ 0 w 2018962"/>
                <a:gd name="connsiteY4" fmla="*/ 0 h 176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962" h="1769738">
                  <a:moveTo>
                    <a:pt x="0" y="0"/>
                  </a:moveTo>
                  <a:lnTo>
                    <a:pt x="2018962" y="0"/>
                  </a:lnTo>
                  <a:lnTo>
                    <a:pt x="2018962" y="1769738"/>
                  </a:lnTo>
                  <a:lnTo>
                    <a:pt x="0" y="17697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55563" marR="0" lvl="0" indent="0" algn="l"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Personal Networking</a:t>
              </a:r>
            </a:p>
            <a:p>
              <a:pPr marL="227013" marR="0" lvl="0" indent="-171450" algn="l" defTabSz="7112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Job Search Network Funnel Development</a:t>
              </a:r>
            </a:p>
            <a:p>
              <a:pPr marL="227013" marR="0" lvl="0" indent="-171450" algn="l" defTabSz="7112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Exploratory Meetings &amp; Network Maintenance</a:t>
              </a:r>
            </a:p>
          </p:txBody>
        </p:sp>
        <p:sp>
          <p:nvSpPr>
            <p:cNvPr id="19" name="Isosceles Triangle 18">
              <a:extLst>
                <a:ext uri="{FF2B5EF4-FFF2-40B4-BE49-F238E27FC236}">
                  <a16:creationId xmlns:a16="http://schemas.microsoft.com/office/drawing/2014/main" id="{E3C7E8EB-9B52-444F-822B-49A9D141BF4B}"/>
                </a:ext>
              </a:extLst>
            </p:cNvPr>
            <p:cNvSpPr/>
            <p:nvPr/>
          </p:nvSpPr>
          <p:spPr>
            <a:xfrm>
              <a:off x="8128415" y="2748414"/>
              <a:ext cx="380936" cy="380936"/>
            </a:xfrm>
            <a:prstGeom prst="triangle">
              <a:avLst>
                <a:gd name="adj" fmla="val 100000"/>
              </a:avLst>
            </a:prstGeom>
            <a:solidFill>
              <a:srgbClr val="00206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L-Shape 19">
              <a:extLst>
                <a:ext uri="{FF2B5EF4-FFF2-40B4-BE49-F238E27FC236}">
                  <a16:creationId xmlns:a16="http://schemas.microsoft.com/office/drawing/2014/main" id="{C7D2203B-6990-4B59-9DBF-5475CE28A980}"/>
                </a:ext>
              </a:extLst>
            </p:cNvPr>
            <p:cNvSpPr/>
            <p:nvPr/>
          </p:nvSpPr>
          <p:spPr>
            <a:xfrm rot="5400000">
              <a:off x="9186334" y="2301455"/>
              <a:ext cx="1343960" cy="2236319"/>
            </a:xfrm>
            <a:prstGeom prst="corner">
              <a:avLst>
                <a:gd name="adj1" fmla="val 16120"/>
                <a:gd name="adj2" fmla="val 16110"/>
              </a:avLst>
            </a:prstGeom>
            <a:solidFill>
              <a:srgbClr val="00B05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41175BE2-5697-46B9-A87B-19D7518A8E64}"/>
                </a:ext>
              </a:extLst>
            </p:cNvPr>
            <p:cNvSpPr/>
            <p:nvPr/>
          </p:nvSpPr>
          <p:spPr>
            <a:xfrm>
              <a:off x="8961993" y="2969632"/>
              <a:ext cx="2018962" cy="1769738"/>
            </a:xfrm>
            <a:custGeom>
              <a:avLst/>
              <a:gdLst>
                <a:gd name="connsiteX0" fmla="*/ 0 w 2018962"/>
                <a:gd name="connsiteY0" fmla="*/ 0 h 1769738"/>
                <a:gd name="connsiteX1" fmla="*/ 2018962 w 2018962"/>
                <a:gd name="connsiteY1" fmla="*/ 0 h 1769738"/>
                <a:gd name="connsiteX2" fmla="*/ 2018962 w 2018962"/>
                <a:gd name="connsiteY2" fmla="*/ 1769738 h 1769738"/>
                <a:gd name="connsiteX3" fmla="*/ 0 w 2018962"/>
                <a:gd name="connsiteY3" fmla="*/ 1769738 h 1769738"/>
                <a:gd name="connsiteX4" fmla="*/ 0 w 2018962"/>
                <a:gd name="connsiteY4" fmla="*/ 0 h 176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962" h="1769738">
                  <a:moveTo>
                    <a:pt x="0" y="0"/>
                  </a:moveTo>
                  <a:lnTo>
                    <a:pt x="2018962" y="0"/>
                  </a:lnTo>
                  <a:lnTo>
                    <a:pt x="2018962" y="1769738"/>
                  </a:lnTo>
                  <a:lnTo>
                    <a:pt x="0" y="17697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55563" marR="0" lvl="0" indent="0" algn="l"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Personal Selling</a:t>
              </a:r>
            </a:p>
            <a:p>
              <a:pPr marL="227013" marR="0" lvl="0" indent="-171450" algn="l" defTabSz="7112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Interview Preparation</a:t>
              </a:r>
            </a:p>
            <a:p>
              <a:pPr marL="227013" marR="0" lvl="0" indent="-171450" algn="l" defTabSz="7112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Screening Interview</a:t>
              </a:r>
            </a:p>
            <a:p>
              <a:pPr marL="227013" marR="0" lvl="0" indent="-171450" algn="l" defTabSz="7112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Hiring Manager Interview</a:t>
              </a:r>
            </a:p>
            <a:p>
              <a:pPr marL="227013" marR="0" lvl="0" indent="-171450" algn="l" defTabSz="7112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Job Offer Evaluation &amp; 1</a:t>
              </a:r>
              <a:r>
                <a:rPr kumimoji="0" lang="en-US" sz="1200" b="0" i="0" u="none" strike="noStrike" kern="1200" cap="none" spc="0" normalizeH="0" baseline="30000" noProof="0" dirty="0">
                  <a:ln>
                    <a:noFill/>
                  </a:ln>
                  <a:solidFill>
                    <a:prstClr val="black">
                      <a:hueOff val="0"/>
                      <a:satOff val="0"/>
                      <a:lumOff val="0"/>
                      <a:alphaOff val="0"/>
                    </a:prstClr>
                  </a:solidFill>
                  <a:effectLst/>
                  <a:uLnTx/>
                  <a:uFillTx/>
                  <a:latin typeface="Calibri" panose="020F0502020204030204"/>
                  <a:ea typeface="+mn-ea"/>
                  <a:cs typeface="+mn-cs"/>
                </a:rPr>
                <a:t>st</a:t>
              </a: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90 Days</a:t>
              </a:r>
            </a:p>
            <a:p>
              <a:pPr marL="0" marR="0" lvl="0" indent="0" algn="l" defTabSz="711200" rtl="0" eaLnBrk="1" fontAlgn="auto" latinLnBrk="0" hangingPunct="1">
                <a:lnSpc>
                  <a:spcPct val="90000"/>
                </a:lnSpc>
                <a:spcBef>
                  <a:spcPct val="0"/>
                </a:spcBef>
                <a:spcAft>
                  <a:spcPts val="6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pic>
        <p:nvPicPr>
          <p:cNvPr id="6" name="Picture 5" descr="A person wearing a suit and tie&#10;&#10;Description automatically generated">
            <a:extLst>
              <a:ext uri="{FF2B5EF4-FFF2-40B4-BE49-F238E27FC236}">
                <a16:creationId xmlns:a16="http://schemas.microsoft.com/office/drawing/2014/main" id="{7B721EAD-340F-4BAA-8594-547C9418C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283" y="2541149"/>
            <a:ext cx="1694745" cy="1704975"/>
          </a:xfrm>
          <a:prstGeom prst="rect">
            <a:avLst/>
          </a:prstGeom>
        </p:spPr>
      </p:pic>
      <p:pic>
        <p:nvPicPr>
          <p:cNvPr id="8" name="Picture 7" descr="A group of people posing for the camera&#10;&#10;Description automatically generated">
            <a:extLst>
              <a:ext uri="{FF2B5EF4-FFF2-40B4-BE49-F238E27FC236}">
                <a16:creationId xmlns:a16="http://schemas.microsoft.com/office/drawing/2014/main" id="{89C2851F-18E8-494E-9002-6DD712A2D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149" y="1876685"/>
            <a:ext cx="1880170" cy="1759839"/>
          </a:xfrm>
          <a:prstGeom prst="rect">
            <a:avLst/>
          </a:prstGeom>
        </p:spPr>
      </p:pic>
      <p:pic>
        <p:nvPicPr>
          <p:cNvPr id="10" name="Picture 9" descr="A person holding a book&#10;&#10;Description automatically generated">
            <a:extLst>
              <a:ext uri="{FF2B5EF4-FFF2-40B4-BE49-F238E27FC236}">
                <a16:creationId xmlns:a16="http://schemas.microsoft.com/office/drawing/2014/main" id="{BC69A351-8128-4C41-8245-F34E731CA9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6350" y="1067222"/>
            <a:ext cx="1971675" cy="1971675"/>
          </a:xfrm>
          <a:prstGeom prst="rect">
            <a:avLst/>
          </a:prstGeom>
        </p:spPr>
      </p:pic>
      <p:pic>
        <p:nvPicPr>
          <p:cNvPr id="12" name="Picture 11" descr="A close up of a clock&#10;&#10;Description automatically generated">
            <a:extLst>
              <a:ext uri="{FF2B5EF4-FFF2-40B4-BE49-F238E27FC236}">
                <a16:creationId xmlns:a16="http://schemas.microsoft.com/office/drawing/2014/main" id="{7BA90A0E-4408-4C90-BE1E-DFE113171D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8424" y="3131698"/>
            <a:ext cx="1704975" cy="1704975"/>
          </a:xfrm>
          <a:prstGeom prst="rect">
            <a:avLst/>
          </a:prstGeom>
        </p:spPr>
      </p:pic>
      <p:sp>
        <p:nvSpPr>
          <p:cNvPr id="7" name="TextBox 6">
            <a:extLst>
              <a:ext uri="{FF2B5EF4-FFF2-40B4-BE49-F238E27FC236}">
                <a16:creationId xmlns:a16="http://schemas.microsoft.com/office/drawing/2014/main" id="{CDAE6C01-972B-4DA6-B66D-0336D2DD77AC}"/>
              </a:ext>
            </a:extLst>
          </p:cNvPr>
          <p:cNvSpPr txBox="1"/>
          <p:nvPr/>
        </p:nvSpPr>
        <p:spPr>
          <a:xfrm>
            <a:off x="446870" y="385794"/>
            <a:ext cx="7942986"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AdvantEdge Job Search Process™ </a:t>
            </a:r>
            <a:endParaRPr lang="en-US" sz="800" b="1" dirty="0">
              <a:solidFill>
                <a:prstClr val="black"/>
              </a:solidFill>
              <a:latin typeface="Calibri" panose="020F0502020204030204"/>
            </a:endParaRPr>
          </a:p>
          <a:p>
            <a:pPr marL="0" marR="0" lvl="0" indent="0" algn="l" defTabSz="914400" rtl="0" eaLnBrk="1" fontAlgn="auto" latinLnBrk="0" hangingPunct="1">
              <a:lnSpc>
                <a:spcPct val="100000"/>
              </a:lnSpc>
              <a:spcBef>
                <a:spcPts val="600"/>
              </a:spcBef>
              <a:buClrTx/>
              <a:buSzTx/>
              <a:buFontTx/>
              <a:buNone/>
              <a:tabLst/>
              <a:defRPr/>
            </a:pPr>
            <a:r>
              <a:rPr lang="en-US" sz="2800" b="1" i="1" dirty="0">
                <a:solidFill>
                  <a:srgbClr val="0070C0"/>
                </a:solidFill>
                <a:latin typeface="Calibri" panose="020F0502020204030204"/>
              </a:rPr>
              <a:t>Process Centric with 4 Phases across 12 Steps</a:t>
            </a:r>
            <a:endParaRPr kumimoji="0" lang="en-US" sz="2800" b="1" i="1"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2" name="Slide Number Placeholder 2">
            <a:extLst>
              <a:ext uri="{FF2B5EF4-FFF2-40B4-BE49-F238E27FC236}">
                <a16:creationId xmlns:a16="http://schemas.microsoft.com/office/drawing/2014/main" id="{9F4DAA91-E7BE-4C25-BE09-F447F0C9A56D}"/>
              </a:ext>
            </a:extLst>
          </p:cNvPr>
          <p:cNvSpPr txBox="1">
            <a:spLocks/>
          </p:cNvSpPr>
          <p:nvPr/>
        </p:nvSpPr>
        <p:spPr>
          <a:xfrm>
            <a:off x="10296526" y="6356350"/>
            <a:ext cx="1617644"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AdvantEdge Careers - </a:t>
            </a:r>
            <a:fld id="{B0BFF3D4-988A-4083-A118-FCFCC43AB644}"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55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person, indoor, computer&#10;&#10;Description automatically generated">
            <a:extLst>
              <a:ext uri="{FF2B5EF4-FFF2-40B4-BE49-F238E27FC236}">
                <a16:creationId xmlns:a16="http://schemas.microsoft.com/office/drawing/2014/main" id="{F59EACAB-F61D-2E9F-002C-5E579DF316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0"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5639CC1-CF47-82F9-1404-96035D084446}"/>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dirty="0">
                <a:solidFill>
                  <a:schemeClr val="tx1">
                    <a:lumMod val="85000"/>
                    <a:lumOff val="15000"/>
                  </a:schemeClr>
                </a:solidFill>
                <a:latin typeface="+mj-lt"/>
                <a:ea typeface="+mj-ea"/>
                <a:cs typeface="+mj-cs"/>
              </a:rPr>
              <a:t>Complete Book + Toolkit + Videos: </a:t>
            </a:r>
            <a:r>
              <a:rPr lang="en-US" sz="4400" b="1" dirty="0">
                <a:solidFill>
                  <a:schemeClr val="tx1">
                    <a:lumMod val="85000"/>
                    <a:lumOff val="15000"/>
                  </a:schemeClr>
                </a:solidFill>
                <a:latin typeface="+mj-lt"/>
                <a:ea typeface="+mj-ea"/>
                <a:cs typeface="+mj-cs"/>
              </a:rPr>
              <a:t>advantedgecareers.com</a:t>
            </a:r>
            <a:endParaRPr lang="en-US" sz="3600" b="1" dirty="0">
              <a:solidFill>
                <a:schemeClr val="tx1">
                  <a:lumMod val="85000"/>
                  <a:lumOff val="15000"/>
                </a:schemeClr>
              </a:solidFill>
              <a:latin typeface="+mj-lt"/>
              <a:ea typeface="+mj-ea"/>
              <a:cs typeface="+mj-cs"/>
            </a:endParaRPr>
          </a:p>
        </p:txBody>
      </p:sp>
      <p:cxnSp>
        <p:nvCxnSpPr>
          <p:cNvPr id="21"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2">
            <a:extLst>
              <a:ext uri="{FF2B5EF4-FFF2-40B4-BE49-F238E27FC236}">
                <a16:creationId xmlns:a16="http://schemas.microsoft.com/office/drawing/2014/main" id="{A5410077-58E5-FE83-133D-88CF53FEE0D2}"/>
              </a:ext>
            </a:extLst>
          </p:cNvPr>
          <p:cNvSpPr txBox="1">
            <a:spLocks/>
          </p:cNvSpPr>
          <p:nvPr/>
        </p:nvSpPr>
        <p:spPr>
          <a:xfrm>
            <a:off x="10296526" y="6356350"/>
            <a:ext cx="1617644"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AdvantEdge Careers - </a:t>
            </a:r>
            <a:fld id="{B0BFF3D4-988A-4083-A118-FCFCC43AB644}"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80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10A2-2DC7-4E39-B53B-D7209E861090}"/>
              </a:ext>
            </a:extLst>
          </p:cNvPr>
          <p:cNvSpPr>
            <a:spLocks noGrp="1"/>
          </p:cNvSpPr>
          <p:nvPr>
            <p:ph type="ctrTitle"/>
          </p:nvPr>
        </p:nvSpPr>
        <p:spPr>
          <a:xfrm>
            <a:off x="669523" y="2600907"/>
            <a:ext cx="9793112" cy="1177350"/>
          </a:xfrm>
        </p:spPr>
        <p:txBody>
          <a:bodyPr>
            <a:normAutofit fontScale="90000"/>
          </a:bodyPr>
          <a:lstStyle/>
          <a:p>
            <a:pPr algn="l"/>
            <a:r>
              <a:rPr lang="en-US" sz="4800" b="1" dirty="0">
                <a:solidFill>
                  <a:srgbClr val="505C7C"/>
                </a:solidFill>
              </a:rPr>
              <a:t>Recruiter's Perspective on Job Search, Planning and Resumes...</a:t>
            </a:r>
            <a:endParaRPr lang="en-US" sz="4800" b="1" dirty="0">
              <a:solidFill>
                <a:srgbClr val="505C7C"/>
              </a:solidFill>
              <a:cs typeface="Calibri Light"/>
            </a:endParaRPr>
          </a:p>
        </p:txBody>
      </p:sp>
      <p:sp>
        <p:nvSpPr>
          <p:cNvPr id="3" name="Subtitle 2">
            <a:extLst>
              <a:ext uri="{FF2B5EF4-FFF2-40B4-BE49-F238E27FC236}">
                <a16:creationId xmlns:a16="http://schemas.microsoft.com/office/drawing/2014/main" id="{6439C4A3-2DC2-467D-9CA0-039D2AF8A132}"/>
              </a:ext>
            </a:extLst>
          </p:cNvPr>
          <p:cNvSpPr>
            <a:spLocks noGrp="1"/>
          </p:cNvSpPr>
          <p:nvPr>
            <p:ph type="subTitle" idx="1"/>
          </p:nvPr>
        </p:nvSpPr>
        <p:spPr>
          <a:xfrm>
            <a:off x="676281" y="4198239"/>
            <a:ext cx="10437961" cy="1732046"/>
          </a:xfrm>
        </p:spPr>
        <p:txBody>
          <a:bodyPr vert="horz" lIns="91440" tIns="45720" rIns="91440" bIns="45720" rtlCol="0" anchor="t">
            <a:noAutofit/>
          </a:bodyPr>
          <a:lstStyle/>
          <a:p>
            <a:pPr algn="l"/>
            <a:r>
              <a:rPr lang="en-US" sz="2800" dirty="0">
                <a:solidFill>
                  <a:srgbClr val="505C7C"/>
                </a:solidFill>
              </a:rPr>
              <a:t>Lynn </a:t>
            </a:r>
            <a:r>
              <a:rPr lang="en-US" sz="2800" dirty="0" err="1">
                <a:solidFill>
                  <a:srgbClr val="505C7C"/>
                </a:solidFill>
              </a:rPr>
              <a:t>Prytula</a:t>
            </a:r>
            <a:r>
              <a:rPr lang="en-US" sz="2800" dirty="0">
                <a:solidFill>
                  <a:srgbClr val="505C7C"/>
                </a:solidFill>
              </a:rPr>
              <a:t> – </a:t>
            </a:r>
            <a:r>
              <a:rPr lang="en-US" sz="2800" dirty="0" err="1">
                <a:solidFill>
                  <a:srgbClr val="505C7C"/>
                </a:solidFill>
              </a:rPr>
              <a:t>NuCareers</a:t>
            </a:r>
            <a:r>
              <a:rPr lang="en-US" sz="2800" dirty="0">
                <a:solidFill>
                  <a:srgbClr val="505C7C"/>
                </a:solidFill>
              </a:rPr>
              <a:t> &amp; Lee Hecht Harrison (LHH)</a:t>
            </a:r>
            <a:endParaRPr lang="en-US" sz="2800" dirty="0">
              <a:solidFill>
                <a:srgbClr val="505C7C"/>
              </a:solidFill>
              <a:cs typeface="Calibri"/>
            </a:endParaRPr>
          </a:p>
          <a:p>
            <a:pPr algn="l"/>
            <a:r>
              <a:rPr lang="en-US" sz="2800" dirty="0">
                <a:solidFill>
                  <a:srgbClr val="505C7C"/>
                </a:solidFill>
                <a:cs typeface="Calibri"/>
              </a:rPr>
              <a:t>Executive Career Coach &amp; Personal Career Coach</a:t>
            </a:r>
          </a:p>
          <a:p>
            <a:pPr algn="l"/>
            <a:r>
              <a:rPr lang="en-US" sz="2800" dirty="0">
                <a:solidFill>
                  <a:srgbClr val="505C7C"/>
                </a:solidFill>
              </a:rPr>
              <a:t>Wednesday, May 25, 2022</a:t>
            </a:r>
            <a:endParaRPr lang="en-US" sz="2800" dirty="0">
              <a:solidFill>
                <a:srgbClr val="505C7C"/>
              </a:solidFill>
              <a:cs typeface="Calibri"/>
            </a:endParaRPr>
          </a:p>
        </p:txBody>
      </p:sp>
      <p:pic>
        <p:nvPicPr>
          <p:cNvPr id="5" name="Picture 4">
            <a:extLst>
              <a:ext uri="{FF2B5EF4-FFF2-40B4-BE49-F238E27FC236}">
                <a16:creationId xmlns:a16="http://schemas.microsoft.com/office/drawing/2014/main" id="{70890C6B-79F1-48F5-ABE5-05F59B5A62E4}"/>
              </a:ext>
            </a:extLst>
          </p:cNvPr>
          <p:cNvPicPr>
            <a:picLocks noChangeAspect="1"/>
          </p:cNvPicPr>
          <p:nvPr/>
        </p:nvPicPr>
        <p:blipFill>
          <a:blip r:embed="rId2"/>
          <a:stretch>
            <a:fillRect/>
          </a:stretch>
        </p:blipFill>
        <p:spPr>
          <a:xfrm>
            <a:off x="302895" y="234024"/>
            <a:ext cx="2735360" cy="890171"/>
          </a:xfrm>
          <a:prstGeom prst="rect">
            <a:avLst/>
          </a:prstGeom>
        </p:spPr>
      </p:pic>
    </p:spTree>
    <p:extLst>
      <p:ext uri="{BB962C8B-B14F-4D97-AF65-F5344CB8AC3E}">
        <p14:creationId xmlns:p14="http://schemas.microsoft.com/office/powerpoint/2010/main" val="96549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406FA-E80F-5A92-D8F6-6E80AB3F8A0A}"/>
              </a:ext>
            </a:extLst>
          </p:cNvPr>
          <p:cNvSpPr>
            <a:spLocks noGrp="1"/>
          </p:cNvSpPr>
          <p:nvPr>
            <p:ph type="title"/>
          </p:nvPr>
        </p:nvSpPr>
        <p:spPr>
          <a:xfrm>
            <a:off x="838200" y="365127"/>
            <a:ext cx="10515600" cy="879865"/>
          </a:xfrm>
        </p:spPr>
        <p:txBody>
          <a:bodyPr/>
          <a:lstStyle/>
          <a:p>
            <a:r>
              <a:rPr lang="en-US" dirty="0">
                <a:cs typeface="Calibri Light"/>
              </a:rPr>
              <a:t>Background</a:t>
            </a:r>
          </a:p>
        </p:txBody>
      </p:sp>
      <p:sp>
        <p:nvSpPr>
          <p:cNvPr id="3" name="Content Placeholder 2">
            <a:extLst>
              <a:ext uri="{FF2B5EF4-FFF2-40B4-BE49-F238E27FC236}">
                <a16:creationId xmlns:a16="http://schemas.microsoft.com/office/drawing/2014/main" id="{7406D56D-99B3-50E9-F425-E56602B6EF94}"/>
              </a:ext>
            </a:extLst>
          </p:cNvPr>
          <p:cNvSpPr>
            <a:spLocks noGrp="1"/>
          </p:cNvSpPr>
          <p:nvPr>
            <p:ph idx="1"/>
          </p:nvPr>
        </p:nvSpPr>
        <p:spPr>
          <a:xfrm>
            <a:off x="838200" y="1207400"/>
            <a:ext cx="11119449" cy="4969563"/>
          </a:xfrm>
        </p:spPr>
        <p:txBody>
          <a:bodyPr vert="horz" lIns="91440" tIns="45720" rIns="91440" bIns="45720" rtlCol="0" anchor="t">
            <a:normAutofit lnSpcReduction="10000"/>
          </a:bodyPr>
          <a:lstStyle/>
          <a:p>
            <a:r>
              <a:rPr lang="en-US" dirty="0">
                <a:ea typeface="+mn-lt"/>
                <a:cs typeface="+mn-lt"/>
              </a:rPr>
              <a:t>Career Coach with Lee Hecht Harrison and owns </a:t>
            </a:r>
            <a:r>
              <a:rPr lang="en-US" dirty="0" err="1">
                <a:ea typeface="+mn-lt"/>
                <a:cs typeface="+mn-lt"/>
              </a:rPr>
              <a:t>NuCareers</a:t>
            </a:r>
            <a:r>
              <a:rPr lang="en-US" dirty="0">
                <a:ea typeface="+mn-lt"/>
                <a:cs typeface="+mn-lt"/>
              </a:rPr>
              <a:t> Consulting. </a:t>
            </a:r>
          </a:p>
          <a:p>
            <a:r>
              <a:rPr lang="en-US" dirty="0">
                <a:ea typeface="+mn-lt"/>
                <a:cs typeface="+mn-lt"/>
              </a:rPr>
              <a:t>Certified Career Coach and Branding Specialist with over 20 years of experience. Former Technical Recruiter.</a:t>
            </a:r>
          </a:p>
          <a:p>
            <a:r>
              <a:rPr lang="en-US" dirty="0">
                <a:ea typeface="+mn-lt"/>
                <a:cs typeface="+mn-lt"/>
              </a:rPr>
              <a:t>Specializes in career coaching, resumes, cover letters, LinkedIn, salary negotiations for recent grads up to executives (all industries/disciplines).</a:t>
            </a:r>
          </a:p>
          <a:p>
            <a:r>
              <a:rPr lang="en-US" dirty="0">
                <a:ea typeface="+mn-lt"/>
                <a:cs typeface="+mn-lt"/>
              </a:rPr>
              <a:t>BS degree from RIT in Electronics, Quality Management and Small Business Management.  </a:t>
            </a:r>
          </a:p>
          <a:p>
            <a:r>
              <a:rPr lang="en-US" dirty="0">
                <a:ea typeface="+mn-lt"/>
                <a:cs typeface="+mn-lt"/>
              </a:rPr>
              <a:t>Worked in multiple industries including manufacturing, optics, banking, academia and started a not for profit.  Multinational to family owned.</a:t>
            </a:r>
            <a:endParaRPr lang="en-US" dirty="0"/>
          </a:p>
          <a:p>
            <a:r>
              <a:rPr lang="en-US" dirty="0">
                <a:ea typeface="Calibri"/>
                <a:cs typeface="Calibri"/>
              </a:rPr>
              <a:t>No nonsense, direct and practical approach.</a:t>
            </a:r>
          </a:p>
          <a:p>
            <a:r>
              <a:rPr lang="en-US" dirty="0">
                <a:ea typeface="Calibri"/>
                <a:cs typeface="Calibri"/>
              </a:rPr>
              <a:t>Connect with me on LinkedIn!! - </a:t>
            </a:r>
            <a:r>
              <a:rPr lang="en-US" dirty="0">
                <a:ea typeface="+mn-lt"/>
                <a:cs typeface="+mn-lt"/>
                <a:hlinkClick r:id="rId2"/>
              </a:rPr>
              <a:t>linkedin.com/in/lynnprytula</a:t>
            </a:r>
            <a:endParaRPr lang="en-US" dirty="0">
              <a:ea typeface="Calibri"/>
              <a:cs typeface="Calibri"/>
            </a:endParaRPr>
          </a:p>
        </p:txBody>
      </p:sp>
      <p:sp>
        <p:nvSpPr>
          <p:cNvPr id="4" name="Slide Number Placeholder 3">
            <a:extLst>
              <a:ext uri="{FF2B5EF4-FFF2-40B4-BE49-F238E27FC236}">
                <a16:creationId xmlns:a16="http://schemas.microsoft.com/office/drawing/2014/main" id="{B456EF0D-CD97-67E6-24FD-366FF576E972}"/>
              </a:ext>
            </a:extLst>
          </p:cNvPr>
          <p:cNvSpPr>
            <a:spLocks noGrp="1"/>
          </p:cNvSpPr>
          <p:nvPr>
            <p:ph type="sldNum" sz="quarter" idx="12"/>
          </p:nvPr>
        </p:nvSpPr>
        <p:spPr/>
        <p:txBody>
          <a:bodyPr/>
          <a:lstStyle/>
          <a:p>
            <a:fld id="{6914ABB8-D58E-445B-9BAA-CE52D90701E9}" type="slidenum">
              <a:rPr lang="en-US" smtClean="0"/>
              <a:t>7</a:t>
            </a:fld>
            <a:endParaRPr lang="en-US" dirty="0"/>
          </a:p>
        </p:txBody>
      </p:sp>
    </p:spTree>
    <p:extLst>
      <p:ext uri="{BB962C8B-B14F-4D97-AF65-F5344CB8AC3E}">
        <p14:creationId xmlns:p14="http://schemas.microsoft.com/office/powerpoint/2010/main" val="121606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7069-662B-9554-E380-917737F1EE68}"/>
              </a:ext>
            </a:extLst>
          </p:cNvPr>
          <p:cNvSpPr>
            <a:spLocks noGrp="1"/>
          </p:cNvSpPr>
          <p:nvPr>
            <p:ph type="title"/>
          </p:nvPr>
        </p:nvSpPr>
        <p:spPr>
          <a:xfrm>
            <a:off x="838200" y="206977"/>
            <a:ext cx="10515600" cy="937374"/>
          </a:xfrm>
        </p:spPr>
        <p:txBody>
          <a:bodyPr/>
          <a:lstStyle/>
          <a:p>
            <a:r>
              <a:rPr lang="en-US" dirty="0">
                <a:ea typeface="Calibri Light"/>
                <a:cs typeface="Calibri Light"/>
              </a:rPr>
              <a:t>Plan Your Work and Work Your Plan!</a:t>
            </a:r>
            <a:endParaRPr lang="en-US" dirty="0"/>
          </a:p>
        </p:txBody>
      </p:sp>
      <p:sp>
        <p:nvSpPr>
          <p:cNvPr id="3" name="Content Placeholder 2">
            <a:extLst>
              <a:ext uri="{FF2B5EF4-FFF2-40B4-BE49-F238E27FC236}">
                <a16:creationId xmlns:a16="http://schemas.microsoft.com/office/drawing/2014/main" id="{4E48A75B-E032-4E46-B97C-296D90E9F1A5}"/>
              </a:ext>
            </a:extLst>
          </p:cNvPr>
          <p:cNvSpPr>
            <a:spLocks noGrp="1"/>
          </p:cNvSpPr>
          <p:nvPr>
            <p:ph idx="1"/>
          </p:nvPr>
        </p:nvSpPr>
        <p:spPr>
          <a:xfrm>
            <a:off x="838200" y="1092381"/>
            <a:ext cx="11047562" cy="5084582"/>
          </a:xfrm>
        </p:spPr>
        <p:txBody>
          <a:bodyPr vert="horz" lIns="91440" tIns="45720" rIns="91440" bIns="45720" rtlCol="0" anchor="t">
            <a:normAutofit/>
          </a:bodyPr>
          <a:lstStyle/>
          <a:p>
            <a:r>
              <a:rPr lang="en-US" dirty="0">
                <a:ea typeface="Calibri"/>
                <a:cs typeface="Calibri"/>
              </a:rPr>
              <a:t>A job search is a project – Planning and tracking your progress is key!</a:t>
            </a:r>
          </a:p>
          <a:p>
            <a:r>
              <a:rPr lang="en-US" dirty="0">
                <a:ea typeface="Calibri"/>
                <a:cs typeface="Calibri"/>
              </a:rPr>
              <a:t>Organization is a must!  Chart progress/use calendar. Cloud storage.</a:t>
            </a:r>
          </a:p>
          <a:p>
            <a:r>
              <a:rPr lang="en-US" dirty="0">
                <a:ea typeface="Calibri"/>
                <a:cs typeface="Calibri"/>
              </a:rPr>
              <a:t>Define career goal, job level, alternate job titles, radius &amp; salary ranges.</a:t>
            </a:r>
          </a:p>
          <a:p>
            <a:r>
              <a:rPr lang="en-US" dirty="0">
                <a:ea typeface="Calibri"/>
                <a:cs typeface="Calibri"/>
              </a:rPr>
              <a:t>Develop results driven resume with metrics that supports career goal.</a:t>
            </a:r>
          </a:p>
          <a:p>
            <a:r>
              <a:rPr lang="en-US" dirty="0">
                <a:ea typeface="Calibri"/>
                <a:cs typeface="Calibri"/>
              </a:rPr>
              <a:t>Develop target list of 30-50 companies and multiple industries (3).</a:t>
            </a:r>
          </a:p>
          <a:p>
            <a:r>
              <a:rPr lang="en-US" dirty="0">
                <a:ea typeface="Calibri"/>
                <a:cs typeface="Calibri"/>
              </a:rPr>
              <a:t>Track # submissions, # contacts, research, job salary ranges, dates, etc.</a:t>
            </a:r>
          </a:p>
          <a:p>
            <a:r>
              <a:rPr lang="en-US" dirty="0">
                <a:ea typeface="Calibri"/>
                <a:cs typeface="Calibri"/>
              </a:rPr>
              <a:t>Develop 3-7 job search priorities weekly (action items/to do's). </a:t>
            </a:r>
            <a:r>
              <a:rPr lang="en-US" u="sng" dirty="0">
                <a:ea typeface="Calibri"/>
                <a:cs typeface="Calibri"/>
              </a:rPr>
              <a:t>Do them!!</a:t>
            </a:r>
          </a:p>
          <a:p>
            <a:r>
              <a:rPr lang="en-US" dirty="0">
                <a:ea typeface="Calibri"/>
                <a:cs typeface="Calibri"/>
              </a:rPr>
              <a:t>Must be actionable and </a:t>
            </a:r>
            <a:r>
              <a:rPr lang="en-US" dirty="0">
                <a:ea typeface="+mn-lt"/>
                <a:cs typeface="+mn-lt"/>
              </a:rPr>
              <a:t>measurable!  This keeps you moving forward!</a:t>
            </a:r>
            <a:endParaRPr lang="en-US" dirty="0">
              <a:ea typeface="Calibri"/>
              <a:cs typeface="Calibri"/>
            </a:endParaRPr>
          </a:p>
          <a:p>
            <a:r>
              <a:rPr lang="en-US" dirty="0">
                <a:ea typeface="Calibri"/>
                <a:cs typeface="Calibri"/>
              </a:rPr>
              <a:t>Networking groups/Job Search Work Team for accountability &amp; support.</a:t>
            </a:r>
            <a:endParaRPr lang="en-US"/>
          </a:p>
          <a:p>
            <a:r>
              <a:rPr lang="en-US" dirty="0">
                <a:ea typeface="Calibri"/>
                <a:cs typeface="Calibri"/>
              </a:rPr>
              <a:t>Talk to industry or company insiders, thru contacts or searching LinkedIn.</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89C51A69-0269-9F7D-346A-4F145ED6465A}"/>
              </a:ext>
            </a:extLst>
          </p:cNvPr>
          <p:cNvSpPr>
            <a:spLocks noGrp="1"/>
          </p:cNvSpPr>
          <p:nvPr>
            <p:ph type="sldNum" sz="quarter" idx="12"/>
          </p:nvPr>
        </p:nvSpPr>
        <p:spPr/>
        <p:txBody>
          <a:bodyPr/>
          <a:lstStyle/>
          <a:p>
            <a:fld id="{6914ABB8-D58E-445B-9BAA-CE52D90701E9}" type="slidenum">
              <a:rPr lang="en-US" smtClean="0"/>
              <a:t>8</a:t>
            </a:fld>
            <a:endParaRPr lang="en-US" dirty="0"/>
          </a:p>
        </p:txBody>
      </p:sp>
    </p:spTree>
    <p:extLst>
      <p:ext uri="{BB962C8B-B14F-4D97-AF65-F5344CB8AC3E}">
        <p14:creationId xmlns:p14="http://schemas.microsoft.com/office/powerpoint/2010/main" val="138947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705D-8DCB-A5B8-E9C2-C472BC7434D0}"/>
              </a:ext>
            </a:extLst>
          </p:cNvPr>
          <p:cNvSpPr>
            <a:spLocks noGrp="1"/>
          </p:cNvSpPr>
          <p:nvPr>
            <p:ph type="title"/>
          </p:nvPr>
        </p:nvSpPr>
        <p:spPr>
          <a:xfrm>
            <a:off x="838200" y="365127"/>
            <a:ext cx="8456720" cy="1325563"/>
          </a:xfrm>
        </p:spPr>
        <p:txBody>
          <a:bodyPr/>
          <a:lstStyle/>
          <a:p>
            <a:r>
              <a:rPr lang="en-US" dirty="0">
                <a:cs typeface="Calibri Light"/>
              </a:rPr>
              <a:t>Resume Tips</a:t>
            </a:r>
            <a:endParaRPr lang="en-US" dirty="0"/>
          </a:p>
        </p:txBody>
      </p:sp>
      <p:sp>
        <p:nvSpPr>
          <p:cNvPr id="3" name="Content Placeholder 2">
            <a:extLst>
              <a:ext uri="{FF2B5EF4-FFF2-40B4-BE49-F238E27FC236}">
                <a16:creationId xmlns:a16="http://schemas.microsoft.com/office/drawing/2014/main" id="{0BEDAEBE-F583-4308-030B-97BBEFD500EF}"/>
              </a:ext>
            </a:extLst>
          </p:cNvPr>
          <p:cNvSpPr>
            <a:spLocks noGrp="1"/>
          </p:cNvSpPr>
          <p:nvPr>
            <p:ph idx="1"/>
          </p:nvPr>
        </p:nvSpPr>
        <p:spPr>
          <a:xfrm>
            <a:off x="838200" y="1825625"/>
            <a:ext cx="10713965" cy="4351338"/>
          </a:xfrm>
        </p:spPr>
        <p:txBody>
          <a:bodyPr vert="horz" lIns="91440" tIns="45720" rIns="91440" bIns="45720" rtlCol="0" anchor="t">
            <a:normAutofit fontScale="92500"/>
          </a:bodyPr>
          <a:lstStyle/>
          <a:p>
            <a:r>
              <a:rPr lang="en-US" dirty="0">
                <a:cs typeface="Calibri"/>
              </a:rPr>
              <a:t>Resume should not read like a job description!  </a:t>
            </a:r>
          </a:p>
          <a:p>
            <a:r>
              <a:rPr lang="en-US" dirty="0">
                <a:ea typeface="Calibri"/>
                <a:cs typeface="Calibri"/>
              </a:rPr>
              <a:t>Not just a laundry list of job tasks.</a:t>
            </a:r>
          </a:p>
          <a:p>
            <a:r>
              <a:rPr lang="en-US" dirty="0">
                <a:ea typeface="Calibri"/>
                <a:cs typeface="Calibri"/>
              </a:rPr>
              <a:t>Copy and pasting lines from job description is a snoozer!  Don't do it!</a:t>
            </a:r>
            <a:endParaRPr lang="en-US" dirty="0">
              <a:cs typeface="Calibri"/>
            </a:endParaRPr>
          </a:p>
          <a:p>
            <a:r>
              <a:rPr lang="en-US" dirty="0">
                <a:ea typeface="Calibri"/>
                <a:cs typeface="Calibri"/>
              </a:rPr>
              <a:t>You are a product, what are your benefits or features you are selling?</a:t>
            </a:r>
          </a:p>
          <a:p>
            <a:r>
              <a:rPr lang="en-US" dirty="0">
                <a:ea typeface="Calibri"/>
                <a:cs typeface="Calibri"/>
              </a:rPr>
              <a:t>Use industry terms/wording to support industries you are targeting...</a:t>
            </a:r>
            <a:endParaRPr lang="en-US" dirty="0">
              <a:cs typeface="Calibri"/>
            </a:endParaRPr>
          </a:p>
          <a:p>
            <a:r>
              <a:rPr lang="en-US" dirty="0">
                <a:cs typeface="Calibri"/>
              </a:rPr>
              <a:t>Written to focus on where you want to go, NOT where you been...</a:t>
            </a:r>
            <a:endParaRPr lang="en-US" dirty="0">
              <a:ea typeface="Calibri"/>
              <a:cs typeface="Calibri"/>
            </a:endParaRPr>
          </a:p>
          <a:p>
            <a:r>
              <a:rPr lang="en-US" dirty="0">
                <a:ea typeface="Calibri"/>
                <a:cs typeface="Calibri"/>
              </a:rPr>
              <a:t>Use &gt; examples to support where you want to go, to type of job targeting.</a:t>
            </a:r>
            <a:endParaRPr lang="en-US" dirty="0">
              <a:cs typeface="Calibri"/>
            </a:endParaRPr>
          </a:p>
          <a:p>
            <a:r>
              <a:rPr lang="en-US" dirty="0">
                <a:ea typeface="Calibri" panose="020F0502020204030204"/>
                <a:cs typeface="Calibri"/>
              </a:rPr>
              <a:t>List past 10 – 15 years of work experience.</a:t>
            </a:r>
          </a:p>
          <a:p>
            <a:r>
              <a:rPr lang="en-US" dirty="0">
                <a:ea typeface="Calibri" panose="020F0502020204030204"/>
                <a:cs typeface="Calibri"/>
              </a:rPr>
              <a:t>Remove graduation date, use both degree title and acronym (BS, MBS, etc.).</a:t>
            </a:r>
          </a:p>
          <a:p>
            <a:endParaRPr lang="en-US" dirty="0">
              <a:ea typeface="Calibri" panose="020F0502020204030204"/>
              <a:cs typeface="Calibri"/>
            </a:endParaRPr>
          </a:p>
        </p:txBody>
      </p:sp>
      <p:sp>
        <p:nvSpPr>
          <p:cNvPr id="5" name="Slide Number Placeholder 4">
            <a:extLst>
              <a:ext uri="{FF2B5EF4-FFF2-40B4-BE49-F238E27FC236}">
                <a16:creationId xmlns:a16="http://schemas.microsoft.com/office/drawing/2014/main" id="{63D4BE68-D2B1-8697-1E51-34AD6336CBAC}"/>
              </a:ext>
            </a:extLst>
          </p:cNvPr>
          <p:cNvSpPr>
            <a:spLocks noGrp="1"/>
          </p:cNvSpPr>
          <p:nvPr>
            <p:ph type="sldNum" sz="quarter" idx="12"/>
          </p:nvPr>
        </p:nvSpPr>
        <p:spPr/>
        <p:txBody>
          <a:bodyPr/>
          <a:lstStyle/>
          <a:p>
            <a:fld id="{6914ABB8-D58E-445B-9BAA-CE52D90701E9}" type="slidenum">
              <a:rPr lang="en-US" smtClean="0"/>
              <a:t>9</a:t>
            </a:fld>
            <a:endParaRPr lang="en-US" dirty="0"/>
          </a:p>
        </p:txBody>
      </p:sp>
    </p:spTree>
    <p:extLst>
      <p:ext uri="{BB962C8B-B14F-4D97-AF65-F5344CB8AC3E}">
        <p14:creationId xmlns:p14="http://schemas.microsoft.com/office/powerpoint/2010/main" val="3369110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3127</Words>
  <Application>Microsoft Office PowerPoint</Application>
  <PresentationFormat>Widescreen</PresentationFormat>
  <Paragraphs>220</Paragraphs>
  <Slides>20</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Recruiter's Perspective on Job Search, Planning and Resumes...</vt:lpstr>
      <vt:lpstr>Background</vt:lpstr>
      <vt:lpstr>Plan Your Work and Work Your Plan!</vt:lpstr>
      <vt:lpstr>Resume Tips</vt:lpstr>
      <vt:lpstr>Bullet Tips</vt:lpstr>
      <vt:lpstr>Chapter Title Slide Layout</vt:lpstr>
      <vt:lpstr>Basic Slide Layout</vt:lpstr>
      <vt:lpstr>Photo Slide 1 Layout</vt:lpstr>
      <vt:lpstr>Bulleted Slide Layout</vt:lpstr>
      <vt:lpstr>PowerPoint Presentation</vt:lpstr>
      <vt:lpstr>PowerPoint Presentation</vt:lpstr>
      <vt:lpstr>NEW HORIZONS NETWORKING GROUP AND NETWORKING 101</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Troup</dc:creator>
  <cp:lastModifiedBy>Richard Shroyer</cp:lastModifiedBy>
  <cp:revision>6</cp:revision>
  <dcterms:created xsi:type="dcterms:W3CDTF">2022-05-11T12:28:48Z</dcterms:created>
  <dcterms:modified xsi:type="dcterms:W3CDTF">2022-06-11T23:27:56Z</dcterms:modified>
</cp:coreProperties>
</file>