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48" r:id="rId3"/>
  </p:sldMasterIdLst>
  <p:notesMasterIdLst>
    <p:notesMasterId r:id="rId18"/>
  </p:notesMasterIdLst>
  <p:sldIdLst>
    <p:sldId id="256" r:id="rId4"/>
    <p:sldId id="257" r:id="rId5"/>
    <p:sldId id="262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2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49123-A819-440B-9FD5-48CD3A75863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006B-9271-4BF3-ABC4-552FF91BF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F575-EE5D-8C1E-F281-50028A0D5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7344A-45A1-4167-5796-45314DB22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383C-A839-6C62-207B-955A9063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081B5-F378-843F-326E-46C54F67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7D42F-B53C-FE18-7AC5-EE7B8A0B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3D93B34-E815-9107-7EF5-CEFECA4BE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6174974"/>
            <a:ext cx="3491344" cy="69826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C41BB4-65D5-A52F-4C5D-DB53AF6DD52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4974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18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99FF-FA6E-3525-7BCB-666340DF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AB785-9A66-5327-9D57-27A8BF4B4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6A757-0C21-0C02-69C9-63910370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0820F-C216-3387-82B0-AD89D120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9DB97-C00E-3B50-252D-C834C236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8E245E1D-B347-0303-010A-EE9B174D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6174974"/>
            <a:ext cx="3491344" cy="69826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41E69E-1003-163A-C2BA-906CB36303FC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4974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6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3C9EA-D2C2-5B61-9095-5C961CF8B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37815-025D-71B4-A68C-42AFA8488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02D9-D315-B67B-2D79-3659086E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DA7EA-17E5-B3C8-DDEE-5AE079BA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9FD50-BE8B-28EA-5883-1094E29A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F2DBBD7D-FEF8-48AD-C3B1-AF366AF43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6174974"/>
            <a:ext cx="3491344" cy="69826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C2EFC1-AF18-7297-AC22-A0043EA787C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4974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74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D2DA-2266-4540-3D05-0DB2F28C5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F663A-4214-A456-52B5-64286DFB3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9837E-7ACD-ED81-D7F9-01B1405B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67CF7-ACFF-A1D3-AA5F-25B6B562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A0E2E-3088-5373-F0C7-92F178B7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7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E062-0429-6376-FB26-13DCC86E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BE41-BAF7-68AF-7F9B-3B5E5F978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D35B9-252C-2A99-6365-0F58ABD1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605C3-AA26-E0B0-5DB1-D7D3C5E3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33CFB-1CC5-5A20-A576-1BFA56B9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E8FE-C094-1021-D92C-34614AA8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C5588-6226-1A69-FEBD-B3439ACB6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D1534-8B15-B73A-811F-CA84D6B6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0A4BE-880A-CD1B-8C51-17ABE655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8FF2E-1CC6-0418-CBCA-D2D1267A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82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6F62-AAAC-9A7B-5295-B90A5877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4615C-45E1-12D4-CAC0-0FBD5A7D5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7E291-5FAC-E150-CD09-31FAFE614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DD273-ACAD-E8AF-4551-C5F020A5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735F6-45AA-7EAC-2128-83CD481B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51E3F-201D-7816-CFA8-1688C90A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5E00-542B-5ADA-EBE7-58F7B640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353E9-2998-9EE0-46BD-530908A0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300F-9327-13DA-ED5D-6372FA826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9157B-EFAE-62D5-F49B-8EAE530FB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EE02F-D3FD-B767-1717-6DB690691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547C5-6E11-230E-DBF0-E7EB682D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0C48D-3FC5-1FAE-E0E6-FC45DABA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32AD5-116C-5FA0-88D5-00B000C6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95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90F2-04BB-81AF-C691-52D34B57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E4361-8872-CEB3-AE18-51F02B31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B22E4-FA45-070E-C00B-CD41F51F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D054A-784D-BE58-B083-4D30CECD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56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1686C-9AAB-EC10-4E83-4A11B7C8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5ECEC-63C8-9D21-F13A-6E330CFA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BB441-F908-8FB9-501A-CE4AE061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48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2041-B65F-8028-4EAE-ECCB95B0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DE110-20CE-AEF9-E56A-0728F9F4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F1910-E571-5EB4-ACD0-7E837E388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41D85-98AB-DB7C-A1B3-07670C8A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B7A45-65BF-3CC3-172F-187E3370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D41B6-DD9D-FF1C-CDD4-C087C913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04C15-756F-FBA4-7E39-535EF80D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AFC76-EA2C-53D9-8260-FA25E084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63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2BD01-71B1-D004-5C95-C32C4B80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D2428-8C4D-4233-69D5-B66353C6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DC3BD-A303-BEB8-E0DB-A382192D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62A8BADE-FEDC-B509-B8D9-11EBAD058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6174974"/>
            <a:ext cx="3491344" cy="6982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148594-2552-846E-F469-D87CA3A58A31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4974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94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16EE-8BD5-6354-F22C-6A5C69FF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86E49-FB0C-FD34-3FA3-0B0AD21EB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5D64F-FF41-9C70-6EC4-B4ED5CA34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6FECE-D96D-AD52-FEE5-CE0EE44A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8EF71-DDDD-B9EA-5331-31004D8E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97BD1-CD9C-831E-8D96-4D54262E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5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C7E0-CA09-2585-D583-DC2722F6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990A1-A0C9-CEB6-669F-45B2D75E7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938F7-699D-64BE-D2BF-A178D0E0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DA06E-E457-C261-174C-13139457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1A6D-948D-A517-759F-4914A707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78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6D0D3-37B2-4EE4-2AD8-172AC6CCE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1A6E4-C691-225D-BFE6-30A0F81C4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A727-FF3B-57B8-F40F-B18370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D67CD-A27E-9912-3261-A381FA31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A9229-B178-9A8A-1C66-C43EF6C5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97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3D853-D377-909F-A2AA-015D22CA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81F5B-6891-2742-3B1E-32C528BAF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BF1F7-9A37-611F-76C8-69850FF9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5627-6DF9-4E03-A4A2-AA5FB878EF8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D7115-4ACD-8F60-4133-4882A51E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225F5-5E28-F799-00A0-4743857E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399B-9774-40A9-AC3B-092EFFC5C7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8723AB7D-2392-A9BF-C3AC-74DAD3C24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622" y="90129"/>
            <a:ext cx="1815770" cy="5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2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B780-4BA9-BFBC-285A-2565C1F7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D63DE-FD11-0B6B-E3A0-4B01924A4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064AE-FB14-2436-53DC-19E89A9C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5627-6DF9-4E03-A4A2-AA5FB878EF8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7A323-0733-F887-AAEB-D14E4FD8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A9018-A90E-981A-0693-A9CF853B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399B-9774-40A9-AC3B-092EFFC5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FFC6-A75F-42E8-FA7A-5BF772A4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B720E-C92D-3AAD-C62C-038E9505C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5DF54-988F-97F3-ADE5-8A55551D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9111-F5AE-C568-31F9-D448A0B1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E0CB3-CD7A-66AE-220E-B0AEFD97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B22B1C99-711F-75F6-E61E-59423492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6174974"/>
            <a:ext cx="3491344" cy="69826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E31142-73BF-393F-6BA2-B720ED8B4C6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4974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19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15D9-1B7F-8D33-0852-B47389CB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DE295-BC09-BF49-FE13-8B7164758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3E6C0-1DA8-34B3-BD32-66FB5BB62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94583-857F-A506-A79F-428646CF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C740B-4121-31CF-E715-0A608E6F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51CA7-0910-4FCA-21C3-BEF5E9BB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C30EC7E8-61AF-0930-01E5-F0C6D779F3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6174974"/>
            <a:ext cx="3491344" cy="6982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A1DB17-5757-73A7-2166-3FC4F18169D4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4974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0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4068-D542-EDD8-4B8E-C2D3CD54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771F3-6F29-A736-9FD3-0A64D92C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E6157-24CB-3B3B-3967-50169CC5F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84185-411F-20CA-86C6-63B70F973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71333-303E-7346-8A4A-E5FE680CE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EAEAF-4DFE-0B00-0A87-CED7ACF9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A7BCE-C4B1-36D6-28F7-B6139BDE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2F304-9AFD-5DB3-BC4D-9BA08C84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1DD1202C-E2EB-5B2F-4B62-803432C7F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6174974"/>
            <a:ext cx="3491344" cy="6982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F96622-FDEF-4307-88C6-391163AB27D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4974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17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0122-20A8-944C-A95B-FC93A284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E0267-3D32-2FF1-AF50-48AE09D4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AA0AF-0640-555C-10F3-08216CFD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0342B-0240-59C5-53E9-7D0A2578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E39245A9-E3F3-5042-D254-7A826BD49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6174974"/>
            <a:ext cx="3491344" cy="69826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517E81-9E28-5F3E-E937-D34ED2BC903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4974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24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57B97-9F33-EE5C-A4A0-C7170CB9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65DE3-4E50-A25E-C795-84CAECBC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CA701-E3B9-555B-C966-BCA5E954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433BDC17-DC59-0AFC-AD38-F016C1D3D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6174974"/>
            <a:ext cx="3491344" cy="6982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974B58-FF52-46BB-3F42-787780785D04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4974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93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601B-4670-E03A-FF7E-D01DED4E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BD76C-4D7F-5D15-92F0-763248F1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4FC72-1A30-366B-9FE6-39E789E27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D5748-0599-606E-5A81-00905090E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9E09B-E4DC-4DC0-6BC4-DC86F68A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8DDD9-E02F-9E9F-44CC-E87C3CF1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DC296B03-4901-228E-596B-E1F65BDB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6174974"/>
            <a:ext cx="3491344" cy="6982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C81B53-E84B-0B36-0A4D-C2E18F14E29E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4974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56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31D6-D1A2-5EC3-8D3A-E8E059B0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7A6CC-CCCC-AC9F-EC4C-EB4F61A2B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4F8A5-C779-34DA-DC33-2DDA70260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81484-C3E0-A4CA-0253-20739FFF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319AE-6B3D-5F11-845E-BFC907278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39A1E-7E65-C4FF-CB4E-E6254A0F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71EB238F-090F-BD8F-6CC6-03540F85C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6174974"/>
            <a:ext cx="3491344" cy="6982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05D1B-6659-6496-1599-9D6E25021AE3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74974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69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9DBF7C-A099-26DF-5987-4EEB746B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1E8F4-80A9-CFCB-5010-259FC64A0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3A009-6DDE-1C21-35DD-3348DE1A3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8FFD-7459-47B9-B1B7-EC0F41E3A41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C5191-1271-655F-675F-617102422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B9393-ECB3-C7C1-AA0B-1E5DDCCA5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4681-850C-4798-904F-0A1C294B8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C97AD-2B3F-759E-16A3-D3D9419D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F3C84-5588-4813-75E5-F0C14DB44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05525-F301-C7B8-7FB8-802E977E9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2E085-3F0D-43BC-B900-34D1548CD80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E49D2-1583-6853-C8F0-B39C50358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92F8F-C00D-2A75-C46C-E12B0EEA8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7BE7-C013-4816-A5C1-0CF5514E7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13780-3FFA-566C-3617-46AE92BE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E2CCB-9EFD-54C5-1E05-3AF382C62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AEE5A-CEE1-6680-9723-8D58B02B9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45627-6DF9-4E03-A4A2-AA5FB878EF8A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82611-F20A-E11C-2B6E-B1C91DDB3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952FC-EF77-8A11-AE00-4B59FA9C2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399B-9774-40A9-AC3B-092EFFC5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2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kcl.ac.uk/activelearning/2019/12/18/questionnaires-for-evaluating-teachin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sandtrials.com/blog/estrategia-seis-sigma-mejora-continua-de-proceso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8A5C-CBF5-C728-16FB-095DEC716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Michael Caceci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C1FD6-DC8B-E492-0DC3-3DD204AC9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GRQC Performance Excellence Forum</a:t>
            </a:r>
          </a:p>
          <a:p>
            <a:pPr>
              <a:spcBef>
                <a:spcPts val="600"/>
              </a:spcBef>
            </a:pPr>
            <a:r>
              <a:rPr lang="en-US" b="1" dirty="0"/>
              <a:t>Using Qualitative Data to Supplement </a:t>
            </a:r>
          </a:p>
          <a:p>
            <a:pPr>
              <a:spcBef>
                <a:spcPts val="600"/>
              </a:spcBef>
            </a:pPr>
            <a:r>
              <a:rPr lang="en-US" b="1" dirty="0"/>
              <a:t>Quantitative Data in Telling a Story</a:t>
            </a:r>
          </a:p>
          <a:p>
            <a:pPr>
              <a:spcBef>
                <a:spcPts val="600"/>
              </a:spcBef>
            </a:pPr>
            <a:r>
              <a:rPr lang="en-US" dirty="0"/>
              <a:t>February 27, 2024</a:t>
            </a:r>
          </a:p>
        </p:txBody>
      </p:sp>
    </p:spTree>
    <p:extLst>
      <p:ext uri="{BB962C8B-B14F-4D97-AF65-F5344CB8AC3E}">
        <p14:creationId xmlns:p14="http://schemas.microsoft.com/office/powerpoint/2010/main" val="329450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1D32FE-9D4B-7B8B-3CBA-62FB7DF4F3C7}"/>
              </a:ext>
            </a:extLst>
          </p:cNvPr>
          <p:cNvSpPr txBox="1"/>
          <p:nvPr/>
        </p:nvSpPr>
        <p:spPr>
          <a:xfrm>
            <a:off x="3779520" y="2136338"/>
            <a:ext cx="675705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Anurag Khare</a:t>
            </a:r>
          </a:p>
          <a:p>
            <a:endParaRPr lang="en-US" dirty="0"/>
          </a:p>
          <a:p>
            <a:r>
              <a:rPr lang="en-US" dirty="0"/>
              <a:t>GRQC Performance Excellence Forum</a:t>
            </a:r>
          </a:p>
          <a:p>
            <a:endParaRPr lang="en-US" dirty="0"/>
          </a:p>
          <a:p>
            <a:r>
              <a:rPr lang="en-US" sz="3200" dirty="0"/>
              <a:t>Using Qualitative Data to Supplement</a:t>
            </a:r>
          </a:p>
          <a:p>
            <a:r>
              <a:rPr lang="en-US" sz="3200" dirty="0"/>
              <a:t>Quantitative Data in Telling a Story</a:t>
            </a:r>
          </a:p>
          <a:p>
            <a:endParaRPr lang="en-US" dirty="0"/>
          </a:p>
          <a:p>
            <a:r>
              <a:rPr lang="en-US" dirty="0"/>
              <a:t>February 27, 2024</a:t>
            </a:r>
          </a:p>
        </p:txBody>
      </p:sp>
      <p:pic>
        <p:nvPicPr>
          <p:cNvPr id="3" name="Picture 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5E508051-E560-F29E-2F0C-E9A9EE34A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858" y="105441"/>
            <a:ext cx="2217142" cy="7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5844-FC9B-76B1-55B1-DF3F088C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4" y="218848"/>
            <a:ext cx="10515600" cy="462189"/>
          </a:xfrm>
        </p:spPr>
        <p:txBody>
          <a:bodyPr>
            <a:noAutofit/>
          </a:bodyPr>
          <a:lstStyle/>
          <a:p>
            <a:r>
              <a:rPr lang="en-US" sz="3200" b="1" u="sng" dirty="0"/>
              <a:t>Context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03D9B-2126-C3B0-598E-82AAFD711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3" y="1007019"/>
            <a:ext cx="10813868" cy="1096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Data, the fuel of the digital age, exists in two primary forms: structured and unstructured. </a:t>
            </a:r>
          </a:p>
          <a:p>
            <a:pPr marL="0" indent="0">
              <a:buNone/>
            </a:pPr>
            <a:endParaRPr lang="en-US" u="sng" dirty="0">
              <a:solidFill>
                <a:srgbClr val="1F1F1F"/>
              </a:solidFill>
              <a:latin typeface="Google Sans"/>
            </a:endParaRPr>
          </a:p>
          <a:p>
            <a:pPr marL="0" indent="0">
              <a:buNone/>
            </a:pP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684AD6-B3B5-E7A0-238F-29410F9F2EBB}"/>
              </a:ext>
            </a:extLst>
          </p:cNvPr>
          <p:cNvSpPr txBox="1">
            <a:spLocks/>
          </p:cNvSpPr>
          <p:nvPr/>
        </p:nvSpPr>
        <p:spPr>
          <a:xfrm>
            <a:off x="333103" y="2385602"/>
            <a:ext cx="5641569" cy="332146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1F1F1F"/>
                </a:solidFill>
                <a:latin typeface="Google Sans"/>
              </a:rPr>
              <a:t>Current Landscape</a:t>
            </a:r>
          </a:p>
          <a:p>
            <a:r>
              <a:rPr lang="en-US" dirty="0">
                <a:solidFill>
                  <a:srgbClr val="1F1F1F"/>
                </a:solidFill>
                <a:latin typeface="Google Sans"/>
              </a:rPr>
              <a:t>Data Explosion</a:t>
            </a:r>
          </a:p>
          <a:p>
            <a:r>
              <a:rPr lang="en-US" dirty="0">
                <a:solidFill>
                  <a:srgbClr val="1F1F1F"/>
                </a:solidFill>
                <a:latin typeface="Google Sans"/>
              </a:rPr>
              <a:t>Dominance of Unstructured</a:t>
            </a:r>
          </a:p>
          <a:p>
            <a:r>
              <a:rPr lang="en-US" dirty="0">
                <a:solidFill>
                  <a:srgbClr val="1F1F1F"/>
                </a:solidFill>
                <a:latin typeface="Google Sans"/>
              </a:rPr>
              <a:t>Hidden potential </a:t>
            </a:r>
          </a:p>
          <a:p>
            <a:r>
              <a:rPr lang="en-US" dirty="0">
                <a:solidFill>
                  <a:srgbClr val="1F1F1F"/>
                </a:solidFill>
                <a:latin typeface="Google Sans"/>
              </a:rPr>
              <a:t>Security and Privacy concerns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>
              <a:solidFill>
                <a:srgbClr val="1F1F1F"/>
              </a:solidFill>
              <a:latin typeface="Google San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1F1F1F"/>
              </a:solidFill>
              <a:latin typeface="Google San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330059-E1E0-729C-EAC1-593F67E87CE2}"/>
              </a:ext>
            </a:extLst>
          </p:cNvPr>
          <p:cNvSpPr txBox="1">
            <a:spLocks/>
          </p:cNvSpPr>
          <p:nvPr/>
        </p:nvSpPr>
        <p:spPr>
          <a:xfrm>
            <a:off x="6217330" y="2385602"/>
            <a:ext cx="5460864" cy="332146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solidFill>
                  <a:srgbClr val="1F1F1F"/>
                </a:solidFill>
                <a:latin typeface="Google Sans"/>
              </a:rPr>
              <a:t>Future Trends</a:t>
            </a:r>
          </a:p>
          <a:p>
            <a:r>
              <a:rPr lang="en-US" dirty="0">
                <a:solidFill>
                  <a:srgbClr val="1F1F1F"/>
                </a:solidFill>
                <a:latin typeface="Google Sans"/>
              </a:rPr>
              <a:t>Convergence</a:t>
            </a:r>
          </a:p>
          <a:p>
            <a:r>
              <a:rPr lang="en-US" dirty="0">
                <a:solidFill>
                  <a:srgbClr val="1F1F1F"/>
                </a:solidFill>
                <a:latin typeface="Google Sans"/>
              </a:rPr>
              <a:t>Focus on insights</a:t>
            </a:r>
          </a:p>
          <a:p>
            <a:r>
              <a:rPr lang="en-US" dirty="0">
                <a:solidFill>
                  <a:srgbClr val="1F1F1F"/>
                </a:solidFill>
                <a:latin typeface="Google Sans"/>
              </a:rPr>
              <a:t>Democratization of data</a:t>
            </a:r>
          </a:p>
          <a:p>
            <a:r>
              <a:rPr lang="en-US" dirty="0">
                <a:solidFill>
                  <a:srgbClr val="1F1F1F"/>
                </a:solidFill>
                <a:latin typeface="Google Sans"/>
              </a:rPr>
              <a:t>AI/ML dominance</a:t>
            </a:r>
          </a:p>
          <a:p>
            <a:r>
              <a:rPr lang="en-US" dirty="0">
                <a:solidFill>
                  <a:srgbClr val="1F1F1F"/>
                </a:solidFill>
                <a:latin typeface="Google Sans"/>
              </a:rPr>
              <a:t>Real-time insights</a:t>
            </a:r>
            <a:endParaRPr lang="en-US" u="sng" dirty="0">
              <a:solidFill>
                <a:srgbClr val="1F1F1F"/>
              </a:solidFill>
              <a:latin typeface="Google San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1F1F1F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84645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B5CF-A1BE-5230-D4D1-06DB3345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66" y="13870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Side by side comparison of structured and unstructured data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D8B4ABC-F4CF-6A50-4F5E-04436999B4F9}"/>
              </a:ext>
            </a:extLst>
          </p:cNvPr>
          <p:cNvGraphicFramePr>
            <a:graphicFrameLocks noGrp="1"/>
          </p:cNvGraphicFramePr>
          <p:nvPr/>
        </p:nvGraphicFramePr>
        <p:xfrm>
          <a:off x="965201" y="1981200"/>
          <a:ext cx="10024530" cy="37422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04906">
                  <a:extLst>
                    <a:ext uri="{9D8B030D-6E8A-4147-A177-3AD203B41FA5}">
                      <a16:colId xmlns:a16="http://schemas.microsoft.com/office/drawing/2014/main" val="604192479"/>
                    </a:ext>
                  </a:extLst>
                </a:gridCol>
                <a:gridCol w="2004906">
                  <a:extLst>
                    <a:ext uri="{9D8B030D-6E8A-4147-A177-3AD203B41FA5}">
                      <a16:colId xmlns:a16="http://schemas.microsoft.com/office/drawing/2014/main" val="3816884371"/>
                    </a:ext>
                  </a:extLst>
                </a:gridCol>
                <a:gridCol w="2004906">
                  <a:extLst>
                    <a:ext uri="{9D8B030D-6E8A-4147-A177-3AD203B41FA5}">
                      <a16:colId xmlns:a16="http://schemas.microsoft.com/office/drawing/2014/main" val="601535245"/>
                    </a:ext>
                  </a:extLst>
                </a:gridCol>
                <a:gridCol w="2004906">
                  <a:extLst>
                    <a:ext uri="{9D8B030D-6E8A-4147-A177-3AD203B41FA5}">
                      <a16:colId xmlns:a16="http://schemas.microsoft.com/office/drawing/2014/main" val="1173241386"/>
                    </a:ext>
                  </a:extLst>
                </a:gridCol>
                <a:gridCol w="2004906">
                  <a:extLst>
                    <a:ext uri="{9D8B030D-6E8A-4147-A177-3AD203B41FA5}">
                      <a16:colId xmlns:a16="http://schemas.microsoft.com/office/drawing/2014/main" val="1535602601"/>
                    </a:ext>
                  </a:extLst>
                </a:gridCol>
              </a:tblGrid>
              <a:tr h="739069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effectLst/>
                        </a:rPr>
                        <a:t>Category</a:t>
                      </a:r>
                      <a:endParaRPr lang="en-US" b="0" dirty="0">
                        <a:effectLst/>
                        <a:latin typeface="Google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</a:rPr>
                        <a:t>Growth Rate (%)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</a:rPr>
                        <a:t>Volume (% of total data)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</a:rPr>
                        <a:t>Processing Tools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</a:rPr>
                        <a:t>Examples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5109064"/>
                  </a:ext>
                </a:extLst>
              </a:tr>
              <a:tr h="1818343"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Structured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marL="101600" marR="101600" marT="101600" marB="101600" anchor="ctr"/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10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marL="101600" marR="101600" marT="101600" marB="101600"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</a:rPr>
                        <a:t>20</a:t>
                      </a:r>
                      <a:endParaRPr lang="en-US" b="0" dirty="0">
                        <a:effectLst/>
                        <a:latin typeface="Google Sans"/>
                      </a:endParaRPr>
                    </a:p>
                  </a:txBody>
                  <a:tcPr marL="101600" marR="101600" marT="101600" marB="101600" anchor="ctr"/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Traditional databases &amp; analytics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marL="101600" marR="101600" marT="101600" marB="101600" anchor="ctr"/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Customer databases, sensor data, transaction records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marL="101600" marR="101600" marT="101600" marB="101600" anchor="ctr"/>
                </a:tc>
                <a:extLst>
                  <a:ext uri="{0D108BD9-81ED-4DB2-BD59-A6C34878D82A}">
                    <a16:rowId xmlns:a16="http://schemas.microsoft.com/office/drawing/2014/main" val="2895672647"/>
                  </a:ext>
                </a:extLst>
              </a:tr>
              <a:tr h="1184856"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Unstructured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marL="101600" marR="101600" marT="101600" marB="101600" anchor="ctr"/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80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marL="101600" marR="101600" marT="101600" marB="101600" anchor="ctr"/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80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marL="101600" marR="101600" marT="101600" marB="101600" anchor="ctr"/>
                </a:tc>
                <a:tc>
                  <a:txBody>
                    <a:bodyPr/>
                    <a:lstStyle/>
                    <a:p>
                      <a:r>
                        <a:rPr lang="en-US" b="0">
                          <a:effectLst/>
                        </a:rPr>
                        <a:t>NLP, ML, big data platforms</a:t>
                      </a:r>
                      <a:endParaRPr lang="en-US" b="0">
                        <a:effectLst/>
                        <a:latin typeface="Google Sans"/>
                      </a:endParaRPr>
                    </a:p>
                  </a:txBody>
                  <a:tcPr marL="101600" marR="101600" marT="101600" marB="101600" anchor="ctr"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</a:rPr>
                        <a:t>Social media posts, emails, images, videos</a:t>
                      </a:r>
                      <a:endParaRPr lang="en-US" b="0" dirty="0">
                        <a:effectLst/>
                        <a:latin typeface="Google Sans"/>
                      </a:endParaRPr>
                    </a:p>
                  </a:txBody>
                  <a:tcPr marL="101600" marR="101600" marT="101600" marB="101600" anchor="ctr"/>
                </a:tc>
                <a:extLst>
                  <a:ext uri="{0D108BD9-81ED-4DB2-BD59-A6C34878D82A}">
                    <a16:rowId xmlns:a16="http://schemas.microsoft.com/office/drawing/2014/main" val="186912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86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DC20-21E5-06EF-1289-47E39459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45CD-4172-B833-D1F9-7BE06241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3" y="1825625"/>
            <a:ext cx="10828867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Both structured and unstructured data are valuable, but require different approaches.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The future lies in integrating and analyzing both for comprehensive insights.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AI and ML will be key drivers of data analysis and unlocking its potential.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Ethical considerations and responsible data governance will be crucial.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0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4CC3-B295-309F-1D28-D3CC00D5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7" y="35242"/>
            <a:ext cx="11545389" cy="836657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Case study: Early sepsis detection (Bayesian health)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11E8-FC96-9289-235E-2DBDA2C12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91" y="10537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Use case: Bayesian Health's AI platform, analyzes various patient data </a:t>
            </a:r>
          </a:p>
          <a:p>
            <a:pPr marL="0" indent="0">
              <a:buNone/>
            </a:pPr>
            <a:r>
              <a:rPr lang="en-US" dirty="0"/>
              <a:t>Result: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 of data used: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33908E-A59B-BBC3-A3B7-6843087811EE}"/>
              </a:ext>
            </a:extLst>
          </p:cNvPr>
          <p:cNvGraphicFramePr>
            <a:graphicFrameLocks noGrp="1"/>
          </p:cNvGraphicFramePr>
          <p:nvPr/>
        </p:nvGraphicFramePr>
        <p:xfrm>
          <a:off x="647339" y="2131785"/>
          <a:ext cx="10055496" cy="11887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351832">
                  <a:extLst>
                    <a:ext uri="{9D8B030D-6E8A-4147-A177-3AD203B41FA5}">
                      <a16:colId xmlns:a16="http://schemas.microsoft.com/office/drawing/2014/main" val="3992056525"/>
                    </a:ext>
                  </a:extLst>
                </a:gridCol>
                <a:gridCol w="3351832">
                  <a:extLst>
                    <a:ext uri="{9D8B030D-6E8A-4147-A177-3AD203B41FA5}">
                      <a16:colId xmlns:a16="http://schemas.microsoft.com/office/drawing/2014/main" val="1262465049"/>
                    </a:ext>
                  </a:extLst>
                </a:gridCol>
                <a:gridCol w="3351832">
                  <a:extLst>
                    <a:ext uri="{9D8B030D-6E8A-4147-A177-3AD203B41FA5}">
                      <a16:colId xmlns:a16="http://schemas.microsoft.com/office/drawing/2014/main" val="2210219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</a:rPr>
                        <a:t>5.7 </a:t>
                      </a:r>
                      <a:r>
                        <a:rPr lang="en-US" sz="1800" b="0" kern="1200" dirty="0" err="1">
                          <a:solidFill>
                            <a:schemeClr val="lt1"/>
                          </a:solidFill>
                          <a:effectLst/>
                        </a:rPr>
                        <a:t>hrs</a:t>
                      </a: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</a:rPr>
                        <a:t> Lead Time:</a:t>
                      </a:r>
                      <a:b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</a:rPr>
                      </a:b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</a:rPr>
                        <a:t>earlier detection on the most severe sepsis cases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</a:rPr>
                        <a:t>89%Adoption:</a:t>
                      </a:r>
                      <a:b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</a:rPr>
                      </a:b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</a:rPr>
                        <a:t>frontline user adoption over 2+ years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</a:rPr>
                        <a:t>18.2% Mortality:</a:t>
                      </a:r>
                      <a:b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</a:rPr>
                      </a:br>
                      <a:r>
                        <a:rPr lang="en-US" sz="1800" b="0" kern="1200" dirty="0">
                          <a:solidFill>
                            <a:schemeClr val="lt1"/>
                          </a:solidFill>
                          <a:effectLst/>
                        </a:rPr>
                        <a:t>relative reduction in sepsis mortality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9499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46AA37-F4F1-F66C-1243-69012A5AB746}"/>
              </a:ext>
            </a:extLst>
          </p:cNvPr>
          <p:cNvGraphicFramePr>
            <a:graphicFrameLocks noGrp="1"/>
          </p:cNvGraphicFramePr>
          <p:nvPr/>
        </p:nvGraphicFramePr>
        <p:xfrm>
          <a:off x="586015" y="4213815"/>
          <a:ext cx="10392952" cy="238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96476">
                  <a:extLst>
                    <a:ext uri="{9D8B030D-6E8A-4147-A177-3AD203B41FA5}">
                      <a16:colId xmlns:a16="http://schemas.microsoft.com/office/drawing/2014/main" val="1840770971"/>
                    </a:ext>
                  </a:extLst>
                </a:gridCol>
                <a:gridCol w="5196476">
                  <a:extLst>
                    <a:ext uri="{9D8B030D-6E8A-4147-A177-3AD203B41FA5}">
                      <a16:colId xmlns:a16="http://schemas.microsoft.com/office/drawing/2014/main" val="10841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Unstructured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26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Vital signs: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 Vital signs like heart rate, respiratory rate, temperature, and blood pressure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etc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Laboratory data: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 Various blood tests and other laboratory measures, such as white blood cell count, C-reactive protein (CRP), and lactate levels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</a:rPr>
                        <a:t>etc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Demographic data: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 Demographic details like age, gender, and comorbidities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EHR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Electronic health records (EHRs) containing clinical notes, discharge summaries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Sensor data: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Continuous monitoring of vital signs etc. through wearable devices or bedside monitors provide real-time insights into patient status.</a:t>
                      </a:r>
                      <a:br>
                        <a:rPr lang="en-US" dirty="0"/>
                      </a:b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Imaging data: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</a:rPr>
                        <a:t> Chest X-rays and other imaging studies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232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6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9AD7-12D9-4D6D-5B6F-E41D848B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Research Basics: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C4B23-C071-9030-8F8C-7B481D0F6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b="1" dirty="0"/>
              <a:t>Primary data</a:t>
            </a:r>
          </a:p>
          <a:p>
            <a:pPr lvl="2"/>
            <a:r>
              <a:rPr lang="en-US" dirty="0"/>
              <a:t>Information collected for the first time</a:t>
            </a:r>
          </a:p>
          <a:p>
            <a:pPr lvl="2"/>
            <a:r>
              <a:rPr lang="en-US" dirty="0"/>
              <a:t>Collected from a sample population for specific uses</a:t>
            </a:r>
          </a:p>
          <a:p>
            <a:pPr lvl="2"/>
            <a:r>
              <a:rPr lang="en-US" dirty="0"/>
              <a:t>Collection methods: qualitative &amp;/or quantitative</a:t>
            </a:r>
          </a:p>
          <a:p>
            <a:pPr lvl="2"/>
            <a:r>
              <a:rPr lang="en-US" dirty="0"/>
              <a:t>Generally, more expensive &amp; time consuming to gather</a:t>
            </a:r>
          </a:p>
          <a:p>
            <a:pPr lvl="2"/>
            <a:r>
              <a:rPr lang="en-US" dirty="0"/>
              <a:t>Advantage: specific to needs of a firm &amp; within its control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b="1" dirty="0"/>
              <a:t>Secondary data</a:t>
            </a:r>
          </a:p>
          <a:p>
            <a:pPr lvl="2"/>
            <a:r>
              <a:rPr lang="en-US" dirty="0"/>
              <a:t>Data that already exists, often collected by market research firms, industry associations, government agencies, etc. </a:t>
            </a:r>
          </a:p>
          <a:p>
            <a:pPr lvl="2"/>
            <a:r>
              <a:rPr lang="en-US" dirty="0"/>
              <a:t>Can be data from previous internal primary market research.</a:t>
            </a:r>
          </a:p>
          <a:p>
            <a:pPr lvl="2"/>
            <a:r>
              <a:rPr lang="en-US" dirty="0"/>
              <a:t>Useful, but with limitations</a:t>
            </a:r>
          </a:p>
          <a:p>
            <a:pPr lvl="2"/>
            <a:r>
              <a:rPr lang="en-US" dirty="0"/>
              <a:t>Can offer a no or low-cost option compared to primary data collection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2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F51B-11B6-52B4-48B1-5EBB49A4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Research Basics: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AC3A9-C5C3-4B21-CD87-68337FF0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Qualitative research:</a:t>
            </a:r>
          </a:p>
          <a:p>
            <a:pPr lvl="1"/>
            <a:r>
              <a:rPr lang="en-US" dirty="0"/>
              <a:t>Focus groups: facilitated group interviews</a:t>
            </a:r>
          </a:p>
          <a:p>
            <a:pPr lvl="1"/>
            <a:r>
              <a:rPr lang="en-US" dirty="0"/>
              <a:t>One-on-one meetings / interviews</a:t>
            </a:r>
          </a:p>
          <a:p>
            <a:pPr lvl="1"/>
            <a:r>
              <a:rPr lang="en-US" dirty="0"/>
              <a:t>Write-in comments on surveys</a:t>
            </a:r>
          </a:p>
          <a:p>
            <a:pPr lvl="1"/>
            <a:r>
              <a:rPr lang="en-US" dirty="0"/>
              <a:t>Observational research</a:t>
            </a:r>
          </a:p>
          <a:p>
            <a:pPr lvl="1"/>
            <a:r>
              <a:rPr lang="en-US" dirty="0"/>
              <a:t>Open-ended questions on surveys</a:t>
            </a:r>
          </a:p>
          <a:p>
            <a:r>
              <a:rPr lang="en-US" dirty="0"/>
              <a:t>Quantitative research:</a:t>
            </a:r>
          </a:p>
          <a:p>
            <a:pPr lvl="1"/>
            <a:r>
              <a:rPr lang="en-US" dirty="0"/>
              <a:t>Surveys</a:t>
            </a:r>
          </a:p>
          <a:p>
            <a:pPr lvl="1"/>
            <a:r>
              <a:rPr lang="en-US" dirty="0"/>
              <a:t>Close-ended &amp; scaled response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88E8B-4152-CB59-4C9A-24243B909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818" y="886359"/>
            <a:ext cx="3857785" cy="2568973"/>
          </a:xfrm>
          <a:prstGeom prst="rect">
            <a:avLst/>
          </a:prstGeom>
        </p:spPr>
      </p:pic>
      <p:pic>
        <p:nvPicPr>
          <p:cNvPr id="6" name="Picture 5" descr="A screenshot of a survey&#10;&#10;Description automatically generated">
            <a:extLst>
              <a:ext uri="{FF2B5EF4-FFF2-40B4-BE49-F238E27FC236}">
                <a16:creationId xmlns:a16="http://schemas.microsoft.com/office/drawing/2014/main" id="{4C20699D-5528-2A3F-E034-F97985762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86879" y="3687606"/>
            <a:ext cx="3924204" cy="22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0C01-67E4-E2AC-1251-D7D2C191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Physics of Market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BF3F-5839-9746-C525-A209EFB01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636"/>
            <a:ext cx="11242040" cy="4351338"/>
          </a:xfrm>
        </p:spPr>
        <p:txBody>
          <a:bodyPr/>
          <a:lstStyle/>
          <a:p>
            <a:r>
              <a:rPr lang="en-US" b="1" i="1" dirty="0"/>
              <a:t>Physics: </a:t>
            </a:r>
          </a:p>
          <a:p>
            <a:pPr lvl="1"/>
            <a:r>
              <a:rPr lang="en-US" b="1" i="1" dirty="0"/>
              <a:t>The act of measuring a physical property will change its position.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i="1" dirty="0"/>
              <a:t>Marketing:</a:t>
            </a:r>
          </a:p>
          <a:p>
            <a:pPr lvl="1"/>
            <a:r>
              <a:rPr lang="en-US" b="1" i="1" dirty="0"/>
              <a:t>The act of collecting data can affect human behavior</a:t>
            </a:r>
          </a:p>
          <a:p>
            <a:pPr lvl="2"/>
            <a:r>
              <a:rPr lang="en-US" dirty="0"/>
              <a:t>People respond differently if they know they are being observed.</a:t>
            </a:r>
          </a:p>
          <a:p>
            <a:pPr lvl="2"/>
            <a:r>
              <a:rPr lang="en-US" dirty="0"/>
              <a:t>Data collection methods should de designed to minimize or eliminate this effect.</a:t>
            </a:r>
          </a:p>
        </p:txBody>
      </p:sp>
    </p:spTree>
    <p:extLst>
      <p:ext uri="{BB962C8B-B14F-4D97-AF65-F5344CB8AC3E}">
        <p14:creationId xmlns:p14="http://schemas.microsoft.com/office/powerpoint/2010/main" val="264528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7EDE-CAF3-2F00-4A5F-B4D96EB9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&amp;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4DE1-38C9-9F24-6A33-AC5CA3773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636"/>
            <a:ext cx="8976360" cy="4351338"/>
          </a:xfrm>
        </p:spPr>
        <p:txBody>
          <a:bodyPr/>
          <a:lstStyle/>
          <a:p>
            <a:r>
              <a:rPr lang="en-US" dirty="0"/>
              <a:t>Anonymous</a:t>
            </a:r>
          </a:p>
          <a:p>
            <a:r>
              <a:rPr lang="en-US" dirty="0"/>
              <a:t>Quick</a:t>
            </a:r>
          </a:p>
          <a:p>
            <a:r>
              <a:rPr lang="en-US" dirty="0"/>
              <a:t>24/7 - in real time.</a:t>
            </a:r>
          </a:p>
          <a:p>
            <a:r>
              <a:rPr lang="en-US" dirty="0"/>
              <a:t>Observe what people </a:t>
            </a:r>
            <a:r>
              <a:rPr lang="en-US" u="sng" dirty="0"/>
              <a:t>actually</a:t>
            </a:r>
            <a:r>
              <a:rPr lang="en-US" dirty="0"/>
              <a:t> do vs. what they say they do.</a:t>
            </a:r>
          </a:p>
          <a:p>
            <a:r>
              <a:rPr lang="en-US" dirty="0"/>
              <a:t>Large samples at lower cost </a:t>
            </a:r>
          </a:p>
          <a:p>
            <a:r>
              <a:rPr lang="en-US" dirty="0"/>
              <a:t>Software &amp; AI: create, administer &amp; analyze results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7B02-03F6-79C7-E182-0E7955CA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Market Research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2C8BB-7070-6A00-2AEB-5D5D7032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636"/>
            <a:ext cx="8448040" cy="4351338"/>
          </a:xfrm>
        </p:spPr>
        <p:txBody>
          <a:bodyPr/>
          <a:lstStyle/>
          <a:p>
            <a:r>
              <a:rPr lang="en-US" b="1" dirty="0"/>
              <a:t>XBS Total Satisfaction Guarantee </a:t>
            </a:r>
          </a:p>
          <a:p>
            <a:pPr lvl="1"/>
            <a:r>
              <a:rPr lang="en-US" dirty="0"/>
              <a:t>Qualitative: focus groups in four US cities</a:t>
            </a:r>
          </a:p>
          <a:p>
            <a:pPr lvl="1"/>
            <a:r>
              <a:rPr lang="en-US" dirty="0"/>
              <a:t>Quantitative: surveys mailed to 200+ customers</a:t>
            </a:r>
          </a:p>
          <a:p>
            <a:pPr lvl="1"/>
            <a:endParaRPr lang="en-US" dirty="0"/>
          </a:p>
          <a:p>
            <a:r>
              <a:rPr lang="en-US" dirty="0"/>
              <a:t>Responses organized &amp; analyzed to inform: </a:t>
            </a:r>
          </a:p>
          <a:p>
            <a:pPr lvl="1"/>
            <a:r>
              <a:rPr lang="en-US" dirty="0"/>
              <a:t>“Go-no go” decision</a:t>
            </a:r>
          </a:p>
          <a:p>
            <a:pPr lvl="1"/>
            <a:r>
              <a:rPr lang="en-US" dirty="0"/>
              <a:t>Specific guarantee language</a:t>
            </a:r>
          </a:p>
          <a:p>
            <a:pPr lvl="1"/>
            <a:r>
              <a:rPr lang="en-US" dirty="0"/>
              <a:t>Contracts: addendums and new contract T&amp;Cs</a:t>
            </a:r>
          </a:p>
          <a:p>
            <a:pPr lvl="1"/>
            <a:r>
              <a:rPr lang="en-US" dirty="0"/>
              <a:t>Marketing and Promotion strategy</a:t>
            </a:r>
          </a:p>
          <a:p>
            <a:pPr lvl="1"/>
            <a:r>
              <a:rPr lang="en-US" dirty="0"/>
              <a:t>Train, educate &amp; ‘calm’ the XBS sales force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white square with blue text on it&#10;&#10;Description automatically generated">
            <a:extLst>
              <a:ext uri="{FF2B5EF4-FFF2-40B4-BE49-F238E27FC236}">
                <a16:creationId xmlns:a16="http://schemas.microsoft.com/office/drawing/2014/main" id="{4D2373E6-60D9-C104-5E69-A3A184FB0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r="31007" b="8227"/>
          <a:stretch/>
        </p:blipFill>
        <p:spPr>
          <a:xfrm rot="5400000">
            <a:off x="7706239" y="2397795"/>
            <a:ext cx="4257279" cy="31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8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FFBA-902D-255D-C847-FD0AFDFF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&amp; Six Sigma / Project Management: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2B1D-B2AA-A14B-DE9A-5A4F11BBF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qualitative data collection:</a:t>
            </a:r>
          </a:p>
          <a:p>
            <a:pPr lvl="1"/>
            <a:r>
              <a:rPr lang="en-US" dirty="0"/>
              <a:t>Go to the Gemba</a:t>
            </a:r>
          </a:p>
          <a:p>
            <a:pPr lvl="1"/>
            <a:r>
              <a:rPr lang="en-US" dirty="0"/>
              <a:t>Walk the process</a:t>
            </a:r>
          </a:p>
          <a:p>
            <a:pPr lvl="1"/>
            <a:r>
              <a:rPr lang="en-US" dirty="0"/>
              <a:t>Observation: in-person or videos of work processes</a:t>
            </a:r>
          </a:p>
          <a:p>
            <a:pPr lvl="1"/>
            <a:r>
              <a:rPr lang="en-US" dirty="0"/>
              <a:t>Focus groups / brainstorming sessions</a:t>
            </a:r>
          </a:p>
          <a:p>
            <a:r>
              <a:rPr lang="en-US" dirty="0"/>
              <a:t>Quantitative Data collection:</a:t>
            </a:r>
          </a:p>
          <a:p>
            <a:pPr lvl="1"/>
            <a:r>
              <a:rPr lang="en-US" dirty="0"/>
              <a:t>Surveys</a:t>
            </a:r>
          </a:p>
          <a:p>
            <a:pPr lvl="1"/>
            <a:r>
              <a:rPr lang="en-US" dirty="0"/>
              <a:t>Checklists</a:t>
            </a:r>
          </a:p>
          <a:p>
            <a:pPr lvl="1"/>
            <a:r>
              <a:rPr lang="en-US" dirty="0"/>
              <a:t>Sampling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A diagram of measuring and measure&#10;&#10;Description automatically generated with medium confidence">
            <a:extLst>
              <a:ext uri="{FF2B5EF4-FFF2-40B4-BE49-F238E27FC236}">
                <a16:creationId xmlns:a16="http://schemas.microsoft.com/office/drawing/2014/main" id="{37740501-6693-3644-7683-F46E1DF5D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139" b="30804"/>
          <a:stretch/>
        </p:blipFill>
        <p:spPr>
          <a:xfrm>
            <a:off x="5902960" y="4389120"/>
            <a:ext cx="525224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0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3B736-21BF-17B6-981D-9362E9E9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3A68-5F43-19DE-6DE1-11B8FEBB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Lean &amp; Six Sigma / Project Management: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AA3B-84A6-9EE1-7C57-F433CC12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/>
              <a:t>Primary data</a:t>
            </a:r>
          </a:p>
          <a:p>
            <a:pPr lvl="2"/>
            <a:r>
              <a:rPr lang="en-US" dirty="0"/>
              <a:t>Often required across the DMAIC phases of LSS Project Management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b="1" dirty="0"/>
              <a:t>Secondary data</a:t>
            </a:r>
          </a:p>
          <a:p>
            <a:pPr lvl="2"/>
            <a:r>
              <a:rPr lang="en-US" dirty="0"/>
              <a:t>Can be beneficial for benchmarking, setting goals, etc.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D7F677-1B0D-F7D3-CE01-AB960269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96" y="4273881"/>
            <a:ext cx="525520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2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11888-7770-02BF-2750-BB2FBB243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1BED-7388-D8E2-7EE6-0570C2C8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Lean &amp; Six Sigma / Project Management: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ECBC1-702E-5744-2815-D915061E6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3636"/>
            <a:ext cx="3797595" cy="4351338"/>
          </a:xfrm>
        </p:spPr>
        <p:txBody>
          <a:bodyPr>
            <a:normAutofit/>
          </a:bodyPr>
          <a:lstStyle/>
          <a:p>
            <a:r>
              <a:rPr lang="en-US" b="1" dirty="0"/>
              <a:t>Qualitative data uses:</a:t>
            </a:r>
          </a:p>
          <a:p>
            <a:pPr lvl="1"/>
            <a:r>
              <a:rPr lang="en-US" b="1" dirty="0"/>
              <a:t>Process mapping</a:t>
            </a:r>
          </a:p>
          <a:p>
            <a:pPr lvl="1"/>
            <a:r>
              <a:rPr lang="en-US" b="1" dirty="0"/>
              <a:t>Pareto charts</a:t>
            </a:r>
          </a:p>
          <a:p>
            <a:pPr lvl="1"/>
            <a:r>
              <a:rPr lang="en-US" b="1" dirty="0"/>
              <a:t>Affinity Diagrams</a:t>
            </a:r>
          </a:p>
          <a:p>
            <a:pPr lvl="1"/>
            <a:r>
              <a:rPr lang="en-US" b="1" dirty="0"/>
              <a:t>C&amp;E Fishbone</a:t>
            </a:r>
          </a:p>
          <a:p>
            <a:pPr lvl="1"/>
            <a:r>
              <a:rPr lang="en-US" b="1" dirty="0"/>
              <a:t>FMEA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7204B-EAAA-D60E-DF82-D2BD16A59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29" y="1624680"/>
            <a:ext cx="3405002" cy="1495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6A8073-AE95-022E-A467-A4528D4FB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244" y="2560743"/>
            <a:ext cx="2690744" cy="16346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7D3BF2-DE7E-81D4-958D-6B2590DDB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370" y="3024688"/>
            <a:ext cx="2291837" cy="1525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E9509-7889-B59C-D0EB-B6F06D673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918" y="4232834"/>
            <a:ext cx="4110719" cy="16679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2786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759</Words>
  <Application>Microsoft Office PowerPoint</Application>
  <PresentationFormat>Widescreen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Google Sans</vt:lpstr>
      <vt:lpstr>Office Theme</vt:lpstr>
      <vt:lpstr>Custom Design</vt:lpstr>
      <vt:lpstr>Office Theme</vt:lpstr>
      <vt:lpstr>Michael Caceci</vt:lpstr>
      <vt:lpstr>Market Research Basics:</vt:lpstr>
      <vt:lpstr>Market Research Basics:</vt:lpstr>
      <vt:lpstr>The Physics of Market Research</vt:lpstr>
      <vt:lpstr>The Internet &amp; Data Collection</vt:lpstr>
      <vt:lpstr>Traditional Market Research Example:</vt:lpstr>
      <vt:lpstr>Lean &amp; Six Sigma / Project Management:</vt:lpstr>
      <vt:lpstr>Lean &amp; Six Sigma / Project Management:</vt:lpstr>
      <vt:lpstr>Lean &amp; Six Sigma / Project Management:</vt:lpstr>
      <vt:lpstr>PowerPoint Presentation</vt:lpstr>
      <vt:lpstr>Context Setting</vt:lpstr>
      <vt:lpstr>Side by side comparison of structured and unstructured data</vt:lpstr>
      <vt:lpstr>Key takeaways</vt:lpstr>
      <vt:lpstr>Case study: Early sepsis detection (Bayesian health)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Caceci</dc:creator>
  <cp:lastModifiedBy>Axe0131@365proplus.shop</cp:lastModifiedBy>
  <cp:revision>5</cp:revision>
  <dcterms:created xsi:type="dcterms:W3CDTF">2023-01-15T17:09:36Z</dcterms:created>
  <dcterms:modified xsi:type="dcterms:W3CDTF">2024-02-27T22:43:41Z</dcterms:modified>
</cp:coreProperties>
</file>