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5143500" cy="9144000"/>
  <p:embeddedFontLst>
    <p:embeddedFont>
      <p:font typeface="Noto Sans TC" panose="020B0604020202020204" charset="-128"/>
      <p:regular r:id="rId18"/>
    </p:embeddedFont>
    <p:embeddedFont>
      <p:font typeface="Sora Medium"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1" d="100"/>
          <a:sy n="91" d="100"/>
        </p:scale>
        <p:origin x="5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327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 The sleep research stat lands every time. Physical resilience tends to score lowest. Leaders in this audience have been trained to treat depletion as a badge of honor. Reframe it as a strategy failure.</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 Community resilience is often the most underrated. Leaders are trained to project certainty. Reframe vulnerability as a leadership strategy. Edmondson and Brown are your research anchors here.</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minutes. Walk through a real example. Ask if anyone has a situation they could apply this to right now. This is the 'strategy you can use the very next day' you promised in the session description.</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 Give 90 seconds of quiet writing time. Then invite 2 to 3 people to share what they wrote in the chat. This is where the session lands in the body.</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 Give 90 seconds of quiet writing time. Then invite 2 to 3 people to share what they wrote in the chat. This is where the session lands in the body.</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minutes Q&amp;A. Open with: 'What are you taking into the river with you today?' Then open the floor.</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minutes. Invite the chat: 'Which river are you in right now? Drop it in the chat.' Read a few responses. Acknowledge without judgment. 'That is exactly where we are starting. Thank you for being honest. Let's get to work.'</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 Whether your audience leads a nonprofit or a business, the biology is the same. Your most important leadership tool is your brain, and chronic stress is quietly degrading it.</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 They already read the research foundation before coming in, so they know HPA axis, prefrontal cortex, and allostatic load by name. This is confirmation and visual anchoring, not a lesson. Move through it briskly: 'You read why this matters. Here is what it looks like in your leadership.'</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minutes. Quick chat drop: 'Type D or O, which feels more like you?' Affirm both. 'D-types catch what O-types miss, and vice versa.' This is the lens they will use when they look at their dimension scores in a moment. 'Keep your type in mind as we look at your results.'</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 Quick orientation before the debrief. 'You have scores across all four of these. And you now have a D/O orientation, while it does not determine your scores, it does shape how stress shows up for you when your capacity is depleted. A D-type in the red tends to go quiet and brace. An O-type in the red tends to keep moving and ignore signals. Same low score, different expression.
Another example: Physical resilience.
A D-type with a low physical score tends to deplete through hypervigilance. They are always monitoring for what could go wrong, which keeps the nervous system activated even when nothing is actively happening. They are tired because they never fully come off alert. Their depletion is quiet and chronic.
An O-type with the same low score depletes through overcommitment. They say yes to everything because it all feels exciting and possible, they underestimate how much they are carrying, and they hit a wall they genuinely did not see coming. Their depletion is fast and surprising.
Same score on the assessment. Completely different path to get there. Completely different recovery strategy needed.
That is the value of the layer. It does not change the number, but it tells you something important about the why behind it, and it makes the strategies feel personally relevant rather than generic. A D-type needs to learn to come off alert. An O-type needs to learn to audit their yeses before they are depleted, not after.</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Community moment. People see they are not alone. Normalize all four zones. Connect D/O: 'Notice whether your orientation shows up in which dimension is lowest. D-types often score lower on psychological resilience. O-types often underestimate physical depletion.' Then: 'Now let's talk about what to do about it.'</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 Ask who scored lowest here. Normalize catastrophizing and all-or-nothing thinking under stress. The prefrontal cortex is offline. That is why these patterns show up. Now let's rebuild the pathway.</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 The amygdala labeling research is powerful and often new to this audience. It validates that naming feelings is not soft. It is neuroscience. Connect to the HPA axis slide: this is how you interrupt the cycle.</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07070C">
              <a:alpha val="80000"/>
            </a:srgbClr>
          </a:solidFill>
          <a:ln/>
        </p:spPr>
        <p:txBody>
          <a:bodyPr/>
          <a:lstStyle/>
          <a:p>
            <a:endParaRPr lang="en-US"/>
          </a:p>
        </p:txBody>
      </p:sp>
      <p:sp>
        <p:nvSpPr>
          <p:cNvPr id="4" name="Text 1"/>
          <p:cNvSpPr/>
          <p:nvPr/>
        </p:nvSpPr>
        <p:spPr>
          <a:xfrm>
            <a:off x="496119" y="1562546"/>
            <a:ext cx="3558332" cy="387548"/>
          </a:xfrm>
          <a:prstGeom prst="rect">
            <a:avLst/>
          </a:prstGeom>
          <a:noFill/>
          <a:ln/>
        </p:spPr>
        <p:txBody>
          <a:bodyPr wrap="none" lIns="0" tIns="0" rIns="0" bIns="0" rtlCol="0" anchor="t"/>
          <a:lstStyle/>
          <a:p>
            <a:pPr marL="0" indent="0" algn="l">
              <a:lnSpc>
                <a:spcPct val="104000"/>
              </a:lnSpc>
              <a:buNone/>
            </a:pPr>
            <a:r>
              <a:rPr lang="en-US" sz="2400" b="1" dirty="0">
                <a:solidFill>
                  <a:srgbClr val="97B8FF"/>
                </a:solidFill>
                <a:latin typeface="Sora Medium" pitchFamily="34" charset="0"/>
                <a:ea typeface="Sora Medium" pitchFamily="34" charset="-122"/>
                <a:cs typeface="Sora Medium" pitchFamily="34" charset="-120"/>
              </a:rPr>
              <a:t>Deep &amp; Calm:</a:t>
            </a:r>
            <a:endParaRPr lang="en-US" sz="2400" dirty="0"/>
          </a:p>
        </p:txBody>
      </p:sp>
      <p:sp>
        <p:nvSpPr>
          <p:cNvPr id="5" name="Text 2"/>
          <p:cNvSpPr/>
          <p:nvPr/>
        </p:nvSpPr>
        <p:spPr>
          <a:xfrm>
            <a:off x="496119" y="1999655"/>
            <a:ext cx="4392588" cy="310083"/>
          </a:xfrm>
          <a:prstGeom prst="rect">
            <a:avLst/>
          </a:prstGeom>
          <a:noFill/>
          <a:ln/>
        </p:spPr>
        <p:txBody>
          <a:bodyPr wrap="none" lIns="0" tIns="0" rIns="0" bIns="0" rtlCol="0" anchor="t"/>
          <a:lstStyle/>
          <a:p>
            <a:pPr marL="0" indent="0" algn="l">
              <a:lnSpc>
                <a:spcPct val="104000"/>
              </a:lnSpc>
              <a:buNone/>
            </a:pPr>
            <a:r>
              <a:rPr lang="en-US" sz="1950" i="1" dirty="0">
                <a:solidFill>
                  <a:srgbClr val="97B8FF"/>
                </a:solidFill>
                <a:latin typeface="Sora Medium" pitchFamily="34" charset="0"/>
                <a:ea typeface="Sora Medium" pitchFamily="34" charset="-122"/>
                <a:cs typeface="Sora Medium" pitchFamily="34" charset="-120"/>
              </a:rPr>
              <a:t>Navigating the River of Change</a:t>
            </a:r>
            <a:endParaRPr lang="en-US" sz="1950" dirty="0"/>
          </a:p>
        </p:txBody>
      </p:sp>
      <p:sp>
        <p:nvSpPr>
          <p:cNvPr id="6" name="Shape 3"/>
          <p:cNvSpPr/>
          <p:nvPr/>
        </p:nvSpPr>
        <p:spPr>
          <a:xfrm>
            <a:off x="496119" y="2526729"/>
            <a:ext cx="8151763" cy="9302"/>
          </a:xfrm>
          <a:prstGeom prst="rect">
            <a:avLst/>
          </a:prstGeom>
          <a:solidFill>
            <a:srgbClr val="E0D6DE">
              <a:alpha val="50000"/>
            </a:srgbClr>
          </a:solidFill>
          <a:ln/>
        </p:spPr>
        <p:txBody>
          <a:bodyPr/>
          <a:lstStyle/>
          <a:p>
            <a:endParaRPr lang="en-US"/>
          </a:p>
        </p:txBody>
      </p:sp>
      <p:sp>
        <p:nvSpPr>
          <p:cNvPr id="7" name="Text 4"/>
          <p:cNvSpPr/>
          <p:nvPr/>
        </p:nvSpPr>
        <p:spPr>
          <a:xfrm>
            <a:off x="496119" y="2706514"/>
            <a:ext cx="8151763" cy="874440"/>
          </a:xfrm>
          <a:prstGeom prst="rect">
            <a:avLst/>
          </a:prstGeom>
          <a:noFill/>
          <a:ln/>
        </p:spPr>
        <p:txBody>
          <a:bodyPr wrap="square" lIns="0" tIns="0" rIns="0" bIns="0" rtlCol="0" anchor="t"/>
          <a:lstStyle/>
          <a:p>
            <a:pPr marL="0" indent="0" algn="l">
              <a:lnSpc>
                <a:spcPct val="133000"/>
              </a:lnSpc>
              <a:spcAft>
                <a:spcPts val="1050"/>
              </a:spcAft>
              <a:buNone/>
            </a:pPr>
            <a:r>
              <a:rPr lang="en-US" sz="950" dirty="0">
                <a:solidFill>
                  <a:srgbClr val="E0D6DE"/>
                </a:solidFill>
                <a:latin typeface="Noto Sans TC" pitchFamily="34" charset="0"/>
                <a:ea typeface="Noto Sans TC" pitchFamily="34" charset="-122"/>
                <a:cs typeface="Noto Sans TC" pitchFamily="34" charset="-120"/>
              </a:rPr>
              <a:t>Gerianne Puskas, MBA, CFRE, CNPM</a:t>
            </a:r>
            <a:endParaRPr lang="en-US" sz="950" dirty="0"/>
          </a:p>
          <a:p>
            <a:pPr marL="0" indent="0" algn="l">
              <a:lnSpc>
                <a:spcPct val="133000"/>
              </a:lnSpc>
              <a:spcAft>
                <a:spcPts val="1050"/>
              </a:spcAft>
              <a:buNone/>
            </a:pPr>
            <a:r>
              <a:rPr lang="en-US" sz="950" dirty="0">
                <a:solidFill>
                  <a:srgbClr val="E0D6DE"/>
                </a:solidFill>
                <a:latin typeface="Noto Sans TC" pitchFamily="34" charset="0"/>
                <a:ea typeface="Noto Sans TC" pitchFamily="34" charset="-122"/>
                <a:cs typeface="Noto Sans TC" pitchFamily="34" charset="-120"/>
              </a:rPr>
              <a:t>Mission Advancement Group, LLC</a:t>
            </a:r>
            <a:endParaRPr lang="en-US" sz="950" dirty="0"/>
          </a:p>
          <a:p>
            <a:pPr marL="0" indent="0" algn="l">
              <a:lnSpc>
                <a:spcPct val="133000"/>
              </a:lnSpc>
              <a:buNone/>
            </a:pPr>
            <a:r>
              <a:rPr lang="en-US" sz="950" i="1" dirty="0">
                <a:solidFill>
                  <a:srgbClr val="E0D6DE"/>
                </a:solidFill>
                <a:latin typeface="Noto Sans TC" pitchFamily="34" charset="0"/>
                <a:ea typeface="Noto Sans TC" pitchFamily="34" charset="-122"/>
                <a:cs typeface="Noto Sans TC" pitchFamily="34" charset="-120"/>
              </a:rPr>
              <a:t>Make Hope Happen.</a:t>
            </a:r>
            <a:endParaRPr lang="en-US" sz="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96119" y="921767"/>
            <a:ext cx="3558332" cy="387548"/>
          </a:xfrm>
          <a:prstGeom prst="rect">
            <a:avLst/>
          </a:prstGeom>
          <a:noFill/>
          <a:ln/>
        </p:spPr>
        <p:txBody>
          <a:bodyPr wrap="none" lIns="0" tIns="0" rIns="0" bIns="0" rtlCol="0" anchor="t"/>
          <a:lstStyle/>
          <a:p>
            <a:pPr marL="0" indent="0" algn="l">
              <a:lnSpc>
                <a:spcPct val="104000"/>
              </a:lnSpc>
              <a:buNone/>
            </a:pPr>
            <a:r>
              <a:rPr lang="en-US" sz="2400" b="1" dirty="0">
                <a:solidFill>
                  <a:srgbClr val="97B8FF"/>
                </a:solidFill>
                <a:latin typeface="Sora Medium" pitchFamily="34" charset="0"/>
                <a:ea typeface="Sora Medium" pitchFamily="34" charset="-122"/>
                <a:cs typeface="Sora Medium" pitchFamily="34" charset="-120"/>
              </a:rPr>
              <a:t>Physical Resilience</a:t>
            </a:r>
            <a:endParaRPr lang="en-US" sz="2400" dirty="0"/>
          </a:p>
        </p:txBody>
      </p:sp>
      <p:sp>
        <p:nvSpPr>
          <p:cNvPr id="3" name="Text 1"/>
          <p:cNvSpPr/>
          <p:nvPr/>
        </p:nvSpPr>
        <p:spPr>
          <a:xfrm>
            <a:off x="496119" y="1557338"/>
            <a:ext cx="8608963" cy="198462"/>
          </a:xfrm>
          <a:prstGeom prst="rect">
            <a:avLst/>
          </a:prstGeom>
          <a:noFill/>
          <a:ln/>
        </p:spPr>
        <p:txBody>
          <a:bodyPr wrap="none" lIns="0" tIns="0" rIns="0" bIns="0" rtlCol="0" anchor="t"/>
          <a:lstStyle/>
          <a:p>
            <a:pPr marL="0" indent="0" algn="l">
              <a:lnSpc>
                <a:spcPct val="133000"/>
              </a:lnSpc>
              <a:buNone/>
            </a:pPr>
            <a:r>
              <a:rPr lang="en-US" sz="950" i="1" dirty="0">
                <a:solidFill>
                  <a:srgbClr val="E0D6DE"/>
                </a:solidFill>
                <a:latin typeface="Noto Sans TC" pitchFamily="34" charset="0"/>
                <a:ea typeface="Noto Sans TC" pitchFamily="34" charset="-122"/>
                <a:cs typeface="Noto Sans TC" pitchFamily="34" charset="-120"/>
              </a:rPr>
              <a:t>Energy management | Sustainable pace | Recovery systems</a:t>
            </a:r>
            <a:r>
              <a:rPr lang="en-US" sz="950" dirty="0">
                <a:solidFill>
                  <a:srgbClr val="E0D6DE"/>
                </a:solidFill>
                <a:latin typeface="Noto Sans TC" pitchFamily="34" charset="0"/>
                <a:ea typeface="Noto Sans TC" pitchFamily="34" charset="-122"/>
                <a:cs typeface="Noto Sans TC" pitchFamily="34" charset="-120"/>
              </a:rPr>
              <a:t>    </a:t>
            </a:r>
            <a:r>
              <a:rPr lang="en-US" sz="950" b="1" dirty="0">
                <a:solidFill>
                  <a:srgbClr val="E0D6DE"/>
                </a:solidFill>
                <a:latin typeface="Noto Sans TC" pitchFamily="34" charset="0"/>
                <a:ea typeface="Noto Sans TC" pitchFamily="34" charset="-122"/>
                <a:cs typeface="Noto Sans TC" pitchFamily="34" charset="-120"/>
              </a:rPr>
              <a:t>Score: ___ / 25</a:t>
            </a:r>
            <a:endParaRPr lang="en-US" sz="950" dirty="0"/>
          </a:p>
        </p:txBody>
      </p:sp>
      <p:sp>
        <p:nvSpPr>
          <p:cNvPr id="4" name="Shape 2"/>
          <p:cNvSpPr/>
          <p:nvPr/>
        </p:nvSpPr>
        <p:spPr>
          <a:xfrm>
            <a:off x="496119" y="1895326"/>
            <a:ext cx="2634555" cy="2326332"/>
          </a:xfrm>
          <a:prstGeom prst="roundRect">
            <a:avLst>
              <a:gd name="adj" fmla="val 2948"/>
            </a:avLst>
          </a:prstGeom>
          <a:solidFill>
            <a:srgbClr val="07070C"/>
          </a:solidFill>
          <a:ln w="14288">
            <a:solidFill>
              <a:srgbClr val="3F3F44"/>
            </a:solidFill>
            <a:prstDash val="solid"/>
          </a:ln>
        </p:spPr>
        <p:txBody>
          <a:bodyPr/>
          <a:lstStyle/>
          <a:p>
            <a:endParaRPr lang="en-US"/>
          </a:p>
        </p:txBody>
      </p:sp>
      <p:pic>
        <p:nvPicPr>
          <p:cNvPr id="5"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831" y="1895326"/>
            <a:ext cx="57150" cy="2326332"/>
          </a:xfrm>
          <a:prstGeom prst="rect">
            <a:avLst/>
          </a:prstGeom>
        </p:spPr>
      </p:pic>
      <p:sp>
        <p:nvSpPr>
          <p:cNvPr id="6" name="Text 3"/>
          <p:cNvSpPr/>
          <p:nvPr/>
        </p:nvSpPr>
        <p:spPr>
          <a:xfrm>
            <a:off x="677242" y="2033588"/>
            <a:ext cx="2315170" cy="387697"/>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Sleep Is a Leadership Decision</a:t>
            </a:r>
            <a:endParaRPr lang="en-US" sz="1200" dirty="0"/>
          </a:p>
        </p:txBody>
      </p:sp>
      <p:sp>
        <p:nvSpPr>
          <p:cNvPr id="7" name="Text 4"/>
          <p:cNvSpPr/>
          <p:nvPr/>
        </p:nvSpPr>
        <p:spPr>
          <a:xfrm>
            <a:off x="677242" y="2495699"/>
            <a:ext cx="2315170"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Sleep deprivation at 17 to 19 hours produces cognitive impairment equivalent to a blood alcohol level of .05. This is not a metaphor. Protecting your sleep is not self-indulgence. It is protecting your judgment, your empathy, and your ability to lead.</a:t>
            </a:r>
            <a:endParaRPr lang="en-US" sz="950" dirty="0"/>
          </a:p>
        </p:txBody>
      </p:sp>
      <p:sp>
        <p:nvSpPr>
          <p:cNvPr id="8" name="Shape 5"/>
          <p:cNvSpPr/>
          <p:nvPr/>
        </p:nvSpPr>
        <p:spPr>
          <a:xfrm>
            <a:off x="3254648" y="1895326"/>
            <a:ext cx="2634630" cy="2326332"/>
          </a:xfrm>
          <a:prstGeom prst="roundRect">
            <a:avLst>
              <a:gd name="adj" fmla="val 2948"/>
            </a:avLst>
          </a:prstGeom>
          <a:solidFill>
            <a:srgbClr val="07070C"/>
          </a:solidFill>
          <a:ln w="14288">
            <a:solidFill>
              <a:srgbClr val="3F3F44"/>
            </a:solidFill>
            <a:prstDash val="solid"/>
          </a:ln>
        </p:spPr>
        <p:txBody>
          <a:bodyPr/>
          <a:lstStyle/>
          <a:p>
            <a:endParaRPr lang="en-US"/>
          </a:p>
        </p:txBody>
      </p:sp>
      <p:pic>
        <p:nvPicPr>
          <p:cNvPr id="9" name="Image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360" y="1895326"/>
            <a:ext cx="57150" cy="2326332"/>
          </a:xfrm>
          <a:prstGeom prst="rect">
            <a:avLst/>
          </a:prstGeom>
        </p:spPr>
      </p:pic>
      <p:sp>
        <p:nvSpPr>
          <p:cNvPr id="10" name="Text 6"/>
          <p:cNvSpPr/>
          <p:nvPr/>
        </p:nvSpPr>
        <p:spPr>
          <a:xfrm>
            <a:off x="3435772" y="2033588"/>
            <a:ext cx="2315245" cy="387697"/>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Move to Reset, Not to Perform</a:t>
            </a:r>
            <a:endParaRPr lang="en-US" sz="1200" dirty="0"/>
          </a:p>
        </p:txBody>
      </p:sp>
      <p:sp>
        <p:nvSpPr>
          <p:cNvPr id="11" name="Text 7"/>
          <p:cNvSpPr/>
          <p:nvPr/>
        </p:nvSpPr>
        <p:spPr>
          <a:xfrm>
            <a:off x="3435772" y="2495699"/>
            <a:ext cx="2315245" cy="1190774"/>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Even a 10-minute walk breaks the cortisol cycle and partially restores prefrontal cortex function. Movement is not a reward for finishing. It is a strategy for leading well. Schedule it like the strategy session it actually is.</a:t>
            </a:r>
            <a:endParaRPr lang="en-US" sz="950" dirty="0"/>
          </a:p>
        </p:txBody>
      </p:sp>
      <p:sp>
        <p:nvSpPr>
          <p:cNvPr id="12" name="Shape 8"/>
          <p:cNvSpPr/>
          <p:nvPr/>
        </p:nvSpPr>
        <p:spPr>
          <a:xfrm>
            <a:off x="6013252" y="1895326"/>
            <a:ext cx="2634555" cy="2326332"/>
          </a:xfrm>
          <a:prstGeom prst="roundRect">
            <a:avLst>
              <a:gd name="adj" fmla="val 2948"/>
            </a:avLst>
          </a:prstGeom>
          <a:solidFill>
            <a:srgbClr val="07070C"/>
          </a:solidFill>
          <a:ln w="14288">
            <a:solidFill>
              <a:srgbClr val="3F3F44"/>
            </a:solidFill>
            <a:prstDash val="solid"/>
          </a:ln>
        </p:spPr>
        <p:txBody>
          <a:bodyPr/>
          <a:lstStyle/>
          <a:p>
            <a:endParaRPr lang="en-US"/>
          </a:p>
        </p:txBody>
      </p:sp>
      <p:pic>
        <p:nvPicPr>
          <p:cNvPr id="13" name="Image 2"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8964" y="1895326"/>
            <a:ext cx="57150" cy="2326332"/>
          </a:xfrm>
          <a:prstGeom prst="rect">
            <a:avLst/>
          </a:prstGeom>
        </p:spPr>
      </p:pic>
      <p:sp>
        <p:nvSpPr>
          <p:cNvPr id="14" name="Text 9"/>
          <p:cNvSpPr/>
          <p:nvPr/>
        </p:nvSpPr>
        <p:spPr>
          <a:xfrm>
            <a:off x="6194375" y="2033588"/>
            <a:ext cx="2315170" cy="387697"/>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Audit Your Unsustainable Yeses</a:t>
            </a:r>
            <a:endParaRPr lang="en-US" sz="1200" dirty="0"/>
          </a:p>
        </p:txBody>
      </p:sp>
      <p:sp>
        <p:nvSpPr>
          <p:cNvPr id="15" name="Text 10"/>
          <p:cNvSpPr/>
          <p:nvPr/>
        </p:nvSpPr>
        <p:spPr>
          <a:xfrm>
            <a:off x="6194375" y="2495699"/>
            <a:ext cx="2315170" cy="1587698"/>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List three things you are currently doing that deplete without replenishing. For each one: can it be delegated, delayed, or dropped? Sustainable pace is not a personality type. It is a leadership practice. It is also the thing that keeps you in the river long enough to carve canyons.</a:t>
            </a:r>
            <a:endParaRPr lang="en-US" sz="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496119" y="1021035"/>
            <a:ext cx="4080867" cy="387548"/>
          </a:xfrm>
          <a:prstGeom prst="rect">
            <a:avLst/>
          </a:prstGeom>
          <a:noFill/>
          <a:ln/>
        </p:spPr>
        <p:txBody>
          <a:bodyPr wrap="none" lIns="0" tIns="0" rIns="0" bIns="0" rtlCol="0" anchor="t"/>
          <a:lstStyle/>
          <a:p>
            <a:pPr marL="0" indent="0" algn="l">
              <a:lnSpc>
                <a:spcPct val="104000"/>
              </a:lnSpc>
              <a:buNone/>
            </a:pPr>
            <a:r>
              <a:rPr lang="en-US" sz="2400" b="1" dirty="0">
                <a:solidFill>
                  <a:srgbClr val="97B8FF"/>
                </a:solidFill>
                <a:latin typeface="Sora Medium" pitchFamily="34" charset="0"/>
                <a:ea typeface="Sora Medium" pitchFamily="34" charset="-122"/>
                <a:cs typeface="Sora Medium" pitchFamily="34" charset="-120"/>
              </a:rPr>
              <a:t>Community Resilience</a:t>
            </a:r>
            <a:endParaRPr lang="en-US" sz="2400" dirty="0"/>
          </a:p>
        </p:txBody>
      </p:sp>
      <p:sp>
        <p:nvSpPr>
          <p:cNvPr id="3" name="Text 1"/>
          <p:cNvSpPr/>
          <p:nvPr/>
        </p:nvSpPr>
        <p:spPr>
          <a:xfrm>
            <a:off x="496119" y="1656606"/>
            <a:ext cx="8608963" cy="198462"/>
          </a:xfrm>
          <a:prstGeom prst="rect">
            <a:avLst/>
          </a:prstGeom>
          <a:noFill/>
          <a:ln/>
        </p:spPr>
        <p:txBody>
          <a:bodyPr wrap="none" lIns="0" tIns="0" rIns="0" bIns="0" rtlCol="0" anchor="t"/>
          <a:lstStyle/>
          <a:p>
            <a:pPr marL="0" indent="0" algn="l">
              <a:lnSpc>
                <a:spcPct val="133000"/>
              </a:lnSpc>
              <a:buNone/>
            </a:pPr>
            <a:r>
              <a:rPr lang="en-US" sz="950" i="1" dirty="0">
                <a:solidFill>
                  <a:srgbClr val="E0D6DE"/>
                </a:solidFill>
                <a:latin typeface="Noto Sans TC" pitchFamily="34" charset="0"/>
                <a:ea typeface="Noto Sans TC" pitchFamily="34" charset="-122"/>
                <a:cs typeface="Noto Sans TC" pitchFamily="34" charset="-120"/>
              </a:rPr>
              <a:t>Connection | Support systems | Belonging and trust within teams</a:t>
            </a:r>
            <a:r>
              <a:rPr lang="en-US" sz="950" dirty="0">
                <a:solidFill>
                  <a:srgbClr val="E0D6DE"/>
                </a:solidFill>
                <a:latin typeface="Noto Sans TC" pitchFamily="34" charset="0"/>
                <a:ea typeface="Noto Sans TC" pitchFamily="34" charset="-122"/>
                <a:cs typeface="Noto Sans TC" pitchFamily="34" charset="-120"/>
              </a:rPr>
              <a:t>    </a:t>
            </a:r>
            <a:r>
              <a:rPr lang="en-US" sz="950" b="1" dirty="0">
                <a:solidFill>
                  <a:srgbClr val="E0D6DE"/>
                </a:solidFill>
                <a:latin typeface="Noto Sans TC" pitchFamily="34" charset="0"/>
                <a:ea typeface="Noto Sans TC" pitchFamily="34" charset="-122"/>
                <a:cs typeface="Noto Sans TC" pitchFamily="34" charset="-120"/>
              </a:rPr>
              <a:t>Score: ___ / 25</a:t>
            </a:r>
            <a:endParaRPr lang="en-US" sz="950" dirty="0"/>
          </a:p>
        </p:txBody>
      </p:sp>
      <p:sp>
        <p:nvSpPr>
          <p:cNvPr id="4" name="Shape 2"/>
          <p:cNvSpPr/>
          <p:nvPr/>
        </p:nvSpPr>
        <p:spPr>
          <a:xfrm>
            <a:off x="496119" y="1994595"/>
            <a:ext cx="2634555" cy="2127870"/>
          </a:xfrm>
          <a:prstGeom prst="roundRect">
            <a:avLst>
              <a:gd name="adj" fmla="val 3223"/>
            </a:avLst>
          </a:prstGeom>
          <a:solidFill>
            <a:srgbClr val="07070C"/>
          </a:solidFill>
          <a:ln w="14288">
            <a:solidFill>
              <a:srgbClr val="3F3F44"/>
            </a:solidFill>
            <a:prstDash val="solid"/>
          </a:ln>
        </p:spPr>
        <p:txBody>
          <a:bodyPr/>
          <a:lstStyle/>
          <a:p>
            <a:endParaRPr lang="en-US"/>
          </a:p>
        </p:txBody>
      </p:sp>
      <p:pic>
        <p:nvPicPr>
          <p:cNvPr id="5"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831" y="1994595"/>
            <a:ext cx="57150" cy="2127870"/>
          </a:xfrm>
          <a:prstGeom prst="rect">
            <a:avLst/>
          </a:prstGeom>
        </p:spPr>
      </p:pic>
      <p:sp>
        <p:nvSpPr>
          <p:cNvPr id="6" name="Text 3"/>
          <p:cNvSpPr/>
          <p:nvPr/>
        </p:nvSpPr>
        <p:spPr>
          <a:xfrm>
            <a:off x="677242" y="2132856"/>
            <a:ext cx="2315170" cy="387697"/>
          </a:xfrm>
          <a:prstGeom prst="rect">
            <a:avLst/>
          </a:prstGeom>
          <a:noFill/>
          <a:ln/>
        </p:spPr>
        <p:txBody>
          <a:bodyPr wrap="square" lIns="0" tIns="0" rIns="0" bIns="0" rtlCol="0" anchor="t">
            <a:normAutofit/>
          </a:bodyPr>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Name One Trusted Relationship</a:t>
            </a:r>
            <a:endParaRPr lang="en-US" sz="1200" dirty="0"/>
          </a:p>
        </p:txBody>
      </p:sp>
      <p:sp>
        <p:nvSpPr>
          <p:cNvPr id="7" name="Text 4"/>
          <p:cNvSpPr/>
          <p:nvPr/>
        </p:nvSpPr>
        <p:spPr>
          <a:xfrm>
            <a:off x="677242" y="2594967"/>
            <a:ext cx="2315170"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If you cannot name one person at work you can be genuinely honest with, that is your first action item. Psychological safety does not just happen. It is built through small, consistent moments of honest exchange. Start with one person. Go first.</a:t>
            </a:r>
            <a:endParaRPr lang="en-US" sz="950" dirty="0"/>
          </a:p>
        </p:txBody>
      </p:sp>
      <p:sp>
        <p:nvSpPr>
          <p:cNvPr id="8" name="Shape 5"/>
          <p:cNvSpPr/>
          <p:nvPr/>
        </p:nvSpPr>
        <p:spPr>
          <a:xfrm>
            <a:off x="3254648" y="1994595"/>
            <a:ext cx="2634630" cy="2127870"/>
          </a:xfrm>
          <a:prstGeom prst="roundRect">
            <a:avLst>
              <a:gd name="adj" fmla="val 3223"/>
            </a:avLst>
          </a:prstGeom>
          <a:solidFill>
            <a:srgbClr val="07070C"/>
          </a:solidFill>
          <a:ln w="14288">
            <a:solidFill>
              <a:srgbClr val="3F3F44"/>
            </a:solidFill>
            <a:prstDash val="solid"/>
          </a:ln>
        </p:spPr>
        <p:txBody>
          <a:bodyPr/>
          <a:lstStyle/>
          <a:p>
            <a:endParaRPr lang="en-US"/>
          </a:p>
        </p:txBody>
      </p:sp>
      <p:pic>
        <p:nvPicPr>
          <p:cNvPr id="9" name="Image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360" y="1994595"/>
            <a:ext cx="57150" cy="2127870"/>
          </a:xfrm>
          <a:prstGeom prst="rect">
            <a:avLst/>
          </a:prstGeom>
        </p:spPr>
      </p:pic>
      <p:sp>
        <p:nvSpPr>
          <p:cNvPr id="10" name="Text 6"/>
          <p:cNvSpPr/>
          <p:nvPr/>
        </p:nvSpPr>
        <p:spPr>
          <a:xfrm>
            <a:off x="3435772" y="2132856"/>
            <a:ext cx="1885057"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Connection Before Task</a:t>
            </a:r>
            <a:endParaRPr lang="en-US" sz="1200" dirty="0"/>
          </a:p>
        </p:txBody>
      </p:sp>
      <p:sp>
        <p:nvSpPr>
          <p:cNvPr id="11" name="Text 7"/>
          <p:cNvSpPr/>
          <p:nvPr/>
        </p:nvSpPr>
        <p:spPr>
          <a:xfrm>
            <a:off x="3435772" y="2401119"/>
            <a:ext cx="2315245"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Ask one team member a non-task question this week. Not 'how is the project going' but 'how are you actually doing?' Amy Edmondson's research on psychological safety is clear: connection does not follow performance. It precedes it.</a:t>
            </a:r>
            <a:endParaRPr lang="en-US" sz="950" dirty="0"/>
          </a:p>
        </p:txBody>
      </p:sp>
      <p:sp>
        <p:nvSpPr>
          <p:cNvPr id="12" name="Shape 8"/>
          <p:cNvSpPr/>
          <p:nvPr/>
        </p:nvSpPr>
        <p:spPr>
          <a:xfrm>
            <a:off x="6013252" y="1994595"/>
            <a:ext cx="2634555" cy="2127870"/>
          </a:xfrm>
          <a:prstGeom prst="roundRect">
            <a:avLst>
              <a:gd name="adj" fmla="val 3223"/>
            </a:avLst>
          </a:prstGeom>
          <a:solidFill>
            <a:srgbClr val="07070C"/>
          </a:solidFill>
          <a:ln w="14288">
            <a:solidFill>
              <a:srgbClr val="3F3F44"/>
            </a:solidFill>
            <a:prstDash val="solid"/>
          </a:ln>
        </p:spPr>
        <p:txBody>
          <a:bodyPr/>
          <a:lstStyle/>
          <a:p>
            <a:endParaRPr lang="en-US"/>
          </a:p>
        </p:txBody>
      </p:sp>
      <p:pic>
        <p:nvPicPr>
          <p:cNvPr id="13" name="Image 2"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8964" y="1994595"/>
            <a:ext cx="57150" cy="2127870"/>
          </a:xfrm>
          <a:prstGeom prst="rect">
            <a:avLst/>
          </a:prstGeom>
        </p:spPr>
      </p:pic>
      <p:sp>
        <p:nvSpPr>
          <p:cNvPr id="14" name="Text 9"/>
          <p:cNvSpPr/>
          <p:nvPr/>
        </p:nvSpPr>
        <p:spPr>
          <a:xfrm>
            <a:off x="6194375" y="2132856"/>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Model the Ask</a:t>
            </a:r>
            <a:endParaRPr lang="en-US" sz="1200" dirty="0"/>
          </a:p>
        </p:txBody>
      </p:sp>
      <p:sp>
        <p:nvSpPr>
          <p:cNvPr id="15" name="Text 10"/>
          <p:cNvSpPr/>
          <p:nvPr/>
        </p:nvSpPr>
        <p:spPr>
          <a:xfrm>
            <a:off x="6194375" y="2401119"/>
            <a:ext cx="2315170"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The fastest way to create permission for your team to be honest is to be honest yourself. The next time you are unsure, say so out loud. 'I am still working through this' is not weakness. It is exactly the kind of leadership that earns trust when the water gets rough.</a:t>
            </a:r>
            <a:endParaRPr lang="en-US" sz="9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496119" y="719882"/>
            <a:ext cx="8151763" cy="775097"/>
          </a:xfrm>
          <a:prstGeom prst="rect">
            <a:avLst/>
          </a:prstGeom>
          <a:noFill/>
          <a:ln/>
        </p:spPr>
        <p:txBody>
          <a:bodyPr wrap="square" lIns="0" tIns="0" rIns="0" bIns="0" rtlCol="0" anchor="t">
            <a:normAutofit/>
          </a:bodyPr>
          <a:lstStyle/>
          <a:p>
            <a:pPr marL="0" indent="0" algn="l">
              <a:lnSpc>
                <a:spcPct val="104000"/>
              </a:lnSpc>
              <a:buNone/>
            </a:pPr>
            <a:r>
              <a:rPr lang="en-US" sz="2400" b="1" dirty="0">
                <a:solidFill>
                  <a:srgbClr val="97B8FF"/>
                </a:solidFill>
                <a:latin typeface="Sora Medium" pitchFamily="34" charset="0"/>
                <a:ea typeface="Sora Medium" pitchFamily="34" charset="-122"/>
                <a:cs typeface="Sora Medium" pitchFamily="34" charset="-120"/>
              </a:rPr>
              <a:t>A Tool You Can Use Tomorrow: The Three-Step Reframe</a:t>
            </a:r>
            <a:endParaRPr lang="en-US" sz="2400" dirty="0"/>
          </a:p>
        </p:txBody>
      </p:sp>
      <p:pic>
        <p:nvPicPr>
          <p:cNvPr id="3"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19" y="1743001"/>
            <a:ext cx="2717229" cy="496119"/>
          </a:xfrm>
          <a:prstGeom prst="rect">
            <a:avLst/>
          </a:prstGeom>
        </p:spPr>
      </p:pic>
      <p:sp>
        <p:nvSpPr>
          <p:cNvPr id="4" name="Text 1"/>
          <p:cNvSpPr/>
          <p:nvPr/>
        </p:nvSpPr>
        <p:spPr>
          <a:xfrm>
            <a:off x="620092" y="2363093"/>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1, CHALLENGE</a:t>
            </a:r>
            <a:endParaRPr lang="en-US" sz="1200" dirty="0"/>
          </a:p>
        </p:txBody>
      </p:sp>
      <p:sp>
        <p:nvSpPr>
          <p:cNvPr id="5" name="Text 2"/>
          <p:cNvSpPr/>
          <p:nvPr/>
        </p:nvSpPr>
        <p:spPr>
          <a:xfrm>
            <a:off x="620092" y="2631356"/>
            <a:ext cx="2469282"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Is this thought objectively true, or is it a stress assumption? All-or-nothing thinking. Self-blame. Catastrophizing. Dismissing what is going well. Ask: </a:t>
            </a:r>
            <a:r>
              <a:rPr lang="en-US" sz="950" b="1" dirty="0">
                <a:solidFill>
                  <a:srgbClr val="E0D6DE"/>
                </a:solidFill>
                <a:latin typeface="Noto Sans TC" pitchFamily="34" charset="0"/>
                <a:ea typeface="Noto Sans TC" pitchFamily="34" charset="-122"/>
                <a:cs typeface="Noto Sans TC" pitchFamily="34" charset="-120"/>
              </a:rPr>
              <a:t>what is actually true right now?</a:t>
            </a:r>
            <a:endParaRPr lang="en-US" sz="950" dirty="0"/>
          </a:p>
        </p:txBody>
      </p:sp>
      <p:pic>
        <p:nvPicPr>
          <p:cNvPr id="6"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3348" y="1743001"/>
            <a:ext cx="2717229" cy="496119"/>
          </a:xfrm>
          <a:prstGeom prst="rect">
            <a:avLst/>
          </a:prstGeom>
        </p:spPr>
      </p:pic>
      <p:sp>
        <p:nvSpPr>
          <p:cNvPr id="7" name="Text 3"/>
          <p:cNvSpPr/>
          <p:nvPr/>
        </p:nvSpPr>
        <p:spPr>
          <a:xfrm>
            <a:off x="3337322" y="2363093"/>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2, REPLACE</a:t>
            </a:r>
            <a:endParaRPr lang="en-US" sz="1200" dirty="0"/>
          </a:p>
        </p:txBody>
      </p:sp>
      <p:sp>
        <p:nvSpPr>
          <p:cNvPr id="8" name="Text 4"/>
          <p:cNvSpPr/>
          <p:nvPr/>
        </p:nvSpPr>
        <p:spPr>
          <a:xfrm>
            <a:off x="3337322" y="2631356"/>
            <a:ext cx="2469282"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Swap the language intentionally. </a:t>
            </a:r>
            <a:r>
              <a:rPr lang="en-US" sz="950" i="1" dirty="0">
                <a:solidFill>
                  <a:srgbClr val="E0D6DE"/>
                </a:solidFill>
                <a:latin typeface="Noto Sans TC" pitchFamily="34" charset="0"/>
                <a:ea typeface="Noto Sans TC" pitchFamily="34" charset="-122"/>
                <a:cs typeface="Noto Sans TC" pitchFamily="34" charset="-120"/>
              </a:rPr>
              <a:t>'Challenge'</a:t>
            </a:r>
            <a:r>
              <a:rPr lang="en-US" sz="950" dirty="0">
                <a:solidFill>
                  <a:srgbClr val="E0D6DE"/>
                </a:solidFill>
                <a:latin typeface="Noto Sans TC" pitchFamily="34" charset="0"/>
                <a:ea typeface="Noto Sans TC" pitchFamily="34" charset="-122"/>
                <a:cs typeface="Noto Sans TC" pitchFamily="34" charset="-120"/>
              </a:rPr>
              <a:t> instead of 'threat.' </a:t>
            </a:r>
            <a:r>
              <a:rPr lang="en-US" sz="950" i="1" dirty="0">
                <a:solidFill>
                  <a:srgbClr val="E0D6DE"/>
                </a:solidFill>
                <a:latin typeface="Noto Sans TC" pitchFamily="34" charset="0"/>
                <a:ea typeface="Noto Sans TC" pitchFamily="34" charset="-122"/>
                <a:cs typeface="Noto Sans TC" pitchFamily="34" charset="-120"/>
              </a:rPr>
              <a:t>'Learning curve'</a:t>
            </a:r>
            <a:r>
              <a:rPr lang="en-US" sz="950" dirty="0">
                <a:solidFill>
                  <a:srgbClr val="E0D6DE"/>
                </a:solidFill>
                <a:latin typeface="Noto Sans TC" pitchFamily="34" charset="0"/>
                <a:ea typeface="Noto Sans TC" pitchFamily="34" charset="-122"/>
                <a:cs typeface="Noto Sans TC" pitchFamily="34" charset="-120"/>
              </a:rPr>
              <a:t> instead of 'failure.' </a:t>
            </a:r>
            <a:r>
              <a:rPr lang="en-US" sz="950" i="1" dirty="0">
                <a:solidFill>
                  <a:srgbClr val="E0D6DE"/>
                </a:solidFill>
                <a:latin typeface="Noto Sans TC" pitchFamily="34" charset="0"/>
                <a:ea typeface="Noto Sans TC" pitchFamily="34" charset="-122"/>
                <a:cs typeface="Noto Sans TC" pitchFamily="34" charset="-120"/>
              </a:rPr>
              <a:t>'Figuring it out'</a:t>
            </a:r>
            <a:r>
              <a:rPr lang="en-US" sz="950" dirty="0">
                <a:solidFill>
                  <a:srgbClr val="E0D6DE"/>
                </a:solidFill>
                <a:latin typeface="Noto Sans TC" pitchFamily="34" charset="0"/>
                <a:ea typeface="Noto Sans TC" pitchFamily="34" charset="-122"/>
                <a:cs typeface="Noto Sans TC" pitchFamily="34" charset="-120"/>
              </a:rPr>
              <a:t> instead of 'struggling.' Words signal your nervous system.</a:t>
            </a:r>
            <a:endParaRPr lang="en-US" sz="950" dirty="0"/>
          </a:p>
        </p:txBody>
      </p:sp>
      <p:pic>
        <p:nvPicPr>
          <p:cNvPr id="9" name="Image 2"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0578" y="1743001"/>
            <a:ext cx="2717229" cy="496119"/>
          </a:xfrm>
          <a:prstGeom prst="rect">
            <a:avLst/>
          </a:prstGeom>
        </p:spPr>
      </p:pic>
      <p:sp>
        <p:nvSpPr>
          <p:cNvPr id="10" name="Text 5"/>
          <p:cNvSpPr/>
          <p:nvPr/>
        </p:nvSpPr>
        <p:spPr>
          <a:xfrm>
            <a:off x="6054551" y="2363093"/>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3, REFRAME</a:t>
            </a:r>
            <a:endParaRPr lang="en-US" sz="1200" dirty="0"/>
          </a:p>
        </p:txBody>
      </p:sp>
      <p:sp>
        <p:nvSpPr>
          <p:cNvPr id="11" name="Text 6"/>
          <p:cNvSpPr/>
          <p:nvPr/>
        </p:nvSpPr>
        <p:spPr>
          <a:xfrm>
            <a:off x="6054551" y="2631356"/>
            <a:ext cx="2469282" cy="992312"/>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Find the objective view and the possibility. What can you still influence? What is one thing that is going right, even now? Viktor Frankl: even in the hardest circumstances, we can choose our response.</a:t>
            </a:r>
            <a:endParaRPr lang="en-US" sz="950" dirty="0"/>
          </a:p>
        </p:txBody>
      </p:sp>
      <p:sp>
        <p:nvSpPr>
          <p:cNvPr id="12" name="Text 7"/>
          <p:cNvSpPr/>
          <p:nvPr/>
        </p:nvSpPr>
        <p:spPr>
          <a:xfrm>
            <a:off x="496119" y="3887167"/>
            <a:ext cx="8608963" cy="198462"/>
          </a:xfrm>
          <a:prstGeom prst="rect">
            <a:avLst/>
          </a:prstGeom>
          <a:noFill/>
          <a:ln/>
        </p:spPr>
        <p:txBody>
          <a:bodyPr wrap="none" lIns="0" tIns="0" rIns="0" bIns="0" rtlCol="0" anchor="t"/>
          <a:lstStyle/>
          <a:p>
            <a:pPr marL="0" indent="0" algn="l">
              <a:lnSpc>
                <a:spcPct val="133000"/>
              </a:lnSpc>
              <a:buNone/>
            </a:pPr>
            <a:r>
              <a:rPr lang="en-US" sz="950" i="1" dirty="0">
                <a:solidFill>
                  <a:srgbClr val="E0D6DE"/>
                </a:solidFill>
                <a:latin typeface="Noto Sans TC" pitchFamily="34" charset="0"/>
                <a:ea typeface="Noto Sans TC" pitchFamily="34" charset="-122"/>
                <a:cs typeface="Noto Sans TC" pitchFamily="34" charset="-120"/>
              </a:rPr>
              <a:t>Grounded in positive psychology research by Martin Seligman and Barbara Fredrickson.</a:t>
            </a:r>
            <a:endParaRPr lang="en-US" sz="950" dirty="0"/>
          </a:p>
        </p:txBody>
      </p:sp>
      <p:sp>
        <p:nvSpPr>
          <p:cNvPr id="13" name="Text 8"/>
          <p:cNvSpPr/>
          <p:nvPr/>
        </p:nvSpPr>
        <p:spPr>
          <a:xfrm>
            <a:off x="38919" y="4225156"/>
            <a:ext cx="8151763" cy="198462"/>
          </a:xfrm>
          <a:prstGeom prst="rect">
            <a:avLst/>
          </a:prstGeom>
          <a:noFill/>
          <a:ln/>
        </p:spPr>
        <p:txBody>
          <a:bodyPr wrap="none" lIns="0" tIns="0" rIns="0" bIns="0" rtlCol="0" anchor="t"/>
          <a:lstStyle/>
          <a:p>
            <a:pPr marL="0" indent="0" algn="r">
              <a:lnSpc>
                <a:spcPct val="133000"/>
              </a:lnSpc>
              <a:buNone/>
            </a:pPr>
            <a:endParaRPr lang="en-US" sz="9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496119" y="458019"/>
            <a:ext cx="3809479" cy="310083"/>
          </a:xfrm>
          <a:prstGeom prst="rect">
            <a:avLst/>
          </a:prstGeom>
          <a:noFill/>
          <a:ln/>
        </p:spPr>
        <p:txBody>
          <a:bodyPr wrap="none" lIns="0" tIns="0" rIns="0" bIns="0" rtlCol="0" anchor="t"/>
          <a:lstStyle/>
          <a:p>
            <a:pPr marL="0" indent="0" algn="l">
              <a:lnSpc>
                <a:spcPct val="104000"/>
              </a:lnSpc>
              <a:buNone/>
            </a:pPr>
            <a:r>
              <a:rPr lang="en-US" sz="1950" b="1" dirty="0">
                <a:solidFill>
                  <a:srgbClr val="97B8FF"/>
                </a:solidFill>
                <a:latin typeface="Sora Medium" pitchFamily="34" charset="0"/>
                <a:ea typeface="Sora Medium" pitchFamily="34" charset="-122"/>
                <a:cs typeface="Sora Medium" pitchFamily="34" charset="-120"/>
              </a:rPr>
              <a:t>Your 30-Day Commitment</a:t>
            </a:r>
            <a:endParaRPr lang="en-US" sz="1950" dirty="0"/>
          </a:p>
        </p:txBody>
      </p:sp>
      <p:sp>
        <p:nvSpPr>
          <p:cNvPr id="3" name="Text 1"/>
          <p:cNvSpPr/>
          <p:nvPr/>
        </p:nvSpPr>
        <p:spPr>
          <a:xfrm>
            <a:off x="496119" y="926827"/>
            <a:ext cx="8608963" cy="142875"/>
          </a:xfrm>
          <a:prstGeom prst="rect">
            <a:avLst/>
          </a:prstGeom>
          <a:noFill/>
          <a:ln/>
        </p:spPr>
        <p:txBody>
          <a:bodyPr wrap="none" lIns="0" tIns="0" rIns="0" bIns="0" rtlCol="0" anchor="t"/>
          <a:lstStyle/>
          <a:p>
            <a:pPr marL="0" indent="0" algn="l">
              <a:lnSpc>
                <a:spcPct val="120000"/>
              </a:lnSpc>
              <a:buNone/>
            </a:pPr>
            <a:r>
              <a:rPr lang="en-US" sz="750" dirty="0">
                <a:solidFill>
                  <a:srgbClr val="E0D6DE"/>
                </a:solidFill>
                <a:latin typeface="Noto Sans TC" pitchFamily="34" charset="0"/>
                <a:ea typeface="Noto Sans TC" pitchFamily="34" charset="-122"/>
                <a:cs typeface="Noto Sans TC" pitchFamily="34" charset="-120"/>
              </a:rPr>
              <a:t>Use this reflection to anchor your next step. Be specific, vague intentions don't survive the current.</a:t>
            </a:r>
            <a:endParaRPr lang="en-US" sz="750" dirty="0"/>
          </a:p>
        </p:txBody>
      </p:sp>
      <p:sp>
        <p:nvSpPr>
          <p:cNvPr id="4" name="Shape 2"/>
          <p:cNvSpPr/>
          <p:nvPr/>
        </p:nvSpPr>
        <p:spPr>
          <a:xfrm>
            <a:off x="496119" y="1158999"/>
            <a:ext cx="8151763" cy="595387"/>
          </a:xfrm>
          <a:prstGeom prst="roundRect">
            <a:avLst>
              <a:gd name="adj" fmla="val 2500"/>
            </a:avLst>
          </a:prstGeom>
          <a:solidFill>
            <a:srgbClr val="07070C"/>
          </a:solidFill>
          <a:ln w="14288">
            <a:solidFill>
              <a:srgbClr val="3F3F44"/>
            </a:solidFill>
            <a:prstDash val="solid"/>
          </a:ln>
        </p:spPr>
        <p:txBody>
          <a:bodyPr/>
          <a:lstStyle/>
          <a:p>
            <a:endParaRPr lang="en-US"/>
          </a:p>
        </p:txBody>
      </p:sp>
      <p:sp>
        <p:nvSpPr>
          <p:cNvPr id="5" name="Shape 3"/>
          <p:cNvSpPr/>
          <p:nvPr/>
        </p:nvSpPr>
        <p:spPr>
          <a:xfrm>
            <a:off x="510406" y="1173287"/>
            <a:ext cx="396925" cy="566812"/>
          </a:xfrm>
          <a:prstGeom prst="rect">
            <a:avLst/>
          </a:prstGeom>
          <a:solidFill>
            <a:srgbClr val="26262B"/>
          </a:solidFill>
          <a:ln/>
        </p:spPr>
        <p:txBody>
          <a:bodyPr/>
          <a:lstStyle/>
          <a:p>
            <a:endParaRPr lang="en-US"/>
          </a:p>
        </p:txBody>
      </p:sp>
      <p:sp>
        <p:nvSpPr>
          <p:cNvPr id="6" name="Text 4"/>
          <p:cNvSpPr/>
          <p:nvPr/>
        </p:nvSpPr>
        <p:spPr>
          <a:xfrm>
            <a:off x="634454" y="1363638"/>
            <a:ext cx="148828" cy="186035"/>
          </a:xfrm>
          <a:prstGeom prst="rect">
            <a:avLst/>
          </a:prstGeom>
          <a:noFill/>
          <a:ln/>
        </p:spPr>
        <p:txBody>
          <a:bodyPr wrap="none" lIns="0" tIns="0" rIns="0" bIns="0" rtlCol="0" anchor="ctr"/>
          <a:lstStyle/>
          <a:p>
            <a:pPr marL="0" indent="0" algn="ctr">
              <a:lnSpc>
                <a:spcPct val="100000"/>
              </a:lnSpc>
              <a:buNone/>
            </a:pPr>
            <a:r>
              <a:rPr lang="en-US" sz="1150" dirty="0">
                <a:solidFill>
                  <a:srgbClr val="E0D6DE"/>
                </a:solidFill>
                <a:latin typeface="Sora Medium" pitchFamily="34" charset="0"/>
                <a:ea typeface="Sora Medium" pitchFamily="34" charset="-122"/>
                <a:cs typeface="Sora Medium" pitchFamily="34" charset="-120"/>
              </a:rPr>
              <a:t>1</a:t>
            </a:r>
            <a:endParaRPr lang="en-US" sz="1150" dirty="0"/>
          </a:p>
        </p:txBody>
      </p:sp>
      <p:sp>
        <p:nvSpPr>
          <p:cNvPr id="7" name="Text 5"/>
          <p:cNvSpPr/>
          <p:nvPr/>
        </p:nvSpPr>
        <p:spPr>
          <a:xfrm>
            <a:off x="986656" y="1272480"/>
            <a:ext cx="1557784" cy="155004"/>
          </a:xfrm>
          <a:prstGeom prst="rect">
            <a:avLst/>
          </a:prstGeom>
          <a:noFill/>
          <a:ln/>
        </p:spPr>
        <p:txBody>
          <a:bodyPr wrap="none" lIns="0" tIns="0" rIns="0" bIns="0" rtlCol="0" anchor="t"/>
          <a:lstStyle/>
          <a:p>
            <a:pPr marL="0" indent="0" algn="l">
              <a:lnSpc>
                <a:spcPct val="104000"/>
              </a:lnSpc>
              <a:buNone/>
            </a:pPr>
            <a:r>
              <a:rPr lang="en-US" sz="950" dirty="0">
                <a:solidFill>
                  <a:srgbClr val="E0D6DE"/>
                </a:solidFill>
                <a:latin typeface="Sora Medium" pitchFamily="34" charset="0"/>
                <a:ea typeface="Sora Medium" pitchFamily="34" charset="-122"/>
                <a:cs typeface="Sora Medium" pitchFamily="34" charset="-120"/>
              </a:rPr>
              <a:t>My Strongest Dimension</a:t>
            </a:r>
            <a:endParaRPr lang="en-US" sz="950" dirty="0"/>
          </a:p>
        </p:txBody>
      </p:sp>
      <p:sp>
        <p:nvSpPr>
          <p:cNvPr id="8" name="Text 6"/>
          <p:cNvSpPr/>
          <p:nvPr/>
        </p:nvSpPr>
        <p:spPr>
          <a:xfrm>
            <a:off x="986656" y="1475110"/>
            <a:ext cx="7547744" cy="142875"/>
          </a:xfrm>
          <a:prstGeom prst="rect">
            <a:avLst/>
          </a:prstGeom>
          <a:noFill/>
          <a:ln/>
        </p:spPr>
        <p:txBody>
          <a:bodyPr wrap="none" lIns="0" tIns="0" rIns="0" bIns="0" rtlCol="0" anchor="t"/>
          <a:lstStyle/>
          <a:p>
            <a:pPr marL="0" indent="0" algn="l">
              <a:lnSpc>
                <a:spcPct val="120000"/>
              </a:lnSpc>
              <a:buNone/>
            </a:pPr>
            <a:r>
              <a:rPr lang="en-US" sz="750" dirty="0">
                <a:solidFill>
                  <a:srgbClr val="E0D6DE"/>
                </a:solidFill>
                <a:latin typeface="Noto Sans TC" pitchFamily="34" charset="0"/>
                <a:ea typeface="Noto Sans TC" pitchFamily="34" charset="-122"/>
                <a:cs typeface="Noto Sans TC" pitchFamily="34" charset="-120"/>
              </a:rPr>
              <a:t>My strongest resilience dimension right now is: </a:t>
            </a:r>
            <a:r>
              <a:rPr lang="en-US" sz="750" u="sng" dirty="0">
                <a:solidFill>
                  <a:srgbClr val="E0D6DE"/>
                </a:solidFill>
                <a:latin typeface="Noto Sans TC" pitchFamily="34" charset="0"/>
                <a:ea typeface="Noto Sans TC" pitchFamily="34" charset="-122"/>
                <a:cs typeface="Noto Sans TC" pitchFamily="34" charset="-120"/>
              </a:rPr>
              <a:t>                                                </a:t>
            </a:r>
            <a:endParaRPr lang="en-US" sz="750" dirty="0"/>
          </a:p>
        </p:txBody>
      </p:sp>
      <p:sp>
        <p:nvSpPr>
          <p:cNvPr id="9" name="Shape 7"/>
          <p:cNvSpPr/>
          <p:nvPr/>
        </p:nvSpPr>
        <p:spPr>
          <a:xfrm>
            <a:off x="496119" y="1833711"/>
            <a:ext cx="8151763" cy="595387"/>
          </a:xfrm>
          <a:prstGeom prst="roundRect">
            <a:avLst>
              <a:gd name="adj" fmla="val 2500"/>
            </a:avLst>
          </a:prstGeom>
          <a:solidFill>
            <a:srgbClr val="07070C"/>
          </a:solidFill>
          <a:ln w="14288">
            <a:solidFill>
              <a:srgbClr val="3F3F44"/>
            </a:solidFill>
            <a:prstDash val="solid"/>
          </a:ln>
        </p:spPr>
        <p:txBody>
          <a:bodyPr/>
          <a:lstStyle/>
          <a:p>
            <a:endParaRPr lang="en-US"/>
          </a:p>
        </p:txBody>
      </p:sp>
      <p:sp>
        <p:nvSpPr>
          <p:cNvPr id="10" name="Shape 8"/>
          <p:cNvSpPr/>
          <p:nvPr/>
        </p:nvSpPr>
        <p:spPr>
          <a:xfrm>
            <a:off x="510406" y="1847999"/>
            <a:ext cx="396925" cy="566812"/>
          </a:xfrm>
          <a:prstGeom prst="rect">
            <a:avLst/>
          </a:prstGeom>
          <a:solidFill>
            <a:srgbClr val="26262B"/>
          </a:solidFill>
          <a:ln/>
        </p:spPr>
        <p:txBody>
          <a:bodyPr/>
          <a:lstStyle/>
          <a:p>
            <a:endParaRPr lang="en-US"/>
          </a:p>
        </p:txBody>
      </p:sp>
      <p:sp>
        <p:nvSpPr>
          <p:cNvPr id="11" name="Text 9"/>
          <p:cNvSpPr/>
          <p:nvPr/>
        </p:nvSpPr>
        <p:spPr>
          <a:xfrm>
            <a:off x="634454" y="2038350"/>
            <a:ext cx="148828" cy="186035"/>
          </a:xfrm>
          <a:prstGeom prst="rect">
            <a:avLst/>
          </a:prstGeom>
          <a:noFill/>
          <a:ln/>
        </p:spPr>
        <p:txBody>
          <a:bodyPr wrap="none" lIns="0" tIns="0" rIns="0" bIns="0" rtlCol="0" anchor="ctr"/>
          <a:lstStyle/>
          <a:p>
            <a:pPr marL="0" indent="0" algn="ctr">
              <a:lnSpc>
                <a:spcPct val="100000"/>
              </a:lnSpc>
              <a:buNone/>
            </a:pPr>
            <a:r>
              <a:rPr lang="en-US" sz="1150" dirty="0">
                <a:solidFill>
                  <a:srgbClr val="E0D6DE"/>
                </a:solidFill>
                <a:latin typeface="Sora Medium" pitchFamily="34" charset="0"/>
                <a:ea typeface="Sora Medium" pitchFamily="34" charset="-122"/>
                <a:cs typeface="Sora Medium" pitchFamily="34" charset="-120"/>
              </a:rPr>
              <a:t>2</a:t>
            </a:r>
            <a:endParaRPr lang="en-US" sz="1150" dirty="0"/>
          </a:p>
        </p:txBody>
      </p:sp>
      <p:sp>
        <p:nvSpPr>
          <p:cNvPr id="12" name="Text 10"/>
          <p:cNvSpPr/>
          <p:nvPr/>
        </p:nvSpPr>
        <p:spPr>
          <a:xfrm>
            <a:off x="986656" y="1947193"/>
            <a:ext cx="1852687" cy="155004"/>
          </a:xfrm>
          <a:prstGeom prst="rect">
            <a:avLst/>
          </a:prstGeom>
          <a:noFill/>
          <a:ln/>
        </p:spPr>
        <p:txBody>
          <a:bodyPr wrap="none" lIns="0" tIns="0" rIns="0" bIns="0" rtlCol="0" anchor="t"/>
          <a:lstStyle/>
          <a:p>
            <a:pPr marL="0" indent="0" algn="l">
              <a:lnSpc>
                <a:spcPct val="104000"/>
              </a:lnSpc>
              <a:buNone/>
            </a:pPr>
            <a:r>
              <a:rPr lang="en-US" sz="950" dirty="0">
                <a:solidFill>
                  <a:srgbClr val="E0D6DE"/>
                </a:solidFill>
                <a:latin typeface="Sora Medium" pitchFamily="34" charset="0"/>
                <a:ea typeface="Sora Medium" pitchFamily="34" charset="-122"/>
                <a:cs typeface="Sora Medium" pitchFamily="34" charset="-120"/>
              </a:rPr>
              <a:t>The Dimension to Strengthen</a:t>
            </a:r>
            <a:endParaRPr lang="en-US" sz="950" dirty="0"/>
          </a:p>
        </p:txBody>
      </p:sp>
      <p:sp>
        <p:nvSpPr>
          <p:cNvPr id="13" name="Text 11"/>
          <p:cNvSpPr/>
          <p:nvPr/>
        </p:nvSpPr>
        <p:spPr>
          <a:xfrm>
            <a:off x="986656" y="2149822"/>
            <a:ext cx="7547744" cy="142875"/>
          </a:xfrm>
          <a:prstGeom prst="rect">
            <a:avLst/>
          </a:prstGeom>
          <a:noFill/>
          <a:ln/>
        </p:spPr>
        <p:txBody>
          <a:bodyPr wrap="none" lIns="0" tIns="0" rIns="0" bIns="0" rtlCol="0" anchor="t"/>
          <a:lstStyle/>
          <a:p>
            <a:pPr marL="0" indent="0" algn="l">
              <a:lnSpc>
                <a:spcPct val="120000"/>
              </a:lnSpc>
              <a:buNone/>
            </a:pPr>
            <a:r>
              <a:rPr lang="en-US" sz="750" dirty="0">
                <a:solidFill>
                  <a:srgbClr val="E0D6DE"/>
                </a:solidFill>
                <a:latin typeface="Noto Sans TC" pitchFamily="34" charset="0"/>
                <a:ea typeface="Noto Sans TC" pitchFamily="34" charset="-122"/>
                <a:cs typeface="Noto Sans TC" pitchFamily="34" charset="-120"/>
              </a:rPr>
              <a:t>The dimension I most need to strengthen is: </a:t>
            </a:r>
            <a:r>
              <a:rPr lang="en-US" sz="750" u="sng" dirty="0">
                <a:solidFill>
                  <a:srgbClr val="E0D6DE"/>
                </a:solidFill>
                <a:latin typeface="Noto Sans TC" pitchFamily="34" charset="0"/>
                <a:ea typeface="Noto Sans TC" pitchFamily="34" charset="-122"/>
                <a:cs typeface="Noto Sans TC" pitchFamily="34" charset="-120"/>
              </a:rPr>
              <a:t>                                                </a:t>
            </a:r>
            <a:endParaRPr lang="en-US" sz="750" dirty="0"/>
          </a:p>
        </p:txBody>
      </p:sp>
      <p:sp>
        <p:nvSpPr>
          <p:cNvPr id="14" name="Shape 12"/>
          <p:cNvSpPr/>
          <p:nvPr/>
        </p:nvSpPr>
        <p:spPr>
          <a:xfrm>
            <a:off x="496119" y="2508424"/>
            <a:ext cx="8151763" cy="595387"/>
          </a:xfrm>
          <a:prstGeom prst="roundRect">
            <a:avLst>
              <a:gd name="adj" fmla="val 2500"/>
            </a:avLst>
          </a:prstGeom>
          <a:solidFill>
            <a:srgbClr val="07070C"/>
          </a:solidFill>
          <a:ln w="14288">
            <a:solidFill>
              <a:srgbClr val="3F3F44"/>
            </a:solidFill>
            <a:prstDash val="solid"/>
          </a:ln>
        </p:spPr>
        <p:txBody>
          <a:bodyPr/>
          <a:lstStyle/>
          <a:p>
            <a:endParaRPr lang="en-US"/>
          </a:p>
        </p:txBody>
      </p:sp>
      <p:sp>
        <p:nvSpPr>
          <p:cNvPr id="15" name="Shape 13"/>
          <p:cNvSpPr/>
          <p:nvPr/>
        </p:nvSpPr>
        <p:spPr>
          <a:xfrm>
            <a:off x="510406" y="2522711"/>
            <a:ext cx="396925" cy="566812"/>
          </a:xfrm>
          <a:prstGeom prst="rect">
            <a:avLst/>
          </a:prstGeom>
          <a:solidFill>
            <a:srgbClr val="26262B"/>
          </a:solidFill>
          <a:ln/>
        </p:spPr>
        <p:txBody>
          <a:bodyPr/>
          <a:lstStyle/>
          <a:p>
            <a:endParaRPr lang="en-US"/>
          </a:p>
        </p:txBody>
      </p:sp>
      <p:sp>
        <p:nvSpPr>
          <p:cNvPr id="16" name="Text 14"/>
          <p:cNvSpPr/>
          <p:nvPr/>
        </p:nvSpPr>
        <p:spPr>
          <a:xfrm>
            <a:off x="634454" y="2713062"/>
            <a:ext cx="148828" cy="186035"/>
          </a:xfrm>
          <a:prstGeom prst="rect">
            <a:avLst/>
          </a:prstGeom>
          <a:noFill/>
          <a:ln/>
        </p:spPr>
        <p:txBody>
          <a:bodyPr wrap="none" lIns="0" tIns="0" rIns="0" bIns="0" rtlCol="0" anchor="ctr"/>
          <a:lstStyle/>
          <a:p>
            <a:pPr marL="0" indent="0" algn="ctr">
              <a:lnSpc>
                <a:spcPct val="100000"/>
              </a:lnSpc>
              <a:buNone/>
            </a:pPr>
            <a:r>
              <a:rPr lang="en-US" sz="1150" dirty="0">
                <a:solidFill>
                  <a:srgbClr val="E0D6DE"/>
                </a:solidFill>
                <a:latin typeface="Sora Medium" pitchFamily="34" charset="0"/>
                <a:ea typeface="Sora Medium" pitchFamily="34" charset="-122"/>
                <a:cs typeface="Sora Medium" pitchFamily="34" charset="-120"/>
              </a:rPr>
              <a:t>3</a:t>
            </a:r>
            <a:endParaRPr lang="en-US" sz="1150" dirty="0"/>
          </a:p>
        </p:txBody>
      </p:sp>
      <p:sp>
        <p:nvSpPr>
          <p:cNvPr id="17" name="Text 15"/>
          <p:cNvSpPr/>
          <p:nvPr/>
        </p:nvSpPr>
        <p:spPr>
          <a:xfrm>
            <a:off x="986656" y="2621905"/>
            <a:ext cx="1479947" cy="155004"/>
          </a:xfrm>
          <a:prstGeom prst="rect">
            <a:avLst/>
          </a:prstGeom>
          <a:noFill/>
          <a:ln/>
        </p:spPr>
        <p:txBody>
          <a:bodyPr wrap="none" lIns="0" tIns="0" rIns="0" bIns="0" rtlCol="0" anchor="t"/>
          <a:lstStyle/>
          <a:p>
            <a:pPr marL="0" indent="0" algn="l">
              <a:lnSpc>
                <a:spcPct val="104000"/>
              </a:lnSpc>
              <a:buNone/>
            </a:pPr>
            <a:r>
              <a:rPr lang="en-US" sz="950" dirty="0">
                <a:solidFill>
                  <a:srgbClr val="E0D6DE"/>
                </a:solidFill>
                <a:latin typeface="Sora Medium" pitchFamily="34" charset="0"/>
                <a:ea typeface="Sora Medium" pitchFamily="34" charset="-122"/>
                <a:cs typeface="Sora Medium" pitchFamily="34" charset="-120"/>
              </a:rPr>
              <a:t>My One Specific Action</a:t>
            </a:r>
            <a:endParaRPr lang="en-US" sz="950" dirty="0"/>
          </a:p>
        </p:txBody>
      </p:sp>
      <p:sp>
        <p:nvSpPr>
          <p:cNvPr id="18" name="Text 16"/>
          <p:cNvSpPr/>
          <p:nvPr/>
        </p:nvSpPr>
        <p:spPr>
          <a:xfrm>
            <a:off x="986656" y="2824535"/>
            <a:ext cx="7547744" cy="142875"/>
          </a:xfrm>
          <a:prstGeom prst="rect">
            <a:avLst/>
          </a:prstGeom>
          <a:noFill/>
          <a:ln/>
        </p:spPr>
        <p:txBody>
          <a:bodyPr wrap="none" lIns="0" tIns="0" rIns="0" bIns="0" rtlCol="0" anchor="t"/>
          <a:lstStyle/>
          <a:p>
            <a:pPr marL="0" indent="0" algn="l">
              <a:lnSpc>
                <a:spcPct val="120000"/>
              </a:lnSpc>
              <a:buNone/>
            </a:pPr>
            <a:r>
              <a:rPr lang="en-US" sz="750" dirty="0">
                <a:solidFill>
                  <a:srgbClr val="E0D6DE"/>
                </a:solidFill>
                <a:latin typeface="Noto Sans TC" pitchFamily="34" charset="0"/>
                <a:ea typeface="Noto Sans TC" pitchFamily="34" charset="-122"/>
                <a:cs typeface="Noto Sans TC" pitchFamily="34" charset="-120"/>
              </a:rPr>
              <a:t>My one specific 30-day action is: </a:t>
            </a:r>
            <a:r>
              <a:rPr lang="en-US" sz="750" u="sng" dirty="0">
                <a:solidFill>
                  <a:srgbClr val="E0D6DE"/>
                </a:solidFill>
                <a:latin typeface="Noto Sans TC" pitchFamily="34" charset="0"/>
                <a:ea typeface="Noto Sans TC" pitchFamily="34" charset="-122"/>
                <a:cs typeface="Noto Sans TC" pitchFamily="34" charset="-120"/>
              </a:rPr>
              <a:t>                                                </a:t>
            </a:r>
            <a:endParaRPr lang="en-US" sz="750" dirty="0"/>
          </a:p>
        </p:txBody>
      </p:sp>
      <p:sp>
        <p:nvSpPr>
          <p:cNvPr id="19" name="Shape 17"/>
          <p:cNvSpPr/>
          <p:nvPr/>
        </p:nvSpPr>
        <p:spPr>
          <a:xfrm>
            <a:off x="496119" y="3183136"/>
            <a:ext cx="8151763" cy="595387"/>
          </a:xfrm>
          <a:prstGeom prst="roundRect">
            <a:avLst>
              <a:gd name="adj" fmla="val 2500"/>
            </a:avLst>
          </a:prstGeom>
          <a:solidFill>
            <a:srgbClr val="07070C"/>
          </a:solidFill>
          <a:ln w="14288">
            <a:solidFill>
              <a:srgbClr val="3F3F44"/>
            </a:solidFill>
            <a:prstDash val="solid"/>
          </a:ln>
        </p:spPr>
        <p:txBody>
          <a:bodyPr/>
          <a:lstStyle/>
          <a:p>
            <a:endParaRPr lang="en-US"/>
          </a:p>
        </p:txBody>
      </p:sp>
      <p:sp>
        <p:nvSpPr>
          <p:cNvPr id="20" name="Shape 18"/>
          <p:cNvSpPr/>
          <p:nvPr/>
        </p:nvSpPr>
        <p:spPr>
          <a:xfrm>
            <a:off x="510406" y="3197423"/>
            <a:ext cx="396925" cy="566812"/>
          </a:xfrm>
          <a:prstGeom prst="rect">
            <a:avLst/>
          </a:prstGeom>
          <a:solidFill>
            <a:srgbClr val="26262B"/>
          </a:solidFill>
          <a:ln/>
        </p:spPr>
        <p:txBody>
          <a:bodyPr/>
          <a:lstStyle/>
          <a:p>
            <a:endParaRPr lang="en-US"/>
          </a:p>
        </p:txBody>
      </p:sp>
      <p:sp>
        <p:nvSpPr>
          <p:cNvPr id="21" name="Text 19"/>
          <p:cNvSpPr/>
          <p:nvPr/>
        </p:nvSpPr>
        <p:spPr>
          <a:xfrm>
            <a:off x="634454" y="3387775"/>
            <a:ext cx="148828" cy="186035"/>
          </a:xfrm>
          <a:prstGeom prst="rect">
            <a:avLst/>
          </a:prstGeom>
          <a:noFill/>
          <a:ln/>
        </p:spPr>
        <p:txBody>
          <a:bodyPr wrap="none" lIns="0" tIns="0" rIns="0" bIns="0" rtlCol="0" anchor="ctr"/>
          <a:lstStyle/>
          <a:p>
            <a:pPr marL="0" indent="0" algn="ctr">
              <a:lnSpc>
                <a:spcPct val="100000"/>
              </a:lnSpc>
              <a:buNone/>
            </a:pPr>
            <a:r>
              <a:rPr lang="en-US" sz="1150" dirty="0">
                <a:solidFill>
                  <a:srgbClr val="E0D6DE"/>
                </a:solidFill>
                <a:latin typeface="Sora Medium" pitchFamily="34" charset="0"/>
                <a:ea typeface="Sora Medium" pitchFamily="34" charset="-122"/>
                <a:cs typeface="Sora Medium" pitchFamily="34" charset="-120"/>
              </a:rPr>
              <a:t>4</a:t>
            </a:r>
            <a:endParaRPr lang="en-US" sz="1150" dirty="0"/>
          </a:p>
        </p:txBody>
      </p:sp>
      <p:sp>
        <p:nvSpPr>
          <p:cNvPr id="22" name="Text 20"/>
          <p:cNvSpPr/>
          <p:nvPr/>
        </p:nvSpPr>
        <p:spPr>
          <a:xfrm>
            <a:off x="986656" y="3296617"/>
            <a:ext cx="1640681" cy="155004"/>
          </a:xfrm>
          <a:prstGeom prst="rect">
            <a:avLst/>
          </a:prstGeom>
          <a:noFill/>
          <a:ln/>
        </p:spPr>
        <p:txBody>
          <a:bodyPr wrap="none" lIns="0" tIns="0" rIns="0" bIns="0" rtlCol="0" anchor="t"/>
          <a:lstStyle/>
          <a:p>
            <a:pPr marL="0" indent="0" algn="l">
              <a:lnSpc>
                <a:spcPct val="104000"/>
              </a:lnSpc>
              <a:buNone/>
            </a:pPr>
            <a:r>
              <a:rPr lang="en-US" sz="950" dirty="0">
                <a:solidFill>
                  <a:srgbClr val="E0D6DE"/>
                </a:solidFill>
                <a:latin typeface="Sora Medium" pitchFamily="34" charset="0"/>
                <a:ea typeface="Sora Medium" pitchFamily="34" charset="-122"/>
                <a:cs typeface="Sora Medium" pitchFamily="34" charset="-120"/>
              </a:rPr>
              <a:t>My Accountability Partner</a:t>
            </a:r>
            <a:endParaRPr lang="en-US" sz="950" dirty="0"/>
          </a:p>
        </p:txBody>
      </p:sp>
      <p:sp>
        <p:nvSpPr>
          <p:cNvPr id="23" name="Text 21"/>
          <p:cNvSpPr/>
          <p:nvPr/>
        </p:nvSpPr>
        <p:spPr>
          <a:xfrm>
            <a:off x="986656" y="3499247"/>
            <a:ext cx="7547744" cy="142875"/>
          </a:xfrm>
          <a:prstGeom prst="rect">
            <a:avLst/>
          </a:prstGeom>
          <a:noFill/>
          <a:ln/>
        </p:spPr>
        <p:txBody>
          <a:bodyPr wrap="none" lIns="0" tIns="0" rIns="0" bIns="0" rtlCol="0" anchor="t"/>
          <a:lstStyle/>
          <a:p>
            <a:pPr marL="0" indent="0" algn="l">
              <a:lnSpc>
                <a:spcPct val="120000"/>
              </a:lnSpc>
              <a:buNone/>
            </a:pPr>
            <a:r>
              <a:rPr lang="en-US" sz="750" dirty="0">
                <a:solidFill>
                  <a:srgbClr val="E0D6DE"/>
                </a:solidFill>
                <a:latin typeface="Noto Sans TC" pitchFamily="34" charset="0"/>
                <a:ea typeface="Noto Sans TC" pitchFamily="34" charset="-122"/>
                <a:cs typeface="Noto Sans TC" pitchFamily="34" charset="-120"/>
              </a:rPr>
              <a:t>I will ask this person for support or accountability: </a:t>
            </a:r>
            <a:r>
              <a:rPr lang="en-US" sz="750" u="sng" dirty="0">
                <a:solidFill>
                  <a:srgbClr val="E0D6DE"/>
                </a:solidFill>
                <a:latin typeface="Noto Sans TC" pitchFamily="34" charset="0"/>
                <a:ea typeface="Noto Sans TC" pitchFamily="34" charset="-122"/>
                <a:cs typeface="Noto Sans TC" pitchFamily="34" charset="-120"/>
              </a:rPr>
              <a:t>                                                </a:t>
            </a:r>
            <a:endParaRPr lang="en-US" sz="750" dirty="0"/>
          </a:p>
        </p:txBody>
      </p:sp>
      <p:sp>
        <p:nvSpPr>
          <p:cNvPr id="24" name="Shape 22"/>
          <p:cNvSpPr/>
          <p:nvPr/>
        </p:nvSpPr>
        <p:spPr>
          <a:xfrm>
            <a:off x="496119" y="3857848"/>
            <a:ext cx="8151763" cy="595387"/>
          </a:xfrm>
          <a:prstGeom prst="roundRect">
            <a:avLst>
              <a:gd name="adj" fmla="val 2500"/>
            </a:avLst>
          </a:prstGeom>
          <a:solidFill>
            <a:srgbClr val="07070C"/>
          </a:solidFill>
          <a:ln w="14288">
            <a:solidFill>
              <a:srgbClr val="3F3F44"/>
            </a:solidFill>
            <a:prstDash val="solid"/>
          </a:ln>
        </p:spPr>
        <p:txBody>
          <a:bodyPr/>
          <a:lstStyle/>
          <a:p>
            <a:endParaRPr lang="en-US"/>
          </a:p>
        </p:txBody>
      </p:sp>
      <p:sp>
        <p:nvSpPr>
          <p:cNvPr id="25" name="Shape 23"/>
          <p:cNvSpPr/>
          <p:nvPr/>
        </p:nvSpPr>
        <p:spPr>
          <a:xfrm>
            <a:off x="510406" y="3872136"/>
            <a:ext cx="396925" cy="566812"/>
          </a:xfrm>
          <a:prstGeom prst="rect">
            <a:avLst/>
          </a:prstGeom>
          <a:solidFill>
            <a:srgbClr val="26262B"/>
          </a:solidFill>
          <a:ln/>
        </p:spPr>
        <p:txBody>
          <a:bodyPr/>
          <a:lstStyle/>
          <a:p>
            <a:endParaRPr lang="en-US"/>
          </a:p>
        </p:txBody>
      </p:sp>
      <p:sp>
        <p:nvSpPr>
          <p:cNvPr id="26" name="Text 24"/>
          <p:cNvSpPr/>
          <p:nvPr/>
        </p:nvSpPr>
        <p:spPr>
          <a:xfrm>
            <a:off x="634454" y="4062487"/>
            <a:ext cx="148828" cy="186035"/>
          </a:xfrm>
          <a:prstGeom prst="rect">
            <a:avLst/>
          </a:prstGeom>
          <a:noFill/>
          <a:ln/>
        </p:spPr>
        <p:txBody>
          <a:bodyPr wrap="none" lIns="0" tIns="0" rIns="0" bIns="0" rtlCol="0" anchor="ctr"/>
          <a:lstStyle/>
          <a:p>
            <a:pPr marL="0" indent="0" algn="ctr">
              <a:lnSpc>
                <a:spcPct val="100000"/>
              </a:lnSpc>
              <a:buNone/>
            </a:pPr>
            <a:r>
              <a:rPr lang="en-US" sz="1150" dirty="0">
                <a:solidFill>
                  <a:srgbClr val="E0D6DE"/>
                </a:solidFill>
                <a:latin typeface="Sora Medium" pitchFamily="34" charset="0"/>
                <a:ea typeface="Sora Medium" pitchFamily="34" charset="-122"/>
                <a:cs typeface="Sora Medium" pitchFamily="34" charset="-120"/>
              </a:rPr>
              <a:t>5</a:t>
            </a:r>
            <a:endParaRPr lang="en-US" sz="1150" dirty="0"/>
          </a:p>
        </p:txBody>
      </p:sp>
      <p:sp>
        <p:nvSpPr>
          <p:cNvPr id="27" name="Text 25"/>
          <p:cNvSpPr/>
          <p:nvPr/>
        </p:nvSpPr>
        <p:spPr>
          <a:xfrm>
            <a:off x="986656" y="3971330"/>
            <a:ext cx="1863254" cy="155004"/>
          </a:xfrm>
          <a:prstGeom prst="rect">
            <a:avLst/>
          </a:prstGeom>
          <a:noFill/>
          <a:ln/>
        </p:spPr>
        <p:txBody>
          <a:bodyPr wrap="none" lIns="0" tIns="0" rIns="0" bIns="0" rtlCol="0" anchor="t"/>
          <a:lstStyle/>
          <a:p>
            <a:pPr marL="0" indent="0" algn="l">
              <a:lnSpc>
                <a:spcPct val="104000"/>
              </a:lnSpc>
              <a:buNone/>
            </a:pPr>
            <a:r>
              <a:rPr lang="en-US" sz="950" dirty="0">
                <a:solidFill>
                  <a:srgbClr val="E0D6DE"/>
                </a:solidFill>
                <a:latin typeface="Sora Medium" pitchFamily="34" charset="0"/>
                <a:ea typeface="Sora Medium" pitchFamily="34" charset="-122"/>
                <a:cs typeface="Sora Medium" pitchFamily="34" charset="-120"/>
              </a:rPr>
              <a:t>How I'll Know I'm Progressing</a:t>
            </a:r>
            <a:endParaRPr lang="en-US" sz="950" dirty="0"/>
          </a:p>
        </p:txBody>
      </p:sp>
      <p:sp>
        <p:nvSpPr>
          <p:cNvPr id="28" name="Text 26"/>
          <p:cNvSpPr/>
          <p:nvPr/>
        </p:nvSpPr>
        <p:spPr>
          <a:xfrm>
            <a:off x="986656" y="4173959"/>
            <a:ext cx="7547744" cy="142875"/>
          </a:xfrm>
          <a:prstGeom prst="rect">
            <a:avLst/>
          </a:prstGeom>
          <a:noFill/>
          <a:ln/>
        </p:spPr>
        <p:txBody>
          <a:bodyPr wrap="none" lIns="0" tIns="0" rIns="0" bIns="0" rtlCol="0" anchor="t"/>
          <a:lstStyle/>
          <a:p>
            <a:pPr marL="0" indent="0" algn="l">
              <a:lnSpc>
                <a:spcPct val="120000"/>
              </a:lnSpc>
              <a:buNone/>
            </a:pPr>
            <a:r>
              <a:rPr lang="en-US" sz="750" dirty="0">
                <a:solidFill>
                  <a:srgbClr val="E0D6DE"/>
                </a:solidFill>
                <a:latin typeface="Noto Sans TC" pitchFamily="34" charset="0"/>
                <a:ea typeface="Noto Sans TC" pitchFamily="34" charset="-122"/>
                <a:cs typeface="Noto Sans TC" pitchFamily="34" charset="-120"/>
              </a:rPr>
              <a:t>I will know I am making progress when: </a:t>
            </a:r>
            <a:r>
              <a:rPr lang="en-US" sz="750" u="sng" dirty="0">
                <a:solidFill>
                  <a:srgbClr val="E0D6DE"/>
                </a:solidFill>
                <a:latin typeface="Noto Sans TC" pitchFamily="34" charset="0"/>
                <a:ea typeface="Noto Sans TC" pitchFamily="34" charset="-122"/>
                <a:cs typeface="Noto Sans TC" pitchFamily="34" charset="-120"/>
              </a:rPr>
              <a:t>                                                </a:t>
            </a:r>
            <a:endParaRPr lang="en-US" sz="750" dirty="0"/>
          </a:p>
        </p:txBody>
      </p:sp>
      <p:sp>
        <p:nvSpPr>
          <p:cNvPr id="29" name="Text 27"/>
          <p:cNvSpPr/>
          <p:nvPr/>
        </p:nvSpPr>
        <p:spPr>
          <a:xfrm>
            <a:off x="38919" y="4542532"/>
            <a:ext cx="8151763" cy="142875"/>
          </a:xfrm>
          <a:prstGeom prst="rect">
            <a:avLst/>
          </a:prstGeom>
          <a:noFill/>
          <a:ln/>
        </p:spPr>
        <p:txBody>
          <a:bodyPr wrap="none" lIns="0" tIns="0" rIns="0" bIns="0" rtlCol="0" anchor="t"/>
          <a:lstStyle/>
          <a:p>
            <a:pPr marL="0" indent="0" algn="r">
              <a:lnSpc>
                <a:spcPct val="120000"/>
              </a:lnSpc>
              <a:buNone/>
            </a:pPr>
            <a:endParaRPr lang="en-US" sz="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429000" cy="5143500"/>
          </a:xfrm>
          <a:prstGeom prst="rect">
            <a:avLst/>
          </a:prstGeom>
        </p:spPr>
      </p:pic>
      <p:sp>
        <p:nvSpPr>
          <p:cNvPr id="3" name="Text 0"/>
          <p:cNvSpPr/>
          <p:nvPr/>
        </p:nvSpPr>
        <p:spPr>
          <a:xfrm>
            <a:off x="3925119" y="981149"/>
            <a:ext cx="3558332" cy="387548"/>
          </a:xfrm>
          <a:prstGeom prst="rect">
            <a:avLst/>
          </a:prstGeom>
          <a:noFill/>
          <a:ln/>
        </p:spPr>
        <p:txBody>
          <a:bodyPr wrap="none" lIns="0" tIns="0" rIns="0" bIns="0" rtlCol="0" anchor="t"/>
          <a:lstStyle/>
          <a:p>
            <a:pPr marL="0" indent="0" algn="l">
              <a:lnSpc>
                <a:spcPct val="104000"/>
              </a:lnSpc>
              <a:buNone/>
            </a:pPr>
            <a:r>
              <a:rPr lang="en-US" sz="2400" b="1" dirty="0">
                <a:solidFill>
                  <a:srgbClr val="97B8FF"/>
                </a:solidFill>
                <a:latin typeface="Sora Medium" pitchFamily="34" charset="0"/>
                <a:ea typeface="Sora Medium" pitchFamily="34" charset="-122"/>
                <a:cs typeface="Sora Medium" pitchFamily="34" charset="-120"/>
              </a:rPr>
              <a:t>Your Questions</a:t>
            </a:r>
            <a:endParaRPr lang="en-US" sz="2400" dirty="0"/>
          </a:p>
        </p:txBody>
      </p:sp>
      <p:sp>
        <p:nvSpPr>
          <p:cNvPr id="4" name="Text 1"/>
          <p:cNvSpPr/>
          <p:nvPr/>
        </p:nvSpPr>
        <p:spPr>
          <a:xfrm>
            <a:off x="3925119" y="1418258"/>
            <a:ext cx="4722763" cy="620167"/>
          </a:xfrm>
          <a:prstGeom prst="rect">
            <a:avLst/>
          </a:prstGeom>
          <a:noFill/>
          <a:ln/>
        </p:spPr>
        <p:txBody>
          <a:bodyPr wrap="square" lIns="0" tIns="0" rIns="0" bIns="0" rtlCol="0" anchor="t">
            <a:normAutofit/>
          </a:bodyPr>
          <a:lstStyle/>
          <a:p>
            <a:pPr marL="0" indent="0" algn="ctr">
              <a:lnSpc>
                <a:spcPct val="104000"/>
              </a:lnSpc>
              <a:buNone/>
            </a:pPr>
            <a:r>
              <a:rPr lang="en-US" sz="1950" i="1" dirty="0">
                <a:solidFill>
                  <a:srgbClr val="97B8FF"/>
                </a:solidFill>
                <a:latin typeface="Sora Medium" pitchFamily="34" charset="0"/>
                <a:ea typeface="Sora Medium" pitchFamily="34" charset="-122"/>
                <a:cs typeface="Sora Medium" pitchFamily="34" charset="-120"/>
              </a:rPr>
              <a:t>What are you taking into the river with you?</a:t>
            </a:r>
            <a:endParaRPr lang="en-US" sz="1950" dirty="0"/>
          </a:p>
        </p:txBody>
      </p:sp>
      <p:sp>
        <p:nvSpPr>
          <p:cNvPr id="5" name="Shape 2"/>
          <p:cNvSpPr/>
          <p:nvPr/>
        </p:nvSpPr>
        <p:spPr>
          <a:xfrm>
            <a:off x="3925119" y="2224460"/>
            <a:ext cx="4722763" cy="923925"/>
          </a:xfrm>
          <a:prstGeom prst="roundRect">
            <a:avLst>
              <a:gd name="adj" fmla="val 2014"/>
            </a:avLst>
          </a:prstGeom>
          <a:solidFill>
            <a:srgbClr val="00184D"/>
          </a:solidFill>
          <a:ln/>
        </p:spPr>
        <p:txBody>
          <a:bodyPr/>
          <a:lstStyle/>
          <a:p>
            <a:endParaRPr lang="en-US"/>
          </a:p>
        </p:txBody>
      </p:sp>
      <p:pic>
        <p:nvPicPr>
          <p:cNvPr id="6"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9092" y="2423294"/>
            <a:ext cx="155004" cy="123974"/>
          </a:xfrm>
          <a:prstGeom prst="rect">
            <a:avLst/>
          </a:prstGeom>
        </p:spPr>
      </p:pic>
      <p:sp>
        <p:nvSpPr>
          <p:cNvPr id="7" name="Text 3"/>
          <p:cNvSpPr/>
          <p:nvPr/>
        </p:nvSpPr>
        <p:spPr>
          <a:xfrm>
            <a:off x="4328071" y="2379390"/>
            <a:ext cx="4195837" cy="595387"/>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FFFFFF"/>
                </a:solidFill>
                <a:latin typeface="Noto Sans TC" pitchFamily="34" charset="0"/>
                <a:ea typeface="Noto Sans TC" pitchFamily="34" charset="-122"/>
                <a:cs typeface="Noto Sans TC" pitchFamily="34" charset="-120"/>
              </a:rPr>
              <a:t>We'd love to hear your reflections, questions, and commitments. This is your space to process, connect, and carry something meaningful forward.</a:t>
            </a:r>
            <a:endParaRPr lang="en-US" sz="950" dirty="0"/>
          </a:p>
        </p:txBody>
      </p:sp>
      <p:sp>
        <p:nvSpPr>
          <p:cNvPr id="8" name="Text 4"/>
          <p:cNvSpPr/>
          <p:nvPr/>
        </p:nvSpPr>
        <p:spPr>
          <a:xfrm>
            <a:off x="3925119" y="3287911"/>
            <a:ext cx="4722763" cy="536451"/>
          </a:xfrm>
          <a:prstGeom prst="rect">
            <a:avLst/>
          </a:prstGeom>
          <a:noFill/>
          <a:ln/>
        </p:spPr>
        <p:txBody>
          <a:bodyPr wrap="square" lIns="0" tIns="0" rIns="0" bIns="0" rtlCol="0" anchor="t"/>
          <a:lstStyle/>
          <a:p>
            <a:pPr marL="0" indent="0" algn="ctr">
              <a:lnSpc>
                <a:spcPct val="133000"/>
              </a:lnSpc>
              <a:spcAft>
                <a:spcPts val="2650"/>
              </a:spcAft>
              <a:buNone/>
            </a:pPr>
            <a:endParaRPr lang="en-US" sz="950" dirty="0"/>
          </a:p>
        </p:txBody>
      </p:sp>
      <p:sp>
        <p:nvSpPr>
          <p:cNvPr id="9" name="Text 5"/>
          <p:cNvSpPr/>
          <p:nvPr/>
        </p:nvSpPr>
        <p:spPr>
          <a:xfrm>
            <a:off x="3467919" y="3963888"/>
            <a:ext cx="4722763" cy="198462"/>
          </a:xfrm>
          <a:prstGeom prst="rect">
            <a:avLst/>
          </a:prstGeom>
          <a:noFill/>
          <a:ln/>
        </p:spPr>
        <p:txBody>
          <a:bodyPr wrap="none" lIns="0" tIns="0" rIns="0" bIns="0" rtlCol="0" anchor="t"/>
          <a:lstStyle/>
          <a:p>
            <a:pPr marL="0" indent="0" algn="r">
              <a:lnSpc>
                <a:spcPct val="133000"/>
              </a:lnSpc>
              <a:buNone/>
            </a:pPr>
            <a:endParaRPr lang="en-US" sz="9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480640" y="465534"/>
            <a:ext cx="8639919" cy="161851"/>
          </a:xfrm>
          <a:prstGeom prst="rect">
            <a:avLst/>
          </a:prstGeom>
          <a:noFill/>
          <a:ln/>
        </p:spPr>
        <p:txBody>
          <a:bodyPr wrap="none" lIns="0" tIns="0" rIns="0" bIns="0" rtlCol="0" anchor="t"/>
          <a:lstStyle/>
          <a:p>
            <a:pPr marL="0" indent="0" algn="l">
              <a:lnSpc>
                <a:spcPct val="125000"/>
              </a:lnSpc>
              <a:buNone/>
            </a:pPr>
            <a:r>
              <a:rPr lang="en-US" sz="850" i="1" dirty="0">
                <a:solidFill>
                  <a:srgbClr val="E0D6DE"/>
                </a:solidFill>
                <a:latin typeface="Noto Sans TC" pitchFamily="34" charset="0"/>
                <a:ea typeface="Noto Sans TC" pitchFamily="34" charset="-122"/>
                <a:cs typeface="Noto Sans TC" pitchFamily="34" charset="-120"/>
              </a:rPr>
              <a:t>"</a:t>
            </a:r>
            <a:endParaRPr lang="en-US" sz="850" dirty="0"/>
          </a:p>
        </p:txBody>
      </p:sp>
      <p:sp>
        <p:nvSpPr>
          <p:cNvPr id="3" name="Text 1"/>
          <p:cNvSpPr/>
          <p:nvPr/>
        </p:nvSpPr>
        <p:spPr>
          <a:xfrm>
            <a:off x="2372171" y="721668"/>
            <a:ext cx="4171057" cy="270346"/>
          </a:xfrm>
          <a:prstGeom prst="rect">
            <a:avLst/>
          </a:prstGeom>
          <a:noFill/>
          <a:ln/>
        </p:spPr>
        <p:txBody>
          <a:bodyPr wrap="none" lIns="0" tIns="0" rIns="0" bIns="0" rtlCol="0" anchor="t"/>
          <a:lstStyle/>
          <a:p>
            <a:pPr marL="0" indent="0" algn="ctr">
              <a:lnSpc>
                <a:spcPct val="104000"/>
              </a:lnSpc>
              <a:buNone/>
            </a:pPr>
            <a:r>
              <a:rPr lang="en-US" sz="1700" dirty="0">
                <a:solidFill>
                  <a:srgbClr val="97B8FF"/>
                </a:solidFill>
                <a:latin typeface="Sora Medium" pitchFamily="34" charset="0"/>
                <a:ea typeface="Sora Medium" pitchFamily="34" charset="-122"/>
                <a:cs typeface="Sora Medium" pitchFamily="34" charset="-120"/>
              </a:rPr>
              <a:t>The river is moving. It always will be.</a:t>
            </a:r>
            <a:endParaRPr lang="en-US" sz="1700" dirty="0"/>
          </a:p>
        </p:txBody>
      </p:sp>
      <p:sp>
        <p:nvSpPr>
          <p:cNvPr id="4" name="Text 2"/>
          <p:cNvSpPr/>
          <p:nvPr/>
        </p:nvSpPr>
        <p:spPr>
          <a:xfrm>
            <a:off x="1766888" y="1029667"/>
            <a:ext cx="5381625" cy="270346"/>
          </a:xfrm>
          <a:prstGeom prst="rect">
            <a:avLst/>
          </a:prstGeom>
          <a:noFill/>
          <a:ln/>
        </p:spPr>
        <p:txBody>
          <a:bodyPr wrap="none" lIns="0" tIns="0" rIns="0" bIns="0" rtlCol="0" anchor="t"/>
          <a:lstStyle/>
          <a:p>
            <a:pPr marL="0" indent="0" algn="ctr">
              <a:lnSpc>
                <a:spcPct val="104000"/>
              </a:lnSpc>
              <a:buNone/>
            </a:pPr>
            <a:r>
              <a:rPr lang="en-US" sz="1700" dirty="0">
                <a:solidFill>
                  <a:srgbClr val="97B8FF"/>
                </a:solidFill>
                <a:latin typeface="Sora Medium" pitchFamily="34" charset="0"/>
                <a:ea typeface="Sora Medium" pitchFamily="34" charset="-122"/>
                <a:cs typeface="Sora Medium" pitchFamily="34" charset="-120"/>
              </a:rPr>
              <a:t>The question is where you choose to lead from.</a:t>
            </a:r>
            <a:endParaRPr lang="en-US" sz="1700" dirty="0"/>
          </a:p>
        </p:txBody>
      </p:sp>
      <p:sp>
        <p:nvSpPr>
          <p:cNvPr id="5" name="Text 3"/>
          <p:cNvSpPr/>
          <p:nvPr/>
        </p:nvSpPr>
        <p:spPr>
          <a:xfrm>
            <a:off x="252040" y="1441400"/>
            <a:ext cx="8411319" cy="161851"/>
          </a:xfrm>
          <a:prstGeom prst="rect">
            <a:avLst/>
          </a:prstGeom>
          <a:noFill/>
          <a:ln/>
        </p:spPr>
        <p:txBody>
          <a:bodyPr wrap="none" lIns="0" tIns="0" rIns="0" bIns="0" rtlCol="0" anchor="t"/>
          <a:lstStyle/>
          <a:p>
            <a:pPr marL="0" indent="0" algn="ctr">
              <a:lnSpc>
                <a:spcPct val="125000"/>
              </a:lnSpc>
              <a:buNone/>
            </a:pPr>
            <a:endParaRPr lang="en-US" sz="850" dirty="0"/>
          </a:p>
        </p:txBody>
      </p:sp>
      <p:sp>
        <p:nvSpPr>
          <p:cNvPr id="6" name="Text 4"/>
          <p:cNvSpPr/>
          <p:nvPr/>
        </p:nvSpPr>
        <p:spPr>
          <a:xfrm>
            <a:off x="2126605" y="1744638"/>
            <a:ext cx="4662190" cy="466353"/>
          </a:xfrm>
          <a:prstGeom prst="rect">
            <a:avLst/>
          </a:prstGeom>
          <a:noFill/>
          <a:ln/>
        </p:spPr>
        <p:txBody>
          <a:bodyPr wrap="none" lIns="0" tIns="0" rIns="0" bIns="0" rtlCol="0" anchor="t"/>
          <a:lstStyle/>
          <a:p>
            <a:pPr marL="0" indent="0" algn="ctr">
              <a:lnSpc>
                <a:spcPct val="104000"/>
              </a:lnSpc>
              <a:buNone/>
            </a:pPr>
            <a:r>
              <a:rPr lang="en-US" sz="2900" dirty="0">
                <a:solidFill>
                  <a:srgbClr val="63B0A3"/>
                </a:solidFill>
                <a:latin typeface="Sora Medium" pitchFamily="34" charset="0"/>
                <a:ea typeface="Sora Medium" pitchFamily="34" charset="-122"/>
                <a:cs typeface="Sora Medium" pitchFamily="34" charset="-120"/>
              </a:rPr>
              <a:t>Choose deep and calm.</a:t>
            </a:r>
            <a:endParaRPr lang="en-US" sz="2900" dirty="0"/>
          </a:p>
        </p:txBody>
      </p:sp>
      <p:sp>
        <p:nvSpPr>
          <p:cNvPr id="7" name="Text 5"/>
          <p:cNvSpPr/>
          <p:nvPr/>
        </p:nvSpPr>
        <p:spPr>
          <a:xfrm>
            <a:off x="252040" y="2352377"/>
            <a:ext cx="8411319" cy="161851"/>
          </a:xfrm>
          <a:prstGeom prst="rect">
            <a:avLst/>
          </a:prstGeom>
          <a:noFill/>
          <a:ln/>
        </p:spPr>
        <p:txBody>
          <a:bodyPr wrap="none" lIns="0" tIns="0" rIns="0" bIns="0" rtlCol="0" anchor="t"/>
          <a:lstStyle/>
          <a:p>
            <a:pPr marL="0" indent="0" algn="ctr">
              <a:lnSpc>
                <a:spcPct val="125000"/>
              </a:lnSpc>
              <a:buNone/>
            </a:pPr>
            <a:r>
              <a:rPr lang="en-US" sz="850" dirty="0">
                <a:solidFill>
                  <a:srgbClr val="E0D6DE"/>
                </a:solidFill>
                <a:latin typeface="Noto Sans TC" pitchFamily="34" charset="0"/>
                <a:ea typeface="Noto Sans TC" pitchFamily="34" charset="-122"/>
                <a:cs typeface="Noto Sans TC" pitchFamily="34" charset="-120"/>
              </a:rPr>
              <a:t>missionadvancementgroup.com</a:t>
            </a:r>
            <a:endParaRPr lang="en-US" sz="850" dirty="0"/>
          </a:p>
        </p:txBody>
      </p:sp>
      <p:sp>
        <p:nvSpPr>
          <p:cNvPr id="8" name="Text 6"/>
          <p:cNvSpPr/>
          <p:nvPr/>
        </p:nvSpPr>
        <p:spPr>
          <a:xfrm>
            <a:off x="480640" y="2705100"/>
            <a:ext cx="2854003" cy="161851"/>
          </a:xfrm>
          <a:prstGeom prst="rect">
            <a:avLst/>
          </a:prstGeom>
          <a:noFill/>
          <a:ln/>
        </p:spPr>
        <p:txBody>
          <a:bodyPr wrap="none" lIns="0" tIns="0" rIns="0" bIns="0" rtlCol="0" anchor="t"/>
          <a:lstStyle/>
          <a:p>
            <a:pPr marL="0" indent="0" algn="l">
              <a:lnSpc>
                <a:spcPct val="125000"/>
              </a:lnSpc>
              <a:buNone/>
            </a:pPr>
            <a:endParaRPr lang="en-US" sz="850" dirty="0"/>
          </a:p>
        </p:txBody>
      </p:sp>
      <p:pic>
        <p:nvPicPr>
          <p:cNvPr id="9"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5483" y="2726308"/>
            <a:ext cx="1662485" cy="1662485"/>
          </a:xfrm>
          <a:prstGeom prst="rect">
            <a:avLst/>
          </a:prstGeom>
        </p:spPr>
      </p:pic>
      <p:sp>
        <p:nvSpPr>
          <p:cNvPr id="10" name="Text 7"/>
          <p:cNvSpPr/>
          <p:nvPr/>
        </p:nvSpPr>
        <p:spPr>
          <a:xfrm>
            <a:off x="6276008" y="2705100"/>
            <a:ext cx="2854003" cy="161851"/>
          </a:xfrm>
          <a:prstGeom prst="rect">
            <a:avLst/>
          </a:prstGeom>
          <a:noFill/>
          <a:ln/>
        </p:spPr>
        <p:txBody>
          <a:bodyPr wrap="none" lIns="0" tIns="0" rIns="0" bIns="0" rtlCol="0" anchor="t"/>
          <a:lstStyle/>
          <a:p>
            <a:pPr marL="0" indent="0" algn="l">
              <a:lnSpc>
                <a:spcPct val="125000"/>
              </a:lnSpc>
              <a:buNone/>
            </a:pPr>
            <a:endParaRPr lang="en-US" sz="850" dirty="0"/>
          </a:p>
        </p:txBody>
      </p:sp>
      <p:sp>
        <p:nvSpPr>
          <p:cNvPr id="11" name="Text 8"/>
          <p:cNvSpPr/>
          <p:nvPr/>
        </p:nvSpPr>
        <p:spPr>
          <a:xfrm>
            <a:off x="23440" y="4600873"/>
            <a:ext cx="8182719" cy="161851"/>
          </a:xfrm>
          <a:prstGeom prst="rect">
            <a:avLst/>
          </a:prstGeom>
          <a:noFill/>
          <a:ln/>
        </p:spPr>
        <p:txBody>
          <a:bodyPr wrap="none" lIns="0" tIns="0" rIns="0" bIns="0" rtlCol="0" anchor="t"/>
          <a:lstStyle/>
          <a:p>
            <a:pPr marL="0" indent="0" algn="r">
              <a:lnSpc>
                <a:spcPct val="125000"/>
              </a:lnSpc>
              <a:buNone/>
            </a:pPr>
            <a:endParaRPr lang="en-US" sz="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429000" cy="5143500"/>
          </a:xfrm>
          <a:prstGeom prst="rect">
            <a:avLst/>
          </a:prstGeom>
        </p:spPr>
      </p:pic>
      <p:sp>
        <p:nvSpPr>
          <p:cNvPr id="3" name="Text 0"/>
          <p:cNvSpPr/>
          <p:nvPr/>
        </p:nvSpPr>
        <p:spPr>
          <a:xfrm>
            <a:off x="4708847" y="608261"/>
            <a:ext cx="2926631" cy="193849"/>
          </a:xfrm>
          <a:prstGeom prst="rect">
            <a:avLst/>
          </a:prstGeom>
          <a:noFill/>
          <a:ln/>
        </p:spPr>
        <p:txBody>
          <a:bodyPr wrap="none" lIns="0" tIns="0" rIns="0" bIns="0" rtlCol="0" anchor="t"/>
          <a:lstStyle/>
          <a:p>
            <a:pPr marL="0" indent="0" algn="ctr">
              <a:lnSpc>
                <a:spcPct val="104000"/>
              </a:lnSpc>
              <a:buNone/>
            </a:pPr>
            <a:r>
              <a:rPr lang="en-US" sz="1200" i="1" dirty="0">
                <a:solidFill>
                  <a:srgbClr val="97B8FF"/>
                </a:solidFill>
                <a:latin typeface="Sora Medium" pitchFamily="34" charset="0"/>
                <a:ea typeface="Sora Medium" pitchFamily="34" charset="-122"/>
                <a:cs typeface="Sora Medium" pitchFamily="34" charset="-120"/>
              </a:rPr>
              <a:t>Close your eyes for just a moment.</a:t>
            </a:r>
            <a:endParaRPr lang="en-US" sz="1200" dirty="0"/>
          </a:p>
        </p:txBody>
      </p:sp>
      <p:sp>
        <p:nvSpPr>
          <p:cNvPr id="4" name="Text 1"/>
          <p:cNvSpPr/>
          <p:nvPr/>
        </p:nvSpPr>
        <p:spPr>
          <a:xfrm>
            <a:off x="3925119" y="851669"/>
            <a:ext cx="4722763" cy="620167"/>
          </a:xfrm>
          <a:prstGeom prst="rect">
            <a:avLst/>
          </a:prstGeom>
          <a:noFill/>
          <a:ln/>
        </p:spPr>
        <p:txBody>
          <a:bodyPr wrap="square" lIns="0" tIns="0" rIns="0" bIns="0" rtlCol="0" anchor="t">
            <a:normAutofit/>
          </a:bodyPr>
          <a:lstStyle/>
          <a:p>
            <a:pPr marL="0" indent="0" algn="ctr">
              <a:lnSpc>
                <a:spcPct val="104000"/>
              </a:lnSpc>
              <a:buNone/>
            </a:pPr>
            <a:r>
              <a:rPr lang="en-US" sz="1950" b="1" dirty="0">
                <a:solidFill>
                  <a:srgbClr val="97B8FF"/>
                </a:solidFill>
                <a:latin typeface="Sora Medium" pitchFamily="34" charset="0"/>
                <a:ea typeface="Sora Medium" pitchFamily="34" charset="-122"/>
                <a:cs typeface="Sora Medium" pitchFamily="34" charset="-120"/>
              </a:rPr>
              <a:t>Picture the river you are leading from right now.</a:t>
            </a:r>
            <a:endParaRPr lang="en-US" sz="1950" dirty="0"/>
          </a:p>
        </p:txBody>
      </p:sp>
      <p:sp>
        <p:nvSpPr>
          <p:cNvPr id="5" name="Shape 2"/>
          <p:cNvSpPr/>
          <p:nvPr/>
        </p:nvSpPr>
        <p:spPr>
          <a:xfrm>
            <a:off x="3835822" y="1657871"/>
            <a:ext cx="2388691" cy="1922264"/>
          </a:xfrm>
          <a:prstGeom prst="roundRect">
            <a:avLst>
              <a:gd name="adj" fmla="val 968"/>
            </a:avLst>
          </a:prstGeom>
          <a:solidFill>
            <a:srgbClr val="4A2B6F"/>
          </a:solidFill>
          <a:ln/>
        </p:spPr>
        <p:txBody>
          <a:bodyPr/>
          <a:lstStyle/>
          <a:p>
            <a:endParaRPr lang="en-US"/>
          </a:p>
        </p:txBody>
      </p:sp>
      <p:sp>
        <p:nvSpPr>
          <p:cNvPr id="6" name="Text 3"/>
          <p:cNvSpPr/>
          <p:nvPr/>
        </p:nvSpPr>
        <p:spPr>
          <a:xfrm>
            <a:off x="3959796" y="1781845"/>
            <a:ext cx="2140744" cy="465088"/>
          </a:xfrm>
          <a:prstGeom prst="rect">
            <a:avLst/>
          </a:prstGeom>
          <a:noFill/>
          <a:ln/>
        </p:spPr>
        <p:txBody>
          <a:bodyPr wrap="square" lIns="0" tIns="0" rIns="0" bIns="0" rtlCol="0" anchor="t">
            <a:normAutofit/>
          </a:bodyPr>
          <a:lstStyle/>
          <a:p>
            <a:pPr marL="0" indent="0" algn="l">
              <a:lnSpc>
                <a:spcPct val="104000"/>
              </a:lnSpc>
              <a:buNone/>
            </a:pPr>
            <a:r>
              <a:rPr lang="en-US" sz="1450" b="1" dirty="0">
                <a:solidFill>
                  <a:srgbClr val="FFFFFF"/>
                </a:solidFill>
                <a:latin typeface="Sora Medium" pitchFamily="34" charset="0"/>
                <a:ea typeface="Sora Medium" pitchFamily="34" charset="-122"/>
                <a:cs typeface="Sora Medium" pitchFamily="34" charset="-120"/>
              </a:rPr>
              <a:t>TURBULENT AND SHALLOW</a:t>
            </a:r>
            <a:endParaRPr lang="en-US" sz="1450" dirty="0"/>
          </a:p>
        </p:txBody>
      </p:sp>
      <p:sp>
        <p:nvSpPr>
          <p:cNvPr id="7" name="Text 4"/>
          <p:cNvSpPr/>
          <p:nvPr/>
        </p:nvSpPr>
        <p:spPr>
          <a:xfrm>
            <a:off x="3959796" y="2370906"/>
            <a:ext cx="2140744" cy="1165845"/>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950" dirty="0">
                <a:solidFill>
                  <a:srgbClr val="E0D6DE"/>
                </a:solidFill>
                <a:latin typeface="Noto Sans TC" pitchFamily="34" charset="0"/>
                <a:ea typeface="Noto Sans TC" pitchFamily="34" charset="-122"/>
                <a:cs typeface="Noto Sans TC" pitchFamily="34" charset="-120"/>
              </a:rPr>
              <a:t>Reacting, not responding</a:t>
            </a:r>
            <a:endParaRPr lang="en-US" sz="950" dirty="0"/>
          </a:p>
          <a:p>
            <a:pPr marL="342900" indent="-342900" algn="l">
              <a:lnSpc>
                <a:spcPct val="133000"/>
              </a:lnSpc>
              <a:buSzPct val="100000"/>
              <a:buChar char="•"/>
            </a:pPr>
            <a:r>
              <a:rPr lang="en-US" sz="950" dirty="0">
                <a:solidFill>
                  <a:srgbClr val="E0D6DE"/>
                </a:solidFill>
                <a:latin typeface="Noto Sans TC" pitchFamily="34" charset="0"/>
                <a:ea typeface="Noto Sans TC" pitchFamily="34" charset="-122"/>
                <a:cs typeface="Noto Sans TC" pitchFamily="34" charset="-120"/>
              </a:rPr>
              <a:t>Decisions made under pressure</a:t>
            </a:r>
            <a:endParaRPr lang="en-US" sz="950" dirty="0"/>
          </a:p>
          <a:p>
            <a:pPr marL="342900" indent="-342900" algn="l">
              <a:lnSpc>
                <a:spcPct val="133000"/>
              </a:lnSpc>
              <a:buSzPct val="100000"/>
              <a:buChar char="•"/>
            </a:pPr>
            <a:r>
              <a:rPr lang="en-US" sz="950" dirty="0">
                <a:solidFill>
                  <a:srgbClr val="E0D6DE"/>
                </a:solidFill>
                <a:latin typeface="Noto Sans TC" pitchFamily="34" charset="0"/>
                <a:ea typeface="Noto Sans TC" pitchFamily="34" charset="-122"/>
                <a:cs typeface="Noto Sans TC" pitchFamily="34" charset="-120"/>
              </a:rPr>
              <a:t>Short horizon thinking</a:t>
            </a:r>
            <a:endParaRPr lang="en-US" sz="950" dirty="0"/>
          </a:p>
          <a:p>
            <a:pPr marL="342900" indent="-342900" algn="l">
              <a:lnSpc>
                <a:spcPct val="133000"/>
              </a:lnSpc>
              <a:buSzPct val="100000"/>
              <a:buChar char="•"/>
            </a:pPr>
            <a:r>
              <a:rPr lang="en-US" sz="950" dirty="0">
                <a:solidFill>
                  <a:srgbClr val="E0D6DE"/>
                </a:solidFill>
                <a:latin typeface="Noto Sans TC" pitchFamily="34" charset="0"/>
                <a:ea typeface="Noto Sans TC" pitchFamily="34" charset="-122"/>
                <a:cs typeface="Noto Sans TC" pitchFamily="34" charset="-120"/>
              </a:rPr>
              <a:t>Eroding trust without meaning to</a:t>
            </a:r>
            <a:endParaRPr lang="en-US" sz="950" dirty="0"/>
          </a:p>
          <a:p>
            <a:pPr marL="342900" indent="-342900" algn="l">
              <a:lnSpc>
                <a:spcPct val="133000"/>
              </a:lnSpc>
              <a:buSzPct val="100000"/>
              <a:buChar char="•"/>
            </a:pPr>
            <a:r>
              <a:rPr lang="en-US" sz="950" dirty="0">
                <a:solidFill>
                  <a:srgbClr val="E0D6DE"/>
                </a:solidFill>
                <a:latin typeface="Noto Sans TC" pitchFamily="34" charset="0"/>
                <a:ea typeface="Noto Sans TC" pitchFamily="34" charset="-122"/>
                <a:cs typeface="Noto Sans TC" pitchFamily="34" charset="-120"/>
              </a:rPr>
              <a:t>Exhausting to lead from</a:t>
            </a:r>
            <a:endParaRPr lang="en-US" sz="950" dirty="0"/>
          </a:p>
        </p:txBody>
      </p:sp>
      <p:sp>
        <p:nvSpPr>
          <p:cNvPr id="8" name="Text 5"/>
          <p:cNvSpPr/>
          <p:nvPr/>
        </p:nvSpPr>
        <p:spPr>
          <a:xfrm>
            <a:off x="6442546" y="1781845"/>
            <a:ext cx="2317849" cy="232544"/>
          </a:xfrm>
          <a:prstGeom prst="rect">
            <a:avLst/>
          </a:prstGeom>
          <a:noFill/>
          <a:ln/>
        </p:spPr>
        <p:txBody>
          <a:bodyPr wrap="none" lIns="0" tIns="0" rIns="0" bIns="0" rtlCol="0" anchor="t"/>
          <a:lstStyle/>
          <a:p>
            <a:pPr marL="0" indent="0" algn="l">
              <a:lnSpc>
                <a:spcPct val="104000"/>
              </a:lnSpc>
              <a:buNone/>
            </a:pPr>
            <a:r>
              <a:rPr lang="en-US" sz="1450" b="1" dirty="0">
                <a:solidFill>
                  <a:srgbClr val="97B8FF"/>
                </a:solidFill>
                <a:latin typeface="Sora Medium" pitchFamily="34" charset="0"/>
                <a:ea typeface="Sora Medium" pitchFamily="34" charset="-122"/>
                <a:cs typeface="Sora Medium" pitchFamily="34" charset="-120"/>
              </a:rPr>
              <a:t>DEEP AND CALM</a:t>
            </a:r>
            <a:endParaRPr lang="en-US" sz="1450" dirty="0"/>
          </a:p>
        </p:txBody>
      </p:sp>
      <p:sp>
        <p:nvSpPr>
          <p:cNvPr id="9" name="Text 6"/>
          <p:cNvSpPr/>
          <p:nvPr/>
        </p:nvSpPr>
        <p:spPr>
          <a:xfrm>
            <a:off x="6442546" y="2138363"/>
            <a:ext cx="2210098" cy="1165845"/>
          </a:xfrm>
          <a:prstGeom prst="rect">
            <a:avLst/>
          </a:prstGeom>
          <a:noFill/>
          <a:ln/>
        </p:spPr>
        <p:txBody>
          <a:bodyPr wrap="square" lIns="0" tIns="0" rIns="0" bIns="0" rtlCol="0" anchor="t">
            <a:normAutofit/>
          </a:bodyPr>
          <a:lstStyle/>
          <a:p>
            <a:pPr marL="342900" indent="-342900" algn="l">
              <a:lnSpc>
                <a:spcPct val="133000"/>
              </a:lnSpc>
              <a:buSzPct val="100000"/>
              <a:buChar char="•"/>
            </a:pPr>
            <a:r>
              <a:rPr lang="en-US" sz="950" dirty="0">
                <a:solidFill>
                  <a:srgbClr val="E0D6DE"/>
                </a:solidFill>
                <a:latin typeface="Noto Sans TC" pitchFamily="34" charset="0"/>
                <a:ea typeface="Noto Sans TC" pitchFamily="34" charset="-122"/>
                <a:cs typeface="Noto Sans TC" pitchFamily="34" charset="-120"/>
              </a:rPr>
              <a:t>Leading with intention</a:t>
            </a:r>
            <a:endParaRPr lang="en-US" sz="950" dirty="0"/>
          </a:p>
          <a:p>
            <a:pPr marL="342900" indent="-342900" algn="l">
              <a:lnSpc>
                <a:spcPct val="133000"/>
              </a:lnSpc>
              <a:buSzPct val="100000"/>
              <a:buChar char="•"/>
            </a:pPr>
            <a:r>
              <a:rPr lang="en-US" sz="950" dirty="0">
                <a:solidFill>
                  <a:srgbClr val="E0D6DE"/>
                </a:solidFill>
                <a:latin typeface="Noto Sans TC" pitchFamily="34" charset="0"/>
                <a:ea typeface="Noto Sans TC" pitchFamily="34" charset="-122"/>
                <a:cs typeface="Noto Sans TC" pitchFamily="34" charset="-120"/>
              </a:rPr>
              <a:t>Decisions made with clarity</a:t>
            </a:r>
            <a:endParaRPr lang="en-US" sz="950" dirty="0"/>
          </a:p>
          <a:p>
            <a:pPr marL="342900" indent="-342900" algn="l">
              <a:lnSpc>
                <a:spcPct val="133000"/>
              </a:lnSpc>
              <a:buSzPct val="100000"/>
              <a:buChar char="•"/>
            </a:pPr>
            <a:r>
              <a:rPr lang="en-US" sz="950" dirty="0">
                <a:solidFill>
                  <a:srgbClr val="E0D6DE"/>
                </a:solidFill>
                <a:latin typeface="Noto Sans TC" pitchFamily="34" charset="0"/>
                <a:ea typeface="Noto Sans TC" pitchFamily="34" charset="-122"/>
                <a:cs typeface="Noto Sans TC" pitchFamily="34" charset="-120"/>
              </a:rPr>
              <a:t>Longer view even in the storm</a:t>
            </a:r>
            <a:endParaRPr lang="en-US" sz="950" dirty="0"/>
          </a:p>
          <a:p>
            <a:pPr marL="342900" indent="-342900" algn="l">
              <a:lnSpc>
                <a:spcPct val="133000"/>
              </a:lnSpc>
              <a:buSzPct val="100000"/>
              <a:buChar char="•"/>
            </a:pPr>
            <a:r>
              <a:rPr lang="en-US" sz="950" dirty="0">
                <a:solidFill>
                  <a:srgbClr val="E0D6DE"/>
                </a:solidFill>
                <a:latin typeface="Noto Sans TC" pitchFamily="34" charset="0"/>
                <a:ea typeface="Noto Sans TC" pitchFamily="34" charset="-122"/>
                <a:cs typeface="Noto Sans TC" pitchFamily="34" charset="-120"/>
              </a:rPr>
              <a:t>A stabilizing force for others</a:t>
            </a:r>
            <a:endParaRPr lang="en-US" sz="950" dirty="0"/>
          </a:p>
          <a:p>
            <a:pPr marL="342900" indent="-342900" algn="l">
              <a:lnSpc>
                <a:spcPct val="133000"/>
              </a:lnSpc>
              <a:buSzPct val="100000"/>
              <a:buChar char="•"/>
            </a:pPr>
            <a:r>
              <a:rPr lang="en-US" sz="950" dirty="0">
                <a:solidFill>
                  <a:srgbClr val="E0D6DE"/>
                </a:solidFill>
                <a:latin typeface="Noto Sans TC" pitchFamily="34" charset="0"/>
                <a:ea typeface="Noto Sans TC" pitchFamily="34" charset="-122"/>
                <a:cs typeface="Noto Sans TC" pitchFamily="34" charset="-120"/>
              </a:rPr>
              <a:t>Sustainable over the long haul</a:t>
            </a:r>
            <a:endParaRPr lang="en-US" sz="950" dirty="0"/>
          </a:p>
        </p:txBody>
      </p:sp>
      <p:sp>
        <p:nvSpPr>
          <p:cNvPr id="10" name="Text 7"/>
          <p:cNvSpPr/>
          <p:nvPr/>
        </p:nvSpPr>
        <p:spPr>
          <a:xfrm>
            <a:off x="4111154" y="3859188"/>
            <a:ext cx="4536728" cy="536451"/>
          </a:xfrm>
          <a:prstGeom prst="rect">
            <a:avLst/>
          </a:prstGeom>
          <a:noFill/>
          <a:ln/>
        </p:spPr>
        <p:txBody>
          <a:bodyPr wrap="square" lIns="0" tIns="0" rIns="0" bIns="0" rtlCol="0" anchor="t"/>
          <a:lstStyle/>
          <a:p>
            <a:pPr marL="0" indent="0" algn="l">
              <a:lnSpc>
                <a:spcPct val="133000"/>
              </a:lnSpc>
              <a:spcAft>
                <a:spcPts val="1050"/>
              </a:spcAft>
              <a:buNone/>
            </a:pPr>
            <a:r>
              <a:rPr lang="en-US" sz="950" i="1" dirty="0">
                <a:solidFill>
                  <a:srgbClr val="E0D6DE"/>
                </a:solidFill>
                <a:latin typeface="Noto Sans TC" pitchFamily="34" charset="0"/>
                <a:ea typeface="Noto Sans TC" pitchFamily="34" charset="-122"/>
                <a:cs typeface="Noto Sans TC" pitchFamily="34" charset="-120"/>
              </a:rPr>
              <a:t>The river moves either way. </a:t>
            </a:r>
            <a:endParaRPr lang="en-US" sz="950" dirty="0"/>
          </a:p>
          <a:p>
            <a:pPr marL="0" indent="0" algn="l">
              <a:lnSpc>
                <a:spcPct val="133000"/>
              </a:lnSpc>
              <a:buNone/>
            </a:pPr>
            <a:r>
              <a:rPr lang="en-US" sz="950" i="1" dirty="0">
                <a:solidFill>
                  <a:srgbClr val="E0D6DE"/>
                </a:solidFill>
                <a:latin typeface="Noto Sans TC" pitchFamily="34" charset="0"/>
                <a:ea typeface="Noto Sans TC" pitchFamily="34" charset="-122"/>
                <a:cs typeface="Noto Sans TC" pitchFamily="34" charset="-120"/>
              </a:rPr>
              <a:t>The choice is which leader you are while you are in it.</a:t>
            </a:r>
            <a:endParaRPr lang="en-US" sz="950" dirty="0"/>
          </a:p>
        </p:txBody>
      </p:sp>
      <p:sp>
        <p:nvSpPr>
          <p:cNvPr id="11" name="Shape 8"/>
          <p:cNvSpPr/>
          <p:nvPr/>
        </p:nvSpPr>
        <p:spPr>
          <a:xfrm>
            <a:off x="3925119" y="3719661"/>
            <a:ext cx="14288" cy="815504"/>
          </a:xfrm>
          <a:prstGeom prst="rect">
            <a:avLst/>
          </a:prstGeom>
          <a:solidFill>
            <a:srgbClr val="97B8FF"/>
          </a:solidFill>
          <a:ln/>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000" y="0"/>
            <a:ext cx="3429000" cy="5143500"/>
          </a:xfrm>
          <a:prstGeom prst="rect">
            <a:avLst/>
          </a:prstGeom>
        </p:spPr>
      </p:pic>
      <p:sp>
        <p:nvSpPr>
          <p:cNvPr id="3" name="Text 0"/>
          <p:cNvSpPr/>
          <p:nvPr/>
        </p:nvSpPr>
        <p:spPr>
          <a:xfrm>
            <a:off x="496119" y="565621"/>
            <a:ext cx="4047083" cy="387548"/>
          </a:xfrm>
          <a:prstGeom prst="rect">
            <a:avLst/>
          </a:prstGeom>
          <a:noFill/>
          <a:ln/>
        </p:spPr>
        <p:txBody>
          <a:bodyPr wrap="none" lIns="0" tIns="0" rIns="0" bIns="0" rtlCol="0" anchor="t"/>
          <a:lstStyle/>
          <a:p>
            <a:pPr marL="0" indent="0" algn="l">
              <a:lnSpc>
                <a:spcPct val="104000"/>
              </a:lnSpc>
              <a:buNone/>
            </a:pPr>
            <a:r>
              <a:rPr lang="en-US" sz="2400" b="1" dirty="0">
                <a:solidFill>
                  <a:srgbClr val="97B8FF"/>
                </a:solidFill>
                <a:latin typeface="Sora Medium" pitchFamily="34" charset="0"/>
                <a:ea typeface="Sora Medium" pitchFamily="34" charset="-122"/>
                <a:cs typeface="Sora Medium" pitchFamily="34" charset="-120"/>
              </a:rPr>
              <a:t>Why This Matters Now</a:t>
            </a:r>
            <a:endParaRPr lang="en-US" sz="2400" dirty="0"/>
          </a:p>
        </p:txBody>
      </p:sp>
      <p:sp>
        <p:nvSpPr>
          <p:cNvPr id="4" name="Text 1"/>
          <p:cNvSpPr/>
          <p:nvPr/>
        </p:nvSpPr>
        <p:spPr>
          <a:xfrm>
            <a:off x="496119" y="1201192"/>
            <a:ext cx="4722763" cy="409352"/>
          </a:xfrm>
          <a:prstGeom prst="rect">
            <a:avLst/>
          </a:prstGeom>
          <a:noFill/>
          <a:ln/>
        </p:spPr>
        <p:txBody>
          <a:bodyPr wrap="none" lIns="0" tIns="0" rIns="0" bIns="0" rtlCol="0" anchor="t"/>
          <a:lstStyle/>
          <a:p>
            <a:pPr marL="0" indent="0" algn="ctr">
              <a:lnSpc>
                <a:spcPct val="83000"/>
              </a:lnSpc>
              <a:buNone/>
            </a:pPr>
            <a:r>
              <a:rPr lang="en-US" sz="3200" dirty="0">
                <a:solidFill>
                  <a:srgbClr val="E0D6DE"/>
                </a:solidFill>
                <a:latin typeface="Sora Medium" pitchFamily="34" charset="0"/>
                <a:ea typeface="Sora Medium" pitchFamily="34" charset="-122"/>
                <a:cs typeface="Sora Medium" pitchFamily="34" charset="-120"/>
              </a:rPr>
              <a:t>45%</a:t>
            </a:r>
            <a:endParaRPr lang="en-US" sz="3200" dirty="0"/>
          </a:p>
        </p:txBody>
      </p:sp>
      <p:sp>
        <p:nvSpPr>
          <p:cNvPr id="5" name="Text 2"/>
          <p:cNvSpPr/>
          <p:nvPr/>
        </p:nvSpPr>
        <p:spPr>
          <a:xfrm>
            <a:off x="2000324" y="1765548"/>
            <a:ext cx="1714351" cy="193849"/>
          </a:xfrm>
          <a:prstGeom prst="rect">
            <a:avLst/>
          </a:prstGeom>
          <a:noFill/>
          <a:ln/>
        </p:spPr>
        <p:txBody>
          <a:bodyPr wrap="none" lIns="0" tIns="0" rIns="0" bIns="0" rtlCol="0" anchor="t"/>
          <a:lstStyle/>
          <a:p>
            <a:pPr marL="0" indent="0" algn="ctr">
              <a:lnSpc>
                <a:spcPct val="104000"/>
              </a:lnSpc>
              <a:buNone/>
            </a:pPr>
            <a:r>
              <a:rPr lang="en-US" sz="1200" dirty="0">
                <a:solidFill>
                  <a:srgbClr val="E0D6DE"/>
                </a:solidFill>
                <a:latin typeface="Sora Medium" pitchFamily="34" charset="0"/>
                <a:ea typeface="Sora Medium" pitchFamily="34" charset="-122"/>
                <a:cs typeface="Sora Medium" pitchFamily="34" charset="-120"/>
              </a:rPr>
              <a:t>Experiencing Burnout</a:t>
            </a:r>
            <a:endParaRPr lang="en-US" sz="1200" dirty="0"/>
          </a:p>
        </p:txBody>
      </p:sp>
      <p:sp>
        <p:nvSpPr>
          <p:cNvPr id="6" name="Text 3"/>
          <p:cNvSpPr/>
          <p:nvPr/>
        </p:nvSpPr>
        <p:spPr>
          <a:xfrm>
            <a:off x="496119" y="2033811"/>
            <a:ext cx="4722763" cy="198462"/>
          </a:xfrm>
          <a:prstGeom prst="rect">
            <a:avLst/>
          </a:prstGeom>
          <a:noFill/>
          <a:ln/>
        </p:spPr>
        <p:txBody>
          <a:bodyPr wrap="none" lIns="0" tIns="0" rIns="0" bIns="0" rtlCol="0" anchor="t"/>
          <a:lstStyle/>
          <a:p>
            <a:pPr marL="0" indent="0" algn="ctr">
              <a:lnSpc>
                <a:spcPct val="133000"/>
              </a:lnSpc>
              <a:buNone/>
            </a:pPr>
            <a:r>
              <a:rPr lang="en-US" sz="950" dirty="0">
                <a:solidFill>
                  <a:srgbClr val="E0D6DE"/>
                </a:solidFill>
                <a:latin typeface="Noto Sans TC" pitchFamily="34" charset="0"/>
                <a:ea typeface="Noto Sans TC" pitchFamily="34" charset="-122"/>
                <a:cs typeface="Noto Sans TC" pitchFamily="34" charset="-120"/>
              </a:rPr>
              <a:t>of social sector employees report experiencing burnout </a:t>
            </a:r>
            <a:r>
              <a:rPr lang="en-US" sz="950" i="1" dirty="0">
                <a:solidFill>
                  <a:srgbClr val="E0D6DE"/>
                </a:solidFill>
                <a:latin typeface="Noto Sans TC" pitchFamily="34" charset="0"/>
                <a:ea typeface="Noto Sans TC" pitchFamily="34" charset="-122"/>
                <a:cs typeface="Noto Sans TC" pitchFamily="34" charset="-120"/>
              </a:rPr>
              <a:t>(Nonprofit HR, 2022)</a:t>
            </a:r>
            <a:endParaRPr lang="en-US" sz="950" dirty="0"/>
          </a:p>
        </p:txBody>
      </p:sp>
      <p:sp>
        <p:nvSpPr>
          <p:cNvPr id="7" name="Text 4"/>
          <p:cNvSpPr/>
          <p:nvPr/>
        </p:nvSpPr>
        <p:spPr>
          <a:xfrm>
            <a:off x="496119" y="2542282"/>
            <a:ext cx="4722763" cy="409352"/>
          </a:xfrm>
          <a:prstGeom prst="rect">
            <a:avLst/>
          </a:prstGeom>
          <a:noFill/>
          <a:ln/>
        </p:spPr>
        <p:txBody>
          <a:bodyPr wrap="none" lIns="0" tIns="0" rIns="0" bIns="0" rtlCol="0" anchor="t"/>
          <a:lstStyle/>
          <a:p>
            <a:pPr marL="0" indent="0" algn="ctr">
              <a:lnSpc>
                <a:spcPct val="83000"/>
              </a:lnSpc>
              <a:buNone/>
            </a:pPr>
            <a:r>
              <a:rPr lang="en-US" sz="3200" dirty="0">
                <a:solidFill>
                  <a:srgbClr val="E0D6DE"/>
                </a:solidFill>
                <a:latin typeface="Sora Medium" pitchFamily="34" charset="0"/>
                <a:ea typeface="Sora Medium" pitchFamily="34" charset="-122"/>
                <a:cs typeface="Sora Medium" pitchFamily="34" charset="-120"/>
              </a:rPr>
              <a:t>48%</a:t>
            </a:r>
            <a:endParaRPr lang="en-US" sz="3200" dirty="0"/>
          </a:p>
        </p:txBody>
      </p:sp>
      <p:sp>
        <p:nvSpPr>
          <p:cNvPr id="8" name="Text 5"/>
          <p:cNvSpPr/>
          <p:nvPr/>
        </p:nvSpPr>
        <p:spPr>
          <a:xfrm>
            <a:off x="2082180" y="3106638"/>
            <a:ext cx="1550566" cy="193849"/>
          </a:xfrm>
          <a:prstGeom prst="rect">
            <a:avLst/>
          </a:prstGeom>
          <a:noFill/>
          <a:ln/>
        </p:spPr>
        <p:txBody>
          <a:bodyPr wrap="none" lIns="0" tIns="0" rIns="0" bIns="0" rtlCol="0" anchor="t"/>
          <a:lstStyle/>
          <a:p>
            <a:pPr marL="0" indent="0" algn="ctr">
              <a:lnSpc>
                <a:spcPct val="104000"/>
              </a:lnSpc>
              <a:buNone/>
            </a:pPr>
            <a:r>
              <a:rPr lang="en-US" sz="1200" dirty="0">
                <a:solidFill>
                  <a:srgbClr val="E0D6DE"/>
                </a:solidFill>
                <a:latin typeface="Sora Medium" pitchFamily="34" charset="0"/>
                <a:ea typeface="Sora Medium" pitchFamily="34" charset="-122"/>
                <a:cs typeface="Sora Medium" pitchFamily="34" charset="-120"/>
              </a:rPr>
              <a:t>Likely to Leave</a:t>
            </a:r>
            <a:endParaRPr lang="en-US" sz="1200" dirty="0"/>
          </a:p>
        </p:txBody>
      </p:sp>
      <p:sp>
        <p:nvSpPr>
          <p:cNvPr id="9" name="Text 6"/>
          <p:cNvSpPr/>
          <p:nvPr/>
        </p:nvSpPr>
        <p:spPr>
          <a:xfrm>
            <a:off x="496119" y="3374901"/>
            <a:ext cx="4722763" cy="198462"/>
          </a:xfrm>
          <a:prstGeom prst="rect">
            <a:avLst/>
          </a:prstGeom>
          <a:noFill/>
          <a:ln/>
        </p:spPr>
        <p:txBody>
          <a:bodyPr wrap="none" lIns="0" tIns="0" rIns="0" bIns="0" rtlCol="0" anchor="t"/>
          <a:lstStyle/>
          <a:p>
            <a:pPr marL="0" indent="0" algn="ctr">
              <a:lnSpc>
                <a:spcPct val="133000"/>
              </a:lnSpc>
              <a:buNone/>
            </a:pPr>
            <a:r>
              <a:rPr lang="en-US" sz="950" dirty="0">
                <a:solidFill>
                  <a:srgbClr val="E0D6DE"/>
                </a:solidFill>
                <a:latin typeface="Noto Sans TC" pitchFamily="34" charset="0"/>
                <a:ea typeface="Noto Sans TC" pitchFamily="34" charset="-122"/>
                <a:cs typeface="Noto Sans TC" pitchFamily="34" charset="-120"/>
              </a:rPr>
              <a:t>are likely to leave their organization within two years </a:t>
            </a:r>
            <a:r>
              <a:rPr lang="en-US" sz="950" i="1" dirty="0">
                <a:solidFill>
                  <a:srgbClr val="E0D6DE"/>
                </a:solidFill>
                <a:latin typeface="Noto Sans TC" pitchFamily="34" charset="0"/>
                <a:ea typeface="Noto Sans TC" pitchFamily="34" charset="-122"/>
                <a:cs typeface="Noto Sans TC" pitchFamily="34" charset="-120"/>
              </a:rPr>
              <a:t>(Nonprofit HR, 2022)</a:t>
            </a:r>
            <a:endParaRPr lang="en-US" sz="950" dirty="0"/>
          </a:p>
        </p:txBody>
      </p:sp>
      <p:sp>
        <p:nvSpPr>
          <p:cNvPr id="10" name="Shape 7"/>
          <p:cNvSpPr/>
          <p:nvPr/>
        </p:nvSpPr>
        <p:spPr>
          <a:xfrm>
            <a:off x="496119" y="3712890"/>
            <a:ext cx="4722763" cy="527000"/>
          </a:xfrm>
          <a:prstGeom prst="roundRect">
            <a:avLst>
              <a:gd name="adj" fmla="val 3531"/>
            </a:avLst>
          </a:prstGeom>
          <a:solidFill>
            <a:srgbClr val="4B3F02"/>
          </a:solidFill>
          <a:ln/>
        </p:spPr>
        <p:txBody>
          <a:bodyPr/>
          <a:lstStyle/>
          <a:p>
            <a:endParaRPr lang="en-US"/>
          </a:p>
        </p:txBody>
      </p:sp>
      <p:pic>
        <p:nvPicPr>
          <p:cNvPr id="11"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092" y="3911724"/>
            <a:ext cx="155004" cy="123974"/>
          </a:xfrm>
          <a:prstGeom prst="rect">
            <a:avLst/>
          </a:prstGeom>
        </p:spPr>
      </p:pic>
      <p:sp>
        <p:nvSpPr>
          <p:cNvPr id="12" name="Text 8"/>
          <p:cNvSpPr/>
          <p:nvPr/>
        </p:nvSpPr>
        <p:spPr>
          <a:xfrm>
            <a:off x="899071" y="3867820"/>
            <a:ext cx="4653037" cy="198462"/>
          </a:xfrm>
          <a:prstGeom prst="rect">
            <a:avLst/>
          </a:prstGeom>
          <a:noFill/>
          <a:ln/>
        </p:spPr>
        <p:txBody>
          <a:bodyPr wrap="none" lIns="0" tIns="0" rIns="0" bIns="0" rtlCol="0" anchor="t"/>
          <a:lstStyle/>
          <a:p>
            <a:pPr marL="0" indent="0" algn="l">
              <a:lnSpc>
                <a:spcPct val="133000"/>
              </a:lnSpc>
              <a:buNone/>
            </a:pPr>
            <a:r>
              <a:rPr lang="en-US" sz="950" b="1" i="1" dirty="0">
                <a:solidFill>
                  <a:srgbClr val="FFFFFF"/>
                </a:solidFill>
                <a:latin typeface="Noto Sans TC" pitchFamily="34" charset="0"/>
                <a:ea typeface="Noto Sans TC" pitchFamily="34" charset="-122"/>
                <a:cs typeface="Noto Sans TC" pitchFamily="34" charset="-120"/>
              </a:rPr>
              <a:t>This is not a wellness conversation. It is a strategy conversation.</a:t>
            </a:r>
            <a:endParaRPr lang="en-US" sz="950" dirty="0"/>
          </a:p>
        </p:txBody>
      </p:sp>
      <p:sp>
        <p:nvSpPr>
          <p:cNvPr id="13" name="Text 9"/>
          <p:cNvSpPr/>
          <p:nvPr/>
        </p:nvSpPr>
        <p:spPr>
          <a:xfrm>
            <a:off x="38919" y="4379416"/>
            <a:ext cx="4722763" cy="198462"/>
          </a:xfrm>
          <a:prstGeom prst="rect">
            <a:avLst/>
          </a:prstGeom>
          <a:noFill/>
          <a:ln/>
        </p:spPr>
        <p:txBody>
          <a:bodyPr wrap="none" lIns="0" tIns="0" rIns="0" bIns="0" rtlCol="0" anchor="t"/>
          <a:lstStyle/>
          <a:p>
            <a:pPr marL="0" indent="0" algn="r">
              <a:lnSpc>
                <a:spcPct val="133000"/>
              </a:lnSpc>
              <a:buNone/>
            </a:pPr>
            <a:endParaRPr lang="en-US" sz="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000" y="0"/>
            <a:ext cx="3429000" cy="5143500"/>
          </a:xfrm>
          <a:prstGeom prst="rect">
            <a:avLst/>
          </a:prstGeom>
        </p:spPr>
      </p:pic>
      <p:sp>
        <p:nvSpPr>
          <p:cNvPr id="3" name="Text 0"/>
          <p:cNvSpPr/>
          <p:nvPr/>
        </p:nvSpPr>
        <p:spPr>
          <a:xfrm>
            <a:off x="472901" y="342751"/>
            <a:ext cx="4769197" cy="738932"/>
          </a:xfrm>
          <a:prstGeom prst="rect">
            <a:avLst/>
          </a:prstGeom>
          <a:noFill/>
          <a:ln/>
        </p:spPr>
        <p:txBody>
          <a:bodyPr wrap="square" lIns="0" tIns="0" rIns="0" bIns="0" rtlCol="0" anchor="t">
            <a:normAutofit/>
          </a:bodyPr>
          <a:lstStyle/>
          <a:p>
            <a:pPr marL="0" indent="0" algn="l">
              <a:lnSpc>
                <a:spcPct val="104000"/>
              </a:lnSpc>
              <a:buNone/>
            </a:pPr>
            <a:r>
              <a:rPr lang="en-US" sz="2300" b="1" dirty="0">
                <a:solidFill>
                  <a:srgbClr val="97B8FF"/>
                </a:solidFill>
                <a:latin typeface="Sora Medium" pitchFamily="34" charset="0"/>
                <a:ea typeface="Sora Medium" pitchFamily="34" charset="-122"/>
                <a:cs typeface="Sora Medium" pitchFamily="34" charset="-120"/>
              </a:rPr>
              <a:t>What Chronic Stress Does to Your Leadership</a:t>
            </a:r>
            <a:endParaRPr lang="en-US" sz="2300" dirty="0"/>
          </a:p>
        </p:txBody>
      </p:sp>
      <p:sp>
        <p:nvSpPr>
          <p:cNvPr id="4" name="Shape 1"/>
          <p:cNvSpPr/>
          <p:nvPr/>
        </p:nvSpPr>
        <p:spPr>
          <a:xfrm>
            <a:off x="472901" y="1250677"/>
            <a:ext cx="2328267" cy="1440656"/>
          </a:xfrm>
          <a:prstGeom prst="roundRect">
            <a:avLst>
              <a:gd name="adj" fmla="val 1231"/>
            </a:avLst>
          </a:prstGeom>
          <a:solidFill>
            <a:srgbClr val="07070C"/>
          </a:solidFill>
          <a:ln w="14288">
            <a:solidFill>
              <a:srgbClr val="3F3F44"/>
            </a:solidFill>
            <a:prstDash val="solid"/>
          </a:ln>
        </p:spPr>
        <p:txBody>
          <a:bodyPr/>
          <a:lstStyle/>
          <a:p>
            <a:endParaRPr lang="en-US"/>
          </a:p>
        </p:txBody>
      </p:sp>
      <p:sp>
        <p:nvSpPr>
          <p:cNvPr id="5" name="Text 2"/>
          <p:cNvSpPr/>
          <p:nvPr/>
        </p:nvSpPr>
        <p:spPr>
          <a:xfrm>
            <a:off x="605358" y="1383134"/>
            <a:ext cx="1497211" cy="184696"/>
          </a:xfrm>
          <a:prstGeom prst="rect">
            <a:avLst/>
          </a:prstGeom>
          <a:noFill/>
          <a:ln/>
        </p:spPr>
        <p:txBody>
          <a:bodyPr wrap="none" lIns="0" tIns="0" rIns="0" bIns="0" rtlCol="0" anchor="t"/>
          <a:lstStyle/>
          <a:p>
            <a:pPr marL="0" indent="0" algn="l">
              <a:lnSpc>
                <a:spcPct val="104000"/>
              </a:lnSpc>
              <a:buNone/>
            </a:pPr>
            <a:r>
              <a:rPr lang="en-US" sz="1150" dirty="0">
                <a:solidFill>
                  <a:srgbClr val="E0D6DE"/>
                </a:solidFill>
                <a:latin typeface="Sora Medium" pitchFamily="34" charset="0"/>
                <a:ea typeface="Sora Medium" pitchFamily="34" charset="-122"/>
                <a:cs typeface="Sora Medium" pitchFamily="34" charset="-120"/>
              </a:rPr>
              <a:t>HPA Axis Activation</a:t>
            </a:r>
            <a:endParaRPr lang="en-US" sz="1150" dirty="0"/>
          </a:p>
        </p:txBody>
      </p:sp>
      <p:sp>
        <p:nvSpPr>
          <p:cNvPr id="6" name="Text 3"/>
          <p:cNvSpPr/>
          <p:nvPr/>
        </p:nvSpPr>
        <p:spPr>
          <a:xfrm>
            <a:off x="605358" y="1635398"/>
            <a:ext cx="2063353" cy="738783"/>
          </a:xfrm>
          <a:prstGeom prst="rect">
            <a:avLst/>
          </a:prstGeom>
          <a:noFill/>
          <a:ln/>
        </p:spPr>
        <p:txBody>
          <a:bodyPr wrap="square" lIns="0" tIns="0" rIns="0" bIns="0" rtlCol="0" anchor="t">
            <a:normAutofit/>
          </a:bodyPr>
          <a:lstStyle/>
          <a:p>
            <a:pPr marL="0" indent="0" algn="l">
              <a:lnSpc>
                <a:spcPct val="130000"/>
              </a:lnSpc>
              <a:buNone/>
            </a:pPr>
            <a:r>
              <a:rPr lang="en-US" sz="900" dirty="0">
                <a:solidFill>
                  <a:srgbClr val="E0D6DE"/>
                </a:solidFill>
                <a:latin typeface="Noto Sans TC" pitchFamily="34" charset="0"/>
                <a:ea typeface="Noto Sans TC" pitchFamily="34" charset="-122"/>
                <a:cs typeface="Noto Sans TC" pitchFamily="34" charset="-120"/>
              </a:rPr>
              <a:t>Your stress response was designed for short bursts. When it never fully switches off, it begins to damage the systems it was built to protect.</a:t>
            </a:r>
            <a:endParaRPr lang="en-US" sz="900" dirty="0"/>
          </a:p>
        </p:txBody>
      </p:sp>
      <p:sp>
        <p:nvSpPr>
          <p:cNvPr id="7" name="Shape 4"/>
          <p:cNvSpPr/>
          <p:nvPr/>
        </p:nvSpPr>
        <p:spPr>
          <a:xfrm>
            <a:off x="2913831" y="1250677"/>
            <a:ext cx="2328267" cy="1440656"/>
          </a:xfrm>
          <a:prstGeom prst="roundRect">
            <a:avLst>
              <a:gd name="adj" fmla="val 1231"/>
            </a:avLst>
          </a:prstGeom>
          <a:solidFill>
            <a:srgbClr val="07070C"/>
          </a:solidFill>
          <a:ln w="14288">
            <a:solidFill>
              <a:srgbClr val="3F3F44"/>
            </a:solidFill>
            <a:prstDash val="solid"/>
          </a:ln>
        </p:spPr>
        <p:txBody>
          <a:bodyPr/>
          <a:lstStyle/>
          <a:p>
            <a:endParaRPr lang="en-US"/>
          </a:p>
        </p:txBody>
      </p:sp>
      <p:sp>
        <p:nvSpPr>
          <p:cNvPr id="8" name="Text 5"/>
          <p:cNvSpPr/>
          <p:nvPr/>
        </p:nvSpPr>
        <p:spPr>
          <a:xfrm>
            <a:off x="3046288" y="1383134"/>
            <a:ext cx="2063353" cy="369391"/>
          </a:xfrm>
          <a:prstGeom prst="rect">
            <a:avLst/>
          </a:prstGeom>
          <a:noFill/>
          <a:ln/>
        </p:spPr>
        <p:txBody>
          <a:bodyPr wrap="square" lIns="0" tIns="0" rIns="0" bIns="0" rtlCol="0" anchor="t">
            <a:normAutofit/>
          </a:bodyPr>
          <a:lstStyle/>
          <a:p>
            <a:pPr marL="0" indent="0" algn="l">
              <a:lnSpc>
                <a:spcPct val="104000"/>
              </a:lnSpc>
              <a:buNone/>
            </a:pPr>
            <a:r>
              <a:rPr lang="en-US" sz="1150" dirty="0">
                <a:solidFill>
                  <a:srgbClr val="E0D6DE"/>
                </a:solidFill>
                <a:latin typeface="Sora Medium" pitchFamily="34" charset="0"/>
                <a:ea typeface="Sora Medium" pitchFamily="34" charset="-122"/>
                <a:cs typeface="Sora Medium" pitchFamily="34" charset="-120"/>
              </a:rPr>
              <a:t>Prefrontal Cortex Goes Offline</a:t>
            </a:r>
            <a:endParaRPr lang="en-US" sz="1150" dirty="0"/>
          </a:p>
        </p:txBody>
      </p:sp>
      <p:sp>
        <p:nvSpPr>
          <p:cNvPr id="9" name="Text 6"/>
          <p:cNvSpPr/>
          <p:nvPr/>
        </p:nvSpPr>
        <p:spPr>
          <a:xfrm>
            <a:off x="3046288" y="1820094"/>
            <a:ext cx="2063353" cy="738783"/>
          </a:xfrm>
          <a:prstGeom prst="rect">
            <a:avLst/>
          </a:prstGeom>
          <a:noFill/>
          <a:ln/>
        </p:spPr>
        <p:txBody>
          <a:bodyPr wrap="square" lIns="0" tIns="0" rIns="0" bIns="0" rtlCol="0" anchor="t">
            <a:normAutofit/>
          </a:bodyPr>
          <a:lstStyle/>
          <a:p>
            <a:pPr marL="0" indent="0" algn="l">
              <a:lnSpc>
                <a:spcPct val="130000"/>
              </a:lnSpc>
              <a:buNone/>
            </a:pPr>
            <a:r>
              <a:rPr lang="en-US" sz="900" dirty="0">
                <a:solidFill>
                  <a:srgbClr val="E0D6DE"/>
                </a:solidFill>
                <a:latin typeface="Noto Sans TC" pitchFamily="34" charset="0"/>
                <a:ea typeface="Noto Sans TC" pitchFamily="34" charset="-122"/>
                <a:cs typeface="Noto Sans TC" pitchFamily="34" charset="-120"/>
              </a:rPr>
              <a:t>Chronic stress takes your prefrontal cortex offline. This is where empathy, strategic thinking, sound judgment, and relational capacity live.</a:t>
            </a:r>
            <a:endParaRPr lang="en-US" sz="900" dirty="0"/>
          </a:p>
        </p:txBody>
      </p:sp>
      <p:sp>
        <p:nvSpPr>
          <p:cNvPr id="10" name="Shape 7"/>
          <p:cNvSpPr/>
          <p:nvPr/>
        </p:nvSpPr>
        <p:spPr>
          <a:xfrm>
            <a:off x="472901" y="2803996"/>
            <a:ext cx="4769197" cy="1071265"/>
          </a:xfrm>
          <a:prstGeom prst="roundRect">
            <a:avLst>
              <a:gd name="adj" fmla="val 1655"/>
            </a:avLst>
          </a:prstGeom>
          <a:solidFill>
            <a:srgbClr val="07070C"/>
          </a:solidFill>
          <a:ln w="14288">
            <a:solidFill>
              <a:srgbClr val="3F3F44"/>
            </a:solidFill>
            <a:prstDash val="solid"/>
          </a:ln>
        </p:spPr>
        <p:txBody>
          <a:bodyPr/>
          <a:lstStyle/>
          <a:p>
            <a:endParaRPr lang="en-US"/>
          </a:p>
        </p:txBody>
      </p:sp>
      <p:sp>
        <p:nvSpPr>
          <p:cNvPr id="11" name="Text 8"/>
          <p:cNvSpPr/>
          <p:nvPr/>
        </p:nvSpPr>
        <p:spPr>
          <a:xfrm>
            <a:off x="605358" y="2936453"/>
            <a:ext cx="1477863" cy="184696"/>
          </a:xfrm>
          <a:prstGeom prst="rect">
            <a:avLst/>
          </a:prstGeom>
          <a:noFill/>
          <a:ln/>
        </p:spPr>
        <p:txBody>
          <a:bodyPr wrap="none" lIns="0" tIns="0" rIns="0" bIns="0" rtlCol="0" anchor="t"/>
          <a:lstStyle/>
          <a:p>
            <a:pPr marL="0" indent="0" algn="l">
              <a:lnSpc>
                <a:spcPct val="104000"/>
              </a:lnSpc>
              <a:buNone/>
            </a:pPr>
            <a:r>
              <a:rPr lang="en-US" sz="1150" dirty="0">
                <a:solidFill>
                  <a:srgbClr val="E0D6DE"/>
                </a:solidFill>
                <a:latin typeface="Sora Medium" pitchFamily="34" charset="0"/>
                <a:ea typeface="Sora Medium" pitchFamily="34" charset="-122"/>
                <a:cs typeface="Sora Medium" pitchFamily="34" charset="-120"/>
              </a:rPr>
              <a:t>Allostatic Load</a:t>
            </a:r>
            <a:endParaRPr lang="en-US" sz="1150" dirty="0"/>
          </a:p>
        </p:txBody>
      </p:sp>
      <p:sp>
        <p:nvSpPr>
          <p:cNvPr id="12" name="Text 9"/>
          <p:cNvSpPr/>
          <p:nvPr/>
        </p:nvSpPr>
        <p:spPr>
          <a:xfrm>
            <a:off x="605358" y="3188717"/>
            <a:ext cx="4504283" cy="554087"/>
          </a:xfrm>
          <a:prstGeom prst="rect">
            <a:avLst/>
          </a:prstGeom>
          <a:noFill/>
          <a:ln/>
        </p:spPr>
        <p:txBody>
          <a:bodyPr wrap="square" lIns="0" tIns="0" rIns="0" bIns="0" rtlCol="0" anchor="t">
            <a:normAutofit/>
          </a:bodyPr>
          <a:lstStyle/>
          <a:p>
            <a:pPr marL="0" indent="0" algn="l">
              <a:lnSpc>
                <a:spcPct val="130000"/>
              </a:lnSpc>
              <a:buNone/>
            </a:pPr>
            <a:r>
              <a:rPr lang="en-US" sz="900" dirty="0">
                <a:solidFill>
                  <a:srgbClr val="E0D6DE"/>
                </a:solidFill>
                <a:latin typeface="Noto Sans TC" pitchFamily="34" charset="0"/>
                <a:ea typeface="Noto Sans TC" pitchFamily="34" charset="-122"/>
                <a:cs typeface="Noto Sans TC" pitchFamily="34" charset="-120"/>
              </a:rPr>
              <a:t>The cumulative physical cost of sustained stress. It shows up as degraded decision-making, reduced emotional availability, and diminished cognitive performance.</a:t>
            </a:r>
            <a:endParaRPr lang="en-US" sz="900" dirty="0"/>
          </a:p>
        </p:txBody>
      </p:sp>
      <p:sp>
        <p:nvSpPr>
          <p:cNvPr id="13" name="Shape 10"/>
          <p:cNvSpPr/>
          <p:nvPr/>
        </p:nvSpPr>
        <p:spPr>
          <a:xfrm>
            <a:off x="472901" y="4001988"/>
            <a:ext cx="4769197" cy="487338"/>
          </a:xfrm>
          <a:prstGeom prst="roundRect">
            <a:avLst>
              <a:gd name="adj" fmla="val 3639"/>
            </a:avLst>
          </a:prstGeom>
          <a:solidFill>
            <a:srgbClr val="022349"/>
          </a:solidFill>
          <a:ln/>
        </p:spPr>
        <p:txBody>
          <a:bodyPr/>
          <a:lstStyle/>
          <a:p>
            <a:endParaRPr lang="en-US"/>
          </a:p>
        </p:txBody>
      </p:sp>
      <p:pic>
        <p:nvPicPr>
          <p:cNvPr id="14"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071" y="4189140"/>
            <a:ext cx="147786" cy="118170"/>
          </a:xfrm>
          <a:prstGeom prst="rect">
            <a:avLst/>
          </a:prstGeom>
        </p:spPr>
      </p:pic>
      <p:sp>
        <p:nvSpPr>
          <p:cNvPr id="15" name="Text 11"/>
          <p:cNvSpPr/>
          <p:nvPr/>
        </p:nvSpPr>
        <p:spPr>
          <a:xfrm>
            <a:off x="857027" y="4144194"/>
            <a:ext cx="4724102" cy="184696"/>
          </a:xfrm>
          <a:prstGeom prst="rect">
            <a:avLst/>
          </a:prstGeom>
          <a:noFill/>
          <a:ln/>
        </p:spPr>
        <p:txBody>
          <a:bodyPr wrap="none" lIns="0" tIns="0" rIns="0" bIns="0" rtlCol="0" anchor="t"/>
          <a:lstStyle/>
          <a:p>
            <a:pPr marL="0" indent="0" algn="l">
              <a:lnSpc>
                <a:spcPct val="130000"/>
              </a:lnSpc>
              <a:buNone/>
            </a:pPr>
            <a:r>
              <a:rPr lang="en-US" sz="900" b="1" i="1" dirty="0">
                <a:solidFill>
                  <a:srgbClr val="FFFFFF"/>
                </a:solidFill>
                <a:latin typeface="Noto Sans TC" pitchFamily="34" charset="0"/>
                <a:ea typeface="Noto Sans TC" pitchFamily="34" charset="-122"/>
                <a:cs typeface="Noto Sans TC" pitchFamily="34" charset="-120"/>
              </a:rPr>
              <a:t>This is not a character flaw. It is biology.</a:t>
            </a:r>
            <a:endParaRPr lang="en-US" sz="900" dirty="0"/>
          </a:p>
        </p:txBody>
      </p:sp>
      <p:sp>
        <p:nvSpPr>
          <p:cNvPr id="16" name="Text 12"/>
          <p:cNvSpPr/>
          <p:nvPr/>
        </p:nvSpPr>
        <p:spPr>
          <a:xfrm>
            <a:off x="15701" y="4616053"/>
            <a:ext cx="4769197" cy="184696"/>
          </a:xfrm>
          <a:prstGeom prst="rect">
            <a:avLst/>
          </a:prstGeom>
          <a:noFill/>
          <a:ln/>
        </p:spPr>
        <p:txBody>
          <a:bodyPr wrap="none" lIns="0" tIns="0" rIns="0" bIns="0" rtlCol="0" anchor="t"/>
          <a:lstStyle/>
          <a:p>
            <a:pPr marL="0" indent="0" algn="r">
              <a:lnSpc>
                <a:spcPct val="130000"/>
              </a:lnSpc>
              <a:buNone/>
            </a:pPr>
            <a:endParaRPr lang="en-US"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496119" y="364406"/>
            <a:ext cx="5895752" cy="290736"/>
          </a:xfrm>
          <a:prstGeom prst="rect">
            <a:avLst/>
          </a:prstGeom>
          <a:noFill/>
          <a:ln/>
        </p:spPr>
        <p:txBody>
          <a:bodyPr wrap="none" lIns="0" tIns="0" rIns="0" bIns="0" rtlCol="0" anchor="t"/>
          <a:lstStyle/>
          <a:p>
            <a:pPr marL="0" indent="0" algn="l">
              <a:lnSpc>
                <a:spcPct val="104000"/>
              </a:lnSpc>
              <a:buNone/>
            </a:pPr>
            <a:r>
              <a:rPr lang="en-US" sz="1800" b="1" dirty="0">
                <a:solidFill>
                  <a:srgbClr val="97B8FF"/>
                </a:solidFill>
                <a:latin typeface="Sora Medium" pitchFamily="34" charset="0"/>
                <a:ea typeface="Sora Medium" pitchFamily="34" charset="-122"/>
                <a:cs typeface="Sora Medium" pitchFamily="34" charset="-120"/>
              </a:rPr>
              <a:t>Get to Know Your Change Orientation: D vs. O</a:t>
            </a:r>
            <a:endParaRPr lang="en-US" sz="1800" dirty="0"/>
          </a:p>
        </p:txBody>
      </p:sp>
      <p:pic>
        <p:nvPicPr>
          <p:cNvPr id="3"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119" y="794668"/>
            <a:ext cx="6110064" cy="3410248"/>
          </a:xfrm>
          <a:prstGeom prst="rect">
            <a:avLst/>
          </a:prstGeom>
        </p:spPr>
      </p:pic>
      <p:pic>
        <p:nvPicPr>
          <p:cNvPr id="4" name="Image 1"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119" y="794668"/>
            <a:ext cx="6110064" cy="3410248"/>
          </a:xfrm>
          <a:prstGeom prst="rect">
            <a:avLst/>
          </a:prstGeom>
        </p:spPr>
      </p:pic>
      <p:sp>
        <p:nvSpPr>
          <p:cNvPr id="5" name="Text 1"/>
          <p:cNvSpPr/>
          <p:nvPr/>
        </p:nvSpPr>
        <p:spPr>
          <a:xfrm>
            <a:off x="635645" y="4361780"/>
            <a:ext cx="8469437" cy="130225"/>
          </a:xfrm>
          <a:prstGeom prst="rect">
            <a:avLst/>
          </a:prstGeom>
          <a:noFill/>
          <a:ln/>
        </p:spPr>
        <p:txBody>
          <a:bodyPr wrap="none" lIns="0" tIns="0" rIns="0" bIns="0" rtlCol="0" anchor="t"/>
          <a:lstStyle/>
          <a:p>
            <a:pPr marL="0" indent="0" algn="l">
              <a:lnSpc>
                <a:spcPct val="117000"/>
              </a:lnSpc>
              <a:buNone/>
            </a:pPr>
            <a:r>
              <a:rPr lang="en-US" sz="700" b="1" i="1" dirty="0">
                <a:solidFill>
                  <a:srgbClr val="E0D6DE"/>
                </a:solidFill>
                <a:latin typeface="Noto Sans TC" pitchFamily="34" charset="0"/>
                <a:ea typeface="Noto Sans TC" pitchFamily="34" charset="-122"/>
                <a:cs typeface="Noto Sans TC" pitchFamily="34" charset="-120"/>
              </a:rPr>
              <a:t>Neither type is better. Teams need both. This is self-awareness, not judgment.</a:t>
            </a:r>
            <a:endParaRPr lang="en-US" sz="700" dirty="0"/>
          </a:p>
        </p:txBody>
      </p:sp>
      <p:sp>
        <p:nvSpPr>
          <p:cNvPr id="6" name="Shape 2"/>
          <p:cNvSpPr/>
          <p:nvPr/>
        </p:nvSpPr>
        <p:spPr>
          <a:xfrm>
            <a:off x="496119" y="4283348"/>
            <a:ext cx="9525" cy="287089"/>
          </a:xfrm>
          <a:prstGeom prst="rect">
            <a:avLst/>
          </a:prstGeom>
          <a:solidFill>
            <a:srgbClr val="97B8FF"/>
          </a:solidFill>
          <a:ln/>
        </p:spPr>
        <p:txBody>
          <a:bodyPr/>
          <a:lstStyle/>
          <a:p>
            <a:endParaRPr lang="en-US"/>
          </a:p>
        </p:txBody>
      </p:sp>
      <p:sp>
        <p:nvSpPr>
          <p:cNvPr id="7" name="Text 3"/>
          <p:cNvSpPr/>
          <p:nvPr/>
        </p:nvSpPr>
        <p:spPr>
          <a:xfrm>
            <a:off x="38919" y="4648870"/>
            <a:ext cx="8151763" cy="130225"/>
          </a:xfrm>
          <a:prstGeom prst="rect">
            <a:avLst/>
          </a:prstGeom>
          <a:noFill/>
          <a:ln/>
        </p:spPr>
        <p:txBody>
          <a:bodyPr wrap="none" lIns="0" tIns="0" rIns="0" bIns="0" rtlCol="0" anchor="t"/>
          <a:lstStyle/>
          <a:p>
            <a:pPr marL="0" indent="0" algn="r">
              <a:lnSpc>
                <a:spcPct val="117000"/>
              </a:lnSpc>
              <a:buNone/>
            </a:pPr>
            <a:endParaRPr lang="en-US" sz="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429000" cy="5143500"/>
          </a:xfrm>
          <a:prstGeom prst="rect">
            <a:avLst/>
          </a:prstGeom>
        </p:spPr>
      </p:pic>
      <p:sp>
        <p:nvSpPr>
          <p:cNvPr id="3" name="Text 0"/>
          <p:cNvSpPr/>
          <p:nvPr/>
        </p:nvSpPr>
        <p:spPr>
          <a:xfrm>
            <a:off x="3925119" y="406301"/>
            <a:ext cx="4722763" cy="658862"/>
          </a:xfrm>
          <a:prstGeom prst="rect">
            <a:avLst/>
          </a:prstGeom>
          <a:noFill/>
          <a:ln/>
        </p:spPr>
        <p:txBody>
          <a:bodyPr wrap="square" lIns="0" tIns="0" rIns="0" bIns="0" rtlCol="0" anchor="t">
            <a:normAutofit/>
          </a:bodyPr>
          <a:lstStyle/>
          <a:p>
            <a:pPr marL="0" indent="0" algn="l">
              <a:lnSpc>
                <a:spcPct val="104000"/>
              </a:lnSpc>
              <a:buNone/>
            </a:pPr>
            <a:r>
              <a:rPr lang="en-US" sz="2050" b="1" dirty="0">
                <a:solidFill>
                  <a:srgbClr val="97B8FF"/>
                </a:solidFill>
                <a:latin typeface="Sora Medium" pitchFamily="34" charset="0"/>
                <a:ea typeface="Sora Medium" pitchFamily="34" charset="-122"/>
                <a:cs typeface="Sora Medium" pitchFamily="34" charset="-120"/>
              </a:rPr>
              <a:t>Four Dimensions of Resilience Capacity</a:t>
            </a:r>
            <a:endParaRPr lang="en-US" sz="2050" dirty="0"/>
          </a:p>
        </p:txBody>
      </p:sp>
      <p:pic>
        <p:nvPicPr>
          <p:cNvPr id="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25119" y="1199555"/>
            <a:ext cx="263575" cy="263575"/>
          </a:xfrm>
          <a:prstGeom prst="rect">
            <a:avLst/>
          </a:prstGeom>
        </p:spPr>
      </p:pic>
      <p:sp>
        <p:nvSpPr>
          <p:cNvPr id="5" name="Text 1"/>
          <p:cNvSpPr/>
          <p:nvPr/>
        </p:nvSpPr>
        <p:spPr>
          <a:xfrm>
            <a:off x="3925119" y="1575122"/>
            <a:ext cx="1317947" cy="164678"/>
          </a:xfrm>
          <a:prstGeom prst="rect">
            <a:avLst/>
          </a:prstGeom>
          <a:noFill/>
          <a:ln/>
        </p:spPr>
        <p:txBody>
          <a:bodyPr wrap="none" lIns="0" tIns="0" rIns="0" bIns="0" rtlCol="0" anchor="t"/>
          <a:lstStyle/>
          <a:p>
            <a:pPr marL="0" indent="0" algn="l">
              <a:lnSpc>
                <a:spcPct val="104000"/>
              </a:lnSpc>
              <a:buNone/>
            </a:pPr>
            <a:r>
              <a:rPr lang="en-US" sz="1000" dirty="0">
                <a:solidFill>
                  <a:srgbClr val="E0D6DE"/>
                </a:solidFill>
                <a:latin typeface="Sora Medium" pitchFamily="34" charset="0"/>
                <a:ea typeface="Sora Medium" pitchFamily="34" charset="-122"/>
                <a:cs typeface="Sora Medium" pitchFamily="34" charset="-120"/>
              </a:rPr>
              <a:t>Psychological</a:t>
            </a:r>
            <a:endParaRPr lang="en-US" sz="1000" dirty="0"/>
          </a:p>
        </p:txBody>
      </p:sp>
      <p:sp>
        <p:nvSpPr>
          <p:cNvPr id="6" name="Text 2"/>
          <p:cNvSpPr/>
          <p:nvPr/>
        </p:nvSpPr>
        <p:spPr>
          <a:xfrm>
            <a:off x="3925119" y="1793528"/>
            <a:ext cx="4722763" cy="156046"/>
          </a:xfrm>
          <a:prstGeom prst="rect">
            <a:avLst/>
          </a:prstGeom>
          <a:noFill/>
          <a:ln/>
        </p:spPr>
        <p:txBody>
          <a:bodyPr wrap="none" lIns="0" tIns="0" rIns="0" bIns="0" rtlCol="0" anchor="t"/>
          <a:lstStyle/>
          <a:p>
            <a:pPr marL="0" indent="0" algn="l">
              <a:lnSpc>
                <a:spcPct val="123000"/>
              </a:lnSpc>
              <a:buNone/>
            </a:pPr>
            <a:r>
              <a:rPr lang="en-US" sz="800" dirty="0">
                <a:solidFill>
                  <a:srgbClr val="E0D6DE"/>
                </a:solidFill>
                <a:latin typeface="Noto Sans TC" pitchFamily="34" charset="0"/>
                <a:ea typeface="Noto Sans TC" pitchFamily="34" charset="-122"/>
                <a:cs typeface="Noto Sans TC" pitchFamily="34" charset="-120"/>
              </a:rPr>
              <a:t>Thought patterns, reframing, relationship to uncertainty</a:t>
            </a:r>
            <a:endParaRPr lang="en-US" sz="800" dirty="0"/>
          </a:p>
        </p:txBody>
      </p:sp>
      <p:pic>
        <p:nvPicPr>
          <p:cNvPr id="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925119" y="2128763"/>
            <a:ext cx="263575" cy="263575"/>
          </a:xfrm>
          <a:prstGeom prst="rect">
            <a:avLst/>
          </a:prstGeom>
        </p:spPr>
      </p:pic>
      <p:sp>
        <p:nvSpPr>
          <p:cNvPr id="8" name="Text 3"/>
          <p:cNvSpPr/>
          <p:nvPr/>
        </p:nvSpPr>
        <p:spPr>
          <a:xfrm>
            <a:off x="3925119" y="2504331"/>
            <a:ext cx="1317947" cy="164678"/>
          </a:xfrm>
          <a:prstGeom prst="rect">
            <a:avLst/>
          </a:prstGeom>
          <a:noFill/>
          <a:ln/>
        </p:spPr>
        <p:txBody>
          <a:bodyPr wrap="none" lIns="0" tIns="0" rIns="0" bIns="0" rtlCol="0" anchor="t"/>
          <a:lstStyle/>
          <a:p>
            <a:pPr marL="0" indent="0" algn="l">
              <a:lnSpc>
                <a:spcPct val="104000"/>
              </a:lnSpc>
              <a:buNone/>
            </a:pPr>
            <a:r>
              <a:rPr lang="en-US" sz="1000" dirty="0">
                <a:solidFill>
                  <a:srgbClr val="E0D6DE"/>
                </a:solidFill>
                <a:latin typeface="Sora Medium" pitchFamily="34" charset="0"/>
                <a:ea typeface="Sora Medium" pitchFamily="34" charset="-122"/>
                <a:cs typeface="Sora Medium" pitchFamily="34" charset="-120"/>
              </a:rPr>
              <a:t>Emotional</a:t>
            </a:r>
            <a:endParaRPr lang="en-US" sz="1000" dirty="0"/>
          </a:p>
        </p:txBody>
      </p:sp>
      <p:sp>
        <p:nvSpPr>
          <p:cNvPr id="9" name="Text 4"/>
          <p:cNvSpPr/>
          <p:nvPr/>
        </p:nvSpPr>
        <p:spPr>
          <a:xfrm>
            <a:off x="3925119" y="2722736"/>
            <a:ext cx="4722763" cy="156046"/>
          </a:xfrm>
          <a:prstGeom prst="rect">
            <a:avLst/>
          </a:prstGeom>
          <a:noFill/>
          <a:ln/>
        </p:spPr>
        <p:txBody>
          <a:bodyPr wrap="none" lIns="0" tIns="0" rIns="0" bIns="0" rtlCol="0" anchor="t"/>
          <a:lstStyle/>
          <a:p>
            <a:pPr marL="0" indent="0" algn="l">
              <a:lnSpc>
                <a:spcPct val="123000"/>
              </a:lnSpc>
              <a:buNone/>
            </a:pPr>
            <a:r>
              <a:rPr lang="en-US" sz="800" dirty="0">
                <a:solidFill>
                  <a:srgbClr val="E0D6DE"/>
                </a:solidFill>
                <a:latin typeface="Noto Sans TC" pitchFamily="34" charset="0"/>
                <a:ea typeface="Noto Sans TC" pitchFamily="34" charset="-122"/>
                <a:cs typeface="Noto Sans TC" pitchFamily="34" charset="-120"/>
              </a:rPr>
              <a:t>Self-regulation, emotional availability, recovery time</a:t>
            </a:r>
            <a:endParaRPr lang="en-US" sz="800" dirty="0"/>
          </a:p>
        </p:txBody>
      </p:sp>
      <p:pic>
        <p:nvPicPr>
          <p:cNvPr id="10"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25119" y="3057971"/>
            <a:ext cx="263575" cy="263575"/>
          </a:xfrm>
          <a:prstGeom prst="rect">
            <a:avLst/>
          </a:prstGeom>
        </p:spPr>
      </p:pic>
      <p:sp>
        <p:nvSpPr>
          <p:cNvPr id="11" name="Text 5"/>
          <p:cNvSpPr/>
          <p:nvPr/>
        </p:nvSpPr>
        <p:spPr>
          <a:xfrm>
            <a:off x="3925119" y="3433539"/>
            <a:ext cx="1317947" cy="164678"/>
          </a:xfrm>
          <a:prstGeom prst="rect">
            <a:avLst/>
          </a:prstGeom>
          <a:noFill/>
          <a:ln/>
        </p:spPr>
        <p:txBody>
          <a:bodyPr wrap="none" lIns="0" tIns="0" rIns="0" bIns="0" rtlCol="0" anchor="t"/>
          <a:lstStyle/>
          <a:p>
            <a:pPr marL="0" indent="0" algn="l">
              <a:lnSpc>
                <a:spcPct val="104000"/>
              </a:lnSpc>
              <a:buNone/>
            </a:pPr>
            <a:r>
              <a:rPr lang="en-US" sz="1000" dirty="0">
                <a:solidFill>
                  <a:srgbClr val="E0D6DE"/>
                </a:solidFill>
                <a:latin typeface="Sora Medium" pitchFamily="34" charset="0"/>
                <a:ea typeface="Sora Medium" pitchFamily="34" charset="-122"/>
                <a:cs typeface="Sora Medium" pitchFamily="34" charset="-120"/>
              </a:rPr>
              <a:t>Physical</a:t>
            </a:r>
            <a:endParaRPr lang="en-US" sz="1000" dirty="0"/>
          </a:p>
        </p:txBody>
      </p:sp>
      <p:sp>
        <p:nvSpPr>
          <p:cNvPr id="12" name="Text 6"/>
          <p:cNvSpPr/>
          <p:nvPr/>
        </p:nvSpPr>
        <p:spPr>
          <a:xfrm>
            <a:off x="3925119" y="3651945"/>
            <a:ext cx="4722763" cy="156046"/>
          </a:xfrm>
          <a:prstGeom prst="rect">
            <a:avLst/>
          </a:prstGeom>
          <a:noFill/>
          <a:ln/>
        </p:spPr>
        <p:txBody>
          <a:bodyPr wrap="none" lIns="0" tIns="0" rIns="0" bIns="0" rtlCol="0" anchor="t"/>
          <a:lstStyle/>
          <a:p>
            <a:pPr marL="0" indent="0" algn="l">
              <a:lnSpc>
                <a:spcPct val="123000"/>
              </a:lnSpc>
              <a:buNone/>
            </a:pPr>
            <a:r>
              <a:rPr lang="en-US" sz="800" dirty="0">
                <a:solidFill>
                  <a:srgbClr val="E0D6DE"/>
                </a:solidFill>
                <a:latin typeface="Noto Sans TC" pitchFamily="34" charset="0"/>
                <a:ea typeface="Noto Sans TC" pitchFamily="34" charset="-122"/>
                <a:cs typeface="Noto Sans TC" pitchFamily="34" charset="-120"/>
              </a:rPr>
              <a:t>Energy management, sustainable pace, recovery systems</a:t>
            </a:r>
            <a:endParaRPr lang="en-US" sz="800" dirty="0"/>
          </a:p>
        </p:txBody>
      </p:sp>
      <p:pic>
        <p:nvPicPr>
          <p:cNvPr id="13"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25119" y="3987180"/>
            <a:ext cx="263575" cy="263575"/>
          </a:xfrm>
          <a:prstGeom prst="rect">
            <a:avLst/>
          </a:prstGeom>
        </p:spPr>
      </p:pic>
      <p:sp>
        <p:nvSpPr>
          <p:cNvPr id="14" name="Text 7"/>
          <p:cNvSpPr/>
          <p:nvPr/>
        </p:nvSpPr>
        <p:spPr>
          <a:xfrm>
            <a:off x="3925119" y="4362748"/>
            <a:ext cx="1317947" cy="164678"/>
          </a:xfrm>
          <a:prstGeom prst="rect">
            <a:avLst/>
          </a:prstGeom>
          <a:noFill/>
          <a:ln/>
        </p:spPr>
        <p:txBody>
          <a:bodyPr wrap="none" lIns="0" tIns="0" rIns="0" bIns="0" rtlCol="0" anchor="t"/>
          <a:lstStyle/>
          <a:p>
            <a:pPr marL="0" indent="0" algn="l">
              <a:lnSpc>
                <a:spcPct val="104000"/>
              </a:lnSpc>
              <a:buNone/>
            </a:pPr>
            <a:r>
              <a:rPr lang="en-US" sz="1000" dirty="0">
                <a:solidFill>
                  <a:srgbClr val="E0D6DE"/>
                </a:solidFill>
                <a:latin typeface="Sora Medium" pitchFamily="34" charset="0"/>
                <a:ea typeface="Sora Medium" pitchFamily="34" charset="-122"/>
                <a:cs typeface="Sora Medium" pitchFamily="34" charset="-120"/>
              </a:rPr>
              <a:t>Community</a:t>
            </a:r>
            <a:endParaRPr lang="en-US" sz="1000" dirty="0"/>
          </a:p>
        </p:txBody>
      </p:sp>
      <p:sp>
        <p:nvSpPr>
          <p:cNvPr id="15" name="Text 8"/>
          <p:cNvSpPr/>
          <p:nvPr/>
        </p:nvSpPr>
        <p:spPr>
          <a:xfrm>
            <a:off x="3925119" y="4581153"/>
            <a:ext cx="4722763" cy="156046"/>
          </a:xfrm>
          <a:prstGeom prst="rect">
            <a:avLst/>
          </a:prstGeom>
          <a:noFill/>
          <a:ln/>
        </p:spPr>
        <p:txBody>
          <a:bodyPr wrap="none" lIns="0" tIns="0" rIns="0" bIns="0" rtlCol="0" anchor="t"/>
          <a:lstStyle/>
          <a:p>
            <a:pPr marL="0" indent="0" algn="l">
              <a:lnSpc>
                <a:spcPct val="123000"/>
              </a:lnSpc>
              <a:buNone/>
            </a:pPr>
            <a:r>
              <a:rPr lang="en-US" sz="800" dirty="0">
                <a:solidFill>
                  <a:srgbClr val="E0D6DE"/>
                </a:solidFill>
                <a:latin typeface="Noto Sans TC" pitchFamily="34" charset="0"/>
                <a:ea typeface="Noto Sans TC" pitchFamily="34" charset="-122"/>
                <a:cs typeface="Noto Sans TC" pitchFamily="34" charset="-120"/>
              </a:rPr>
              <a:t>Connection, support systems, belonging and trust</a:t>
            </a:r>
            <a:endParaRPr lang="en-US"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6119" y="975047"/>
            <a:ext cx="6364932" cy="387548"/>
          </a:xfrm>
          <a:prstGeom prst="rect">
            <a:avLst/>
          </a:prstGeom>
          <a:noFill/>
          <a:ln/>
        </p:spPr>
        <p:txBody>
          <a:bodyPr wrap="none" lIns="0" tIns="0" rIns="0" bIns="0" rtlCol="0" anchor="t"/>
          <a:lstStyle/>
          <a:p>
            <a:pPr marL="0" indent="0" algn="l">
              <a:lnSpc>
                <a:spcPct val="104000"/>
              </a:lnSpc>
              <a:buNone/>
            </a:pPr>
            <a:r>
              <a:rPr lang="en-US" sz="2400" b="1" dirty="0">
                <a:solidFill>
                  <a:srgbClr val="97B8FF"/>
                </a:solidFill>
                <a:latin typeface="Sora Medium" pitchFamily="34" charset="0"/>
                <a:ea typeface="Sora Medium" pitchFamily="34" charset="-122"/>
                <a:cs typeface="Sora Medium" pitchFamily="34" charset="-120"/>
              </a:rPr>
              <a:t>Let's talk about what you discovered.</a:t>
            </a:r>
            <a:endParaRPr lang="en-US" sz="2400" dirty="0"/>
          </a:p>
        </p:txBody>
      </p:sp>
      <p:sp>
        <p:nvSpPr>
          <p:cNvPr id="3" name="Shape 1"/>
          <p:cNvSpPr/>
          <p:nvPr/>
        </p:nvSpPr>
        <p:spPr>
          <a:xfrm>
            <a:off x="496119" y="1610618"/>
            <a:ext cx="4013895" cy="714673"/>
          </a:xfrm>
          <a:prstGeom prst="roundRect">
            <a:avLst>
              <a:gd name="adj" fmla="val 2604"/>
            </a:avLst>
          </a:prstGeom>
          <a:solidFill>
            <a:srgbClr val="26262B"/>
          </a:solidFill>
          <a:ln/>
        </p:spPr>
        <p:txBody>
          <a:bodyPr/>
          <a:lstStyle/>
          <a:p>
            <a:endParaRPr lang="en-US"/>
          </a:p>
        </p:txBody>
      </p:sp>
      <p:sp>
        <p:nvSpPr>
          <p:cNvPr id="4" name="Text 2"/>
          <p:cNvSpPr/>
          <p:nvPr/>
        </p:nvSpPr>
        <p:spPr>
          <a:xfrm>
            <a:off x="620092" y="1734592"/>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20–40</a:t>
            </a:r>
            <a:endParaRPr lang="en-US" sz="1200" dirty="0"/>
          </a:p>
        </p:txBody>
      </p:sp>
      <p:sp>
        <p:nvSpPr>
          <p:cNvPr id="5" name="Text 3"/>
          <p:cNvSpPr/>
          <p:nvPr/>
        </p:nvSpPr>
        <p:spPr>
          <a:xfrm>
            <a:off x="620092" y="2002854"/>
            <a:ext cx="3765947" cy="198462"/>
          </a:xfrm>
          <a:prstGeom prst="rect">
            <a:avLst/>
          </a:prstGeom>
          <a:noFill/>
          <a:ln/>
        </p:spPr>
        <p:txBody>
          <a:bodyPr wrap="none" lIns="0" tIns="0" rIns="0" bIns="0" rtlCol="0" anchor="t"/>
          <a:lstStyle/>
          <a:p>
            <a:pPr marL="0" indent="0" algn="l">
              <a:lnSpc>
                <a:spcPct val="133000"/>
              </a:lnSpc>
              <a:buNone/>
            </a:pPr>
            <a:r>
              <a:rPr lang="en-US" sz="950" b="1" dirty="0">
                <a:solidFill>
                  <a:srgbClr val="E0D6DE"/>
                </a:solidFill>
                <a:latin typeface="Noto Sans TC" pitchFamily="34" charset="0"/>
                <a:ea typeface="Noto Sans TC" pitchFamily="34" charset="-122"/>
                <a:cs typeface="Noto Sans TC" pitchFamily="34" charset="-120"/>
              </a:rPr>
              <a:t>Turbulent and Shallow</a:t>
            </a:r>
            <a:endParaRPr lang="en-US" sz="950" dirty="0"/>
          </a:p>
        </p:txBody>
      </p:sp>
      <p:sp>
        <p:nvSpPr>
          <p:cNvPr id="6" name="Shape 4"/>
          <p:cNvSpPr/>
          <p:nvPr/>
        </p:nvSpPr>
        <p:spPr>
          <a:xfrm>
            <a:off x="4633987" y="1610618"/>
            <a:ext cx="4013895" cy="714673"/>
          </a:xfrm>
          <a:prstGeom prst="roundRect">
            <a:avLst>
              <a:gd name="adj" fmla="val 2604"/>
            </a:avLst>
          </a:prstGeom>
          <a:solidFill>
            <a:srgbClr val="26262B"/>
          </a:solidFill>
          <a:ln/>
        </p:spPr>
        <p:txBody>
          <a:bodyPr/>
          <a:lstStyle/>
          <a:p>
            <a:endParaRPr lang="en-US"/>
          </a:p>
        </p:txBody>
      </p:sp>
      <p:sp>
        <p:nvSpPr>
          <p:cNvPr id="7" name="Text 5"/>
          <p:cNvSpPr/>
          <p:nvPr/>
        </p:nvSpPr>
        <p:spPr>
          <a:xfrm>
            <a:off x="4757961" y="1734592"/>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41–60</a:t>
            </a:r>
            <a:endParaRPr lang="en-US" sz="1200" dirty="0"/>
          </a:p>
        </p:txBody>
      </p:sp>
      <p:sp>
        <p:nvSpPr>
          <p:cNvPr id="8" name="Text 6"/>
          <p:cNvSpPr/>
          <p:nvPr/>
        </p:nvSpPr>
        <p:spPr>
          <a:xfrm>
            <a:off x="4757961" y="2002854"/>
            <a:ext cx="3765947" cy="198462"/>
          </a:xfrm>
          <a:prstGeom prst="rect">
            <a:avLst/>
          </a:prstGeom>
          <a:noFill/>
          <a:ln/>
        </p:spPr>
        <p:txBody>
          <a:bodyPr wrap="none" lIns="0" tIns="0" rIns="0" bIns="0" rtlCol="0" anchor="t"/>
          <a:lstStyle/>
          <a:p>
            <a:pPr marL="0" indent="0" algn="l">
              <a:lnSpc>
                <a:spcPct val="133000"/>
              </a:lnSpc>
              <a:buNone/>
            </a:pPr>
            <a:r>
              <a:rPr lang="en-US" sz="950" b="1" dirty="0">
                <a:solidFill>
                  <a:srgbClr val="E0D6DE"/>
                </a:solidFill>
                <a:latin typeface="Noto Sans TC" pitchFamily="34" charset="0"/>
                <a:ea typeface="Noto Sans TC" pitchFamily="34" charset="-122"/>
                <a:cs typeface="Noto Sans TC" pitchFamily="34" charset="-120"/>
              </a:rPr>
              <a:t>Moving Current</a:t>
            </a:r>
            <a:endParaRPr lang="en-US" sz="950" dirty="0"/>
          </a:p>
        </p:txBody>
      </p:sp>
      <p:sp>
        <p:nvSpPr>
          <p:cNvPr id="9" name="Shape 7"/>
          <p:cNvSpPr/>
          <p:nvPr/>
        </p:nvSpPr>
        <p:spPr>
          <a:xfrm>
            <a:off x="496119" y="2449264"/>
            <a:ext cx="4013895" cy="714673"/>
          </a:xfrm>
          <a:prstGeom prst="roundRect">
            <a:avLst>
              <a:gd name="adj" fmla="val 2604"/>
            </a:avLst>
          </a:prstGeom>
          <a:solidFill>
            <a:srgbClr val="26262B"/>
          </a:solidFill>
          <a:ln/>
        </p:spPr>
        <p:txBody>
          <a:bodyPr/>
          <a:lstStyle/>
          <a:p>
            <a:endParaRPr lang="en-US"/>
          </a:p>
        </p:txBody>
      </p:sp>
      <p:sp>
        <p:nvSpPr>
          <p:cNvPr id="10" name="Text 8"/>
          <p:cNvSpPr/>
          <p:nvPr/>
        </p:nvSpPr>
        <p:spPr>
          <a:xfrm>
            <a:off x="620092" y="2573238"/>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61–80</a:t>
            </a:r>
            <a:endParaRPr lang="en-US" sz="1200" dirty="0"/>
          </a:p>
        </p:txBody>
      </p:sp>
      <p:sp>
        <p:nvSpPr>
          <p:cNvPr id="11" name="Text 9"/>
          <p:cNvSpPr/>
          <p:nvPr/>
        </p:nvSpPr>
        <p:spPr>
          <a:xfrm>
            <a:off x="620092" y="2841501"/>
            <a:ext cx="3765947" cy="198462"/>
          </a:xfrm>
          <a:prstGeom prst="rect">
            <a:avLst/>
          </a:prstGeom>
          <a:noFill/>
          <a:ln/>
        </p:spPr>
        <p:txBody>
          <a:bodyPr wrap="none" lIns="0" tIns="0" rIns="0" bIns="0" rtlCol="0" anchor="t"/>
          <a:lstStyle/>
          <a:p>
            <a:pPr marL="0" indent="0" algn="l">
              <a:lnSpc>
                <a:spcPct val="133000"/>
              </a:lnSpc>
              <a:buNone/>
            </a:pPr>
            <a:r>
              <a:rPr lang="en-US" sz="950" b="1" dirty="0">
                <a:solidFill>
                  <a:srgbClr val="E0D6DE"/>
                </a:solidFill>
                <a:latin typeface="Noto Sans TC" pitchFamily="34" charset="0"/>
                <a:ea typeface="Noto Sans TC" pitchFamily="34" charset="-122"/>
                <a:cs typeface="Noto Sans TC" pitchFamily="34" charset="-120"/>
              </a:rPr>
              <a:t>Deepening</a:t>
            </a:r>
            <a:endParaRPr lang="en-US" sz="950" dirty="0"/>
          </a:p>
        </p:txBody>
      </p:sp>
      <p:sp>
        <p:nvSpPr>
          <p:cNvPr id="12" name="Shape 10"/>
          <p:cNvSpPr/>
          <p:nvPr/>
        </p:nvSpPr>
        <p:spPr>
          <a:xfrm>
            <a:off x="4633987" y="2449264"/>
            <a:ext cx="4013895" cy="714673"/>
          </a:xfrm>
          <a:prstGeom prst="roundRect">
            <a:avLst>
              <a:gd name="adj" fmla="val 2604"/>
            </a:avLst>
          </a:prstGeom>
          <a:solidFill>
            <a:srgbClr val="26262B"/>
          </a:solidFill>
          <a:ln/>
        </p:spPr>
        <p:txBody>
          <a:bodyPr/>
          <a:lstStyle/>
          <a:p>
            <a:endParaRPr lang="en-US"/>
          </a:p>
        </p:txBody>
      </p:sp>
      <p:sp>
        <p:nvSpPr>
          <p:cNvPr id="13" name="Text 11"/>
          <p:cNvSpPr/>
          <p:nvPr/>
        </p:nvSpPr>
        <p:spPr>
          <a:xfrm>
            <a:off x="4757961" y="2573238"/>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81–100</a:t>
            </a:r>
            <a:endParaRPr lang="en-US" sz="1200" dirty="0"/>
          </a:p>
        </p:txBody>
      </p:sp>
      <p:sp>
        <p:nvSpPr>
          <p:cNvPr id="14" name="Text 12"/>
          <p:cNvSpPr/>
          <p:nvPr/>
        </p:nvSpPr>
        <p:spPr>
          <a:xfrm>
            <a:off x="4757961" y="2841501"/>
            <a:ext cx="3765947" cy="198462"/>
          </a:xfrm>
          <a:prstGeom prst="rect">
            <a:avLst/>
          </a:prstGeom>
          <a:noFill/>
          <a:ln/>
        </p:spPr>
        <p:txBody>
          <a:bodyPr wrap="none" lIns="0" tIns="0" rIns="0" bIns="0" rtlCol="0" anchor="t"/>
          <a:lstStyle/>
          <a:p>
            <a:pPr marL="0" indent="0" algn="l">
              <a:lnSpc>
                <a:spcPct val="133000"/>
              </a:lnSpc>
              <a:buNone/>
            </a:pPr>
            <a:r>
              <a:rPr lang="en-US" sz="950" b="1" dirty="0">
                <a:solidFill>
                  <a:srgbClr val="E0D6DE"/>
                </a:solidFill>
                <a:latin typeface="Noto Sans TC" pitchFamily="34" charset="0"/>
                <a:ea typeface="Noto Sans TC" pitchFamily="34" charset="-122"/>
                <a:cs typeface="Noto Sans TC" pitchFamily="34" charset="-120"/>
              </a:rPr>
              <a:t>Deep and Calm</a:t>
            </a:r>
            <a:endParaRPr lang="en-US" sz="950" dirty="0"/>
          </a:p>
        </p:txBody>
      </p:sp>
      <p:sp>
        <p:nvSpPr>
          <p:cNvPr id="15" name="Shape 13"/>
          <p:cNvSpPr/>
          <p:nvPr/>
        </p:nvSpPr>
        <p:spPr>
          <a:xfrm>
            <a:off x="496119" y="3303463"/>
            <a:ext cx="8151763" cy="527000"/>
          </a:xfrm>
          <a:prstGeom prst="roundRect">
            <a:avLst>
              <a:gd name="adj" fmla="val 3531"/>
            </a:avLst>
          </a:prstGeom>
          <a:solidFill>
            <a:srgbClr val="00184D"/>
          </a:solidFill>
          <a:ln/>
        </p:spPr>
        <p:txBody>
          <a:bodyPr/>
          <a:lstStyle/>
          <a:p>
            <a:endParaRPr lang="en-US"/>
          </a:p>
        </p:txBody>
      </p:sp>
      <p:pic>
        <p:nvPicPr>
          <p:cNvPr id="16"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092" y="3502298"/>
            <a:ext cx="155004" cy="123974"/>
          </a:xfrm>
          <a:prstGeom prst="rect">
            <a:avLst/>
          </a:prstGeom>
        </p:spPr>
      </p:pic>
      <p:sp>
        <p:nvSpPr>
          <p:cNvPr id="17" name="Text 14"/>
          <p:cNvSpPr/>
          <p:nvPr/>
        </p:nvSpPr>
        <p:spPr>
          <a:xfrm>
            <a:off x="899071" y="3458394"/>
            <a:ext cx="8082037" cy="198462"/>
          </a:xfrm>
          <a:prstGeom prst="rect">
            <a:avLst/>
          </a:prstGeom>
          <a:noFill/>
          <a:ln/>
        </p:spPr>
        <p:txBody>
          <a:bodyPr wrap="none" lIns="0" tIns="0" rIns="0" bIns="0" rtlCol="0" anchor="t"/>
          <a:lstStyle/>
          <a:p>
            <a:pPr marL="0" indent="0" algn="l">
              <a:lnSpc>
                <a:spcPct val="133000"/>
              </a:lnSpc>
              <a:buNone/>
            </a:pPr>
            <a:r>
              <a:rPr lang="en-US" sz="950" i="1" dirty="0">
                <a:solidFill>
                  <a:srgbClr val="FFFFFF"/>
                </a:solidFill>
                <a:latin typeface="Noto Sans TC" pitchFamily="34" charset="0"/>
                <a:ea typeface="Noto Sans TC" pitchFamily="34" charset="-122"/>
                <a:cs typeface="Noto Sans TC" pitchFamily="34" charset="-120"/>
              </a:rPr>
              <a:t>Drop your overall zone in the chat.</a:t>
            </a:r>
            <a:r>
              <a:rPr lang="en-US" sz="950" dirty="0">
                <a:solidFill>
                  <a:srgbClr val="FFFFFF"/>
                </a:solidFill>
                <a:latin typeface="Noto Sans TC" pitchFamily="34" charset="0"/>
                <a:ea typeface="Noto Sans TC" pitchFamily="34" charset="-122"/>
                <a:cs typeface="Noto Sans TC" pitchFamily="34" charset="-120"/>
              </a:rPr>
              <a:t> Which dimension scored lowest? Does your D/O orientation show up in that pattern?</a:t>
            </a:r>
            <a:endParaRPr lang="en-US" sz="950" dirty="0"/>
          </a:p>
        </p:txBody>
      </p:sp>
      <p:sp>
        <p:nvSpPr>
          <p:cNvPr id="18" name="Text 15"/>
          <p:cNvSpPr/>
          <p:nvPr/>
        </p:nvSpPr>
        <p:spPr>
          <a:xfrm>
            <a:off x="38919" y="3969990"/>
            <a:ext cx="8151763" cy="198462"/>
          </a:xfrm>
          <a:prstGeom prst="rect">
            <a:avLst/>
          </a:prstGeom>
          <a:noFill/>
          <a:ln/>
        </p:spPr>
        <p:txBody>
          <a:bodyPr wrap="none" lIns="0" tIns="0" rIns="0" bIns="0" rtlCol="0" anchor="t"/>
          <a:lstStyle/>
          <a:p>
            <a:pPr marL="0" indent="0" algn="r">
              <a:lnSpc>
                <a:spcPct val="133000"/>
              </a:lnSpc>
              <a:buNone/>
            </a:pPr>
            <a:endParaRPr lang="en-US" sz="9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496119" y="838870"/>
            <a:ext cx="4443338" cy="387548"/>
          </a:xfrm>
          <a:prstGeom prst="rect">
            <a:avLst/>
          </a:prstGeom>
          <a:noFill/>
          <a:ln/>
        </p:spPr>
        <p:txBody>
          <a:bodyPr wrap="none" lIns="0" tIns="0" rIns="0" bIns="0" rtlCol="0" anchor="t"/>
          <a:lstStyle/>
          <a:p>
            <a:pPr marL="0" indent="0" algn="l">
              <a:lnSpc>
                <a:spcPct val="104000"/>
              </a:lnSpc>
              <a:buNone/>
            </a:pPr>
            <a:r>
              <a:rPr lang="en-US" sz="2400" b="1" dirty="0">
                <a:solidFill>
                  <a:srgbClr val="97B8FF"/>
                </a:solidFill>
                <a:latin typeface="Sora Medium" pitchFamily="34" charset="0"/>
                <a:ea typeface="Sora Medium" pitchFamily="34" charset="-122"/>
                <a:cs typeface="Sora Medium" pitchFamily="34" charset="-120"/>
              </a:rPr>
              <a:t>Psychological Resilience</a:t>
            </a:r>
            <a:endParaRPr lang="en-US" sz="2400" dirty="0"/>
          </a:p>
        </p:txBody>
      </p:sp>
      <p:sp>
        <p:nvSpPr>
          <p:cNvPr id="3" name="Text 1"/>
          <p:cNvSpPr/>
          <p:nvPr/>
        </p:nvSpPr>
        <p:spPr>
          <a:xfrm>
            <a:off x="496119" y="1474440"/>
            <a:ext cx="8608963" cy="198462"/>
          </a:xfrm>
          <a:prstGeom prst="rect">
            <a:avLst/>
          </a:prstGeom>
          <a:noFill/>
          <a:ln/>
        </p:spPr>
        <p:txBody>
          <a:bodyPr wrap="none" lIns="0" tIns="0" rIns="0" bIns="0" rtlCol="0" anchor="t"/>
          <a:lstStyle/>
          <a:p>
            <a:pPr marL="0" indent="0" algn="l">
              <a:lnSpc>
                <a:spcPct val="133000"/>
              </a:lnSpc>
              <a:buNone/>
            </a:pPr>
            <a:r>
              <a:rPr lang="en-US" sz="950" i="1" dirty="0">
                <a:solidFill>
                  <a:srgbClr val="E0D6DE"/>
                </a:solidFill>
                <a:latin typeface="Noto Sans TC" pitchFamily="34" charset="0"/>
                <a:ea typeface="Noto Sans TC" pitchFamily="34" charset="-122"/>
                <a:cs typeface="Noto Sans TC" pitchFamily="34" charset="-120"/>
              </a:rPr>
              <a:t>Thought patterns | Reframing capacity | Relationship to uncertainty</a:t>
            </a:r>
            <a:r>
              <a:rPr lang="en-US" sz="950" dirty="0">
                <a:solidFill>
                  <a:srgbClr val="E0D6DE"/>
                </a:solidFill>
                <a:latin typeface="Noto Sans TC" pitchFamily="34" charset="0"/>
                <a:ea typeface="Noto Sans TC" pitchFamily="34" charset="-122"/>
                <a:cs typeface="Noto Sans TC" pitchFamily="34" charset="-120"/>
              </a:rPr>
              <a:t>    </a:t>
            </a:r>
            <a:r>
              <a:rPr lang="en-US" sz="950" b="1" dirty="0">
                <a:solidFill>
                  <a:srgbClr val="E0D6DE"/>
                </a:solidFill>
                <a:latin typeface="Noto Sans TC" pitchFamily="34" charset="0"/>
                <a:ea typeface="Noto Sans TC" pitchFamily="34" charset="-122"/>
                <a:cs typeface="Noto Sans TC" pitchFamily="34" charset="-120"/>
              </a:rPr>
              <a:t>Score: ___ / 25</a:t>
            </a:r>
            <a:endParaRPr lang="en-US" sz="950" dirty="0"/>
          </a:p>
        </p:txBody>
      </p:sp>
      <p:sp>
        <p:nvSpPr>
          <p:cNvPr id="4" name="Shape 2"/>
          <p:cNvSpPr/>
          <p:nvPr/>
        </p:nvSpPr>
        <p:spPr>
          <a:xfrm>
            <a:off x="496119" y="1812429"/>
            <a:ext cx="2634555" cy="2492127"/>
          </a:xfrm>
          <a:prstGeom prst="roundRect">
            <a:avLst>
              <a:gd name="adj" fmla="val 2752"/>
            </a:avLst>
          </a:prstGeom>
          <a:solidFill>
            <a:srgbClr val="07070C"/>
          </a:solidFill>
          <a:ln w="14288">
            <a:solidFill>
              <a:srgbClr val="3F3F44"/>
            </a:solidFill>
            <a:prstDash val="solid"/>
          </a:ln>
        </p:spPr>
        <p:txBody>
          <a:bodyPr/>
          <a:lstStyle/>
          <a:p>
            <a:endParaRPr lang="en-US"/>
          </a:p>
        </p:txBody>
      </p:sp>
      <p:pic>
        <p:nvPicPr>
          <p:cNvPr id="5"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831" y="1812429"/>
            <a:ext cx="57150" cy="2492127"/>
          </a:xfrm>
          <a:prstGeom prst="rect">
            <a:avLst/>
          </a:prstGeom>
        </p:spPr>
      </p:pic>
      <p:sp>
        <p:nvSpPr>
          <p:cNvPr id="6" name="Text 3"/>
          <p:cNvSpPr/>
          <p:nvPr/>
        </p:nvSpPr>
        <p:spPr>
          <a:xfrm>
            <a:off x="677242" y="1950690"/>
            <a:ext cx="1919585"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The Three-Step Reframe</a:t>
            </a:r>
            <a:endParaRPr lang="en-US" sz="1200" dirty="0"/>
          </a:p>
        </p:txBody>
      </p:sp>
      <p:sp>
        <p:nvSpPr>
          <p:cNvPr id="7" name="Text 4"/>
          <p:cNvSpPr/>
          <p:nvPr/>
        </p:nvSpPr>
        <p:spPr>
          <a:xfrm>
            <a:off x="677242" y="2218953"/>
            <a:ext cx="2315170" cy="198462"/>
          </a:xfrm>
          <a:prstGeom prst="rect">
            <a:avLst/>
          </a:prstGeom>
          <a:noFill/>
          <a:ln/>
        </p:spPr>
        <p:txBody>
          <a:bodyPr wrap="none" lIns="0" tIns="0" rIns="0" bIns="0" rtlCol="0" anchor="t"/>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When a stress-driven thought hits:</a:t>
            </a:r>
            <a:endParaRPr lang="en-US" sz="950" dirty="0"/>
          </a:p>
        </p:txBody>
      </p:sp>
      <p:sp>
        <p:nvSpPr>
          <p:cNvPr id="8" name="Text 5"/>
          <p:cNvSpPr/>
          <p:nvPr/>
        </p:nvSpPr>
        <p:spPr>
          <a:xfrm>
            <a:off x="677242" y="2491829"/>
            <a:ext cx="2315170" cy="1674465"/>
          </a:xfrm>
          <a:prstGeom prst="rect">
            <a:avLst/>
          </a:prstGeom>
          <a:noFill/>
          <a:ln/>
        </p:spPr>
        <p:txBody>
          <a:bodyPr wrap="square" lIns="0" tIns="0" rIns="0" bIns="0" rtlCol="0" anchor="t">
            <a:normAutofit/>
          </a:bodyPr>
          <a:lstStyle/>
          <a:p>
            <a:pPr marL="342900" indent="-342900" algn="l">
              <a:lnSpc>
                <a:spcPct val="133000"/>
              </a:lnSpc>
              <a:buSzPct val="100000"/>
              <a:buFont typeface="+mj-lt"/>
              <a:buAutoNum type="arabicPeriod"/>
            </a:pPr>
            <a:r>
              <a:rPr lang="en-US" sz="950" dirty="0">
                <a:solidFill>
                  <a:srgbClr val="E0D6DE"/>
                </a:solidFill>
                <a:latin typeface="Noto Sans TC" pitchFamily="34" charset="0"/>
                <a:ea typeface="Noto Sans TC" pitchFamily="34" charset="-122"/>
                <a:cs typeface="Noto Sans TC" pitchFamily="34" charset="-120"/>
              </a:rPr>
              <a:t>Challenge it. Is this objectively true, or a stress assumption?</a:t>
            </a:r>
            <a:endParaRPr lang="en-US" sz="950" dirty="0"/>
          </a:p>
          <a:p>
            <a:pPr marL="342900" indent="-342900" algn="l">
              <a:lnSpc>
                <a:spcPct val="133000"/>
              </a:lnSpc>
              <a:buSzPct val="100000"/>
              <a:buFont typeface="+mj-lt"/>
              <a:buAutoNum type="arabicPeriod" startAt="2"/>
            </a:pPr>
            <a:r>
              <a:rPr lang="en-US" sz="950" dirty="0">
                <a:solidFill>
                  <a:srgbClr val="E0D6DE"/>
                </a:solidFill>
                <a:latin typeface="Noto Sans TC" pitchFamily="34" charset="0"/>
                <a:ea typeface="Noto Sans TC" pitchFamily="34" charset="-122"/>
                <a:cs typeface="Noto Sans TC" pitchFamily="34" charset="-120"/>
              </a:rPr>
              <a:t>Replace the language. 'Challenge' instead of 'threat.' 'Learning' instead of 'failure.'</a:t>
            </a:r>
            <a:endParaRPr lang="en-US" sz="950" dirty="0"/>
          </a:p>
          <a:p>
            <a:pPr marL="342900" indent="-342900" algn="l">
              <a:lnSpc>
                <a:spcPct val="133000"/>
              </a:lnSpc>
              <a:buSzPct val="100000"/>
              <a:buFont typeface="+mj-lt"/>
              <a:buAutoNum type="arabicPeriod" startAt="3"/>
            </a:pPr>
            <a:r>
              <a:rPr lang="en-US" sz="950" dirty="0">
                <a:solidFill>
                  <a:srgbClr val="E0D6DE"/>
                </a:solidFill>
                <a:latin typeface="Noto Sans TC" pitchFamily="34" charset="0"/>
                <a:ea typeface="Noto Sans TC" pitchFamily="34" charset="-122"/>
                <a:cs typeface="Noto Sans TC" pitchFamily="34" charset="-120"/>
              </a:rPr>
              <a:t>Reframe toward what is possible. Name one thing you can still influence.</a:t>
            </a:r>
            <a:endParaRPr lang="en-US" sz="950" dirty="0"/>
          </a:p>
        </p:txBody>
      </p:sp>
      <p:sp>
        <p:nvSpPr>
          <p:cNvPr id="9" name="Shape 6"/>
          <p:cNvSpPr/>
          <p:nvPr/>
        </p:nvSpPr>
        <p:spPr>
          <a:xfrm>
            <a:off x="3254648" y="1812429"/>
            <a:ext cx="2634630" cy="2492127"/>
          </a:xfrm>
          <a:prstGeom prst="roundRect">
            <a:avLst>
              <a:gd name="adj" fmla="val 2752"/>
            </a:avLst>
          </a:prstGeom>
          <a:solidFill>
            <a:srgbClr val="07070C"/>
          </a:solidFill>
          <a:ln w="14288">
            <a:solidFill>
              <a:srgbClr val="3F3F44"/>
            </a:solidFill>
            <a:prstDash val="solid"/>
          </a:ln>
        </p:spPr>
        <p:txBody>
          <a:bodyPr/>
          <a:lstStyle/>
          <a:p>
            <a:endParaRPr lang="en-US"/>
          </a:p>
        </p:txBody>
      </p:sp>
      <p:pic>
        <p:nvPicPr>
          <p:cNvPr id="10" name="Image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360" y="1812429"/>
            <a:ext cx="57150" cy="2492127"/>
          </a:xfrm>
          <a:prstGeom prst="rect">
            <a:avLst/>
          </a:prstGeom>
        </p:spPr>
      </p:pic>
      <p:sp>
        <p:nvSpPr>
          <p:cNvPr id="11" name="Text 7"/>
          <p:cNvSpPr/>
          <p:nvPr/>
        </p:nvSpPr>
        <p:spPr>
          <a:xfrm>
            <a:off x="3435772" y="1950690"/>
            <a:ext cx="1975545"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Set Your True North Daily</a:t>
            </a:r>
            <a:endParaRPr lang="en-US" sz="1200" dirty="0"/>
          </a:p>
        </p:txBody>
      </p:sp>
      <p:sp>
        <p:nvSpPr>
          <p:cNvPr id="12" name="Text 8"/>
          <p:cNvSpPr/>
          <p:nvPr/>
        </p:nvSpPr>
        <p:spPr>
          <a:xfrm>
            <a:off x="3435772" y="2218953"/>
            <a:ext cx="2315245"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Each morning, name the one outcome most connected to your mission or your people. Use it as a decision filter. When the current gets strong and everything feels urgent, come back to: does this move us toward or away from that? That is your compass.</a:t>
            </a:r>
            <a:endParaRPr lang="en-US" sz="950" dirty="0"/>
          </a:p>
        </p:txBody>
      </p:sp>
      <p:sp>
        <p:nvSpPr>
          <p:cNvPr id="13" name="Shape 9"/>
          <p:cNvSpPr/>
          <p:nvPr/>
        </p:nvSpPr>
        <p:spPr>
          <a:xfrm>
            <a:off x="6013252" y="1812429"/>
            <a:ext cx="2634555" cy="2492127"/>
          </a:xfrm>
          <a:prstGeom prst="roundRect">
            <a:avLst>
              <a:gd name="adj" fmla="val 2752"/>
            </a:avLst>
          </a:prstGeom>
          <a:solidFill>
            <a:srgbClr val="07070C"/>
          </a:solidFill>
          <a:ln w="14288">
            <a:solidFill>
              <a:srgbClr val="3F3F44"/>
            </a:solidFill>
            <a:prstDash val="solid"/>
          </a:ln>
        </p:spPr>
        <p:txBody>
          <a:bodyPr/>
          <a:lstStyle/>
          <a:p>
            <a:endParaRPr lang="en-US"/>
          </a:p>
        </p:txBody>
      </p:sp>
      <p:pic>
        <p:nvPicPr>
          <p:cNvPr id="14" name="Image 2"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8964" y="1812429"/>
            <a:ext cx="57150" cy="2492127"/>
          </a:xfrm>
          <a:prstGeom prst="rect">
            <a:avLst/>
          </a:prstGeom>
        </p:spPr>
      </p:pic>
      <p:sp>
        <p:nvSpPr>
          <p:cNvPr id="15" name="Text 10"/>
          <p:cNvSpPr/>
          <p:nvPr/>
        </p:nvSpPr>
        <p:spPr>
          <a:xfrm>
            <a:off x="6194375" y="1950690"/>
            <a:ext cx="2171328"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Practice Both/And Thinking</a:t>
            </a:r>
            <a:endParaRPr lang="en-US" sz="1200" dirty="0"/>
          </a:p>
        </p:txBody>
      </p:sp>
      <p:sp>
        <p:nvSpPr>
          <p:cNvPr id="16" name="Text 11"/>
          <p:cNvSpPr/>
          <p:nvPr/>
        </p:nvSpPr>
        <p:spPr>
          <a:xfrm>
            <a:off x="6194375" y="2218953"/>
            <a:ext cx="2315170"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Psychological resilience is not optimism. It is flexibility. When you face an ambiguous situation, deliberately generate two possible outcomes instead of one. This is not pretending things are fine. It is refusing to let one interpretation close all the doors.</a:t>
            </a:r>
            <a:endParaRPr lang="en-US" sz="9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96119" y="1018729"/>
            <a:ext cx="3828455" cy="387548"/>
          </a:xfrm>
          <a:prstGeom prst="rect">
            <a:avLst/>
          </a:prstGeom>
          <a:noFill/>
          <a:ln/>
        </p:spPr>
        <p:txBody>
          <a:bodyPr wrap="none" lIns="0" tIns="0" rIns="0" bIns="0" rtlCol="0" anchor="t"/>
          <a:lstStyle/>
          <a:p>
            <a:pPr marL="0" indent="0" algn="l">
              <a:lnSpc>
                <a:spcPct val="104000"/>
              </a:lnSpc>
              <a:buNone/>
            </a:pPr>
            <a:r>
              <a:rPr lang="en-US" sz="2400" b="1" dirty="0">
                <a:solidFill>
                  <a:srgbClr val="97B8FF"/>
                </a:solidFill>
                <a:latin typeface="Sora Medium" pitchFamily="34" charset="0"/>
                <a:ea typeface="Sora Medium" pitchFamily="34" charset="-122"/>
                <a:cs typeface="Sora Medium" pitchFamily="34" charset="-120"/>
              </a:rPr>
              <a:t>Emotional Resilience</a:t>
            </a:r>
            <a:endParaRPr lang="en-US" sz="2400" dirty="0"/>
          </a:p>
        </p:txBody>
      </p:sp>
      <p:sp>
        <p:nvSpPr>
          <p:cNvPr id="3" name="Text 1"/>
          <p:cNvSpPr/>
          <p:nvPr/>
        </p:nvSpPr>
        <p:spPr>
          <a:xfrm>
            <a:off x="496119" y="1654299"/>
            <a:ext cx="8608963" cy="198462"/>
          </a:xfrm>
          <a:prstGeom prst="rect">
            <a:avLst/>
          </a:prstGeom>
          <a:noFill/>
          <a:ln/>
        </p:spPr>
        <p:txBody>
          <a:bodyPr wrap="none" lIns="0" tIns="0" rIns="0" bIns="0" rtlCol="0" anchor="t"/>
          <a:lstStyle/>
          <a:p>
            <a:pPr marL="0" indent="0" algn="l">
              <a:lnSpc>
                <a:spcPct val="133000"/>
              </a:lnSpc>
              <a:buNone/>
            </a:pPr>
            <a:r>
              <a:rPr lang="en-US" sz="950" i="1" dirty="0">
                <a:solidFill>
                  <a:srgbClr val="E0D6DE"/>
                </a:solidFill>
                <a:latin typeface="Noto Sans TC" pitchFamily="34" charset="0"/>
                <a:ea typeface="Noto Sans TC" pitchFamily="34" charset="-122"/>
                <a:cs typeface="Noto Sans TC" pitchFamily="34" charset="-120"/>
              </a:rPr>
              <a:t>Self-regulation | Emotional availability | Recovery time</a:t>
            </a:r>
            <a:r>
              <a:rPr lang="en-US" sz="950" dirty="0">
                <a:solidFill>
                  <a:srgbClr val="E0D6DE"/>
                </a:solidFill>
                <a:latin typeface="Noto Sans TC" pitchFamily="34" charset="0"/>
                <a:ea typeface="Noto Sans TC" pitchFamily="34" charset="-122"/>
                <a:cs typeface="Noto Sans TC" pitchFamily="34" charset="-120"/>
              </a:rPr>
              <a:t>    </a:t>
            </a:r>
            <a:r>
              <a:rPr lang="en-US" sz="950" b="1" dirty="0">
                <a:solidFill>
                  <a:srgbClr val="E0D6DE"/>
                </a:solidFill>
                <a:latin typeface="Noto Sans TC" pitchFamily="34" charset="0"/>
                <a:ea typeface="Noto Sans TC" pitchFamily="34" charset="-122"/>
                <a:cs typeface="Noto Sans TC" pitchFamily="34" charset="-120"/>
              </a:rPr>
              <a:t>Score: ___ / 25</a:t>
            </a:r>
            <a:endParaRPr lang="en-US" sz="950" dirty="0"/>
          </a:p>
        </p:txBody>
      </p:sp>
      <p:sp>
        <p:nvSpPr>
          <p:cNvPr id="4" name="Shape 2"/>
          <p:cNvSpPr/>
          <p:nvPr/>
        </p:nvSpPr>
        <p:spPr>
          <a:xfrm>
            <a:off x="496119" y="1992288"/>
            <a:ext cx="2634555" cy="2132484"/>
          </a:xfrm>
          <a:prstGeom prst="roundRect">
            <a:avLst>
              <a:gd name="adj" fmla="val 3216"/>
            </a:avLst>
          </a:prstGeom>
          <a:solidFill>
            <a:srgbClr val="07070C"/>
          </a:solidFill>
          <a:ln w="14288">
            <a:solidFill>
              <a:srgbClr val="3F3F44"/>
            </a:solidFill>
            <a:prstDash val="solid"/>
          </a:ln>
        </p:spPr>
        <p:txBody>
          <a:bodyPr/>
          <a:lstStyle/>
          <a:p>
            <a:endParaRPr lang="en-US"/>
          </a:p>
        </p:txBody>
      </p:sp>
      <p:pic>
        <p:nvPicPr>
          <p:cNvPr id="5" name="Image 0"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831" y="1992288"/>
            <a:ext cx="57150" cy="2132484"/>
          </a:xfrm>
          <a:prstGeom prst="rect">
            <a:avLst/>
          </a:prstGeom>
        </p:spPr>
      </p:pic>
      <p:sp>
        <p:nvSpPr>
          <p:cNvPr id="6" name="Text 3"/>
          <p:cNvSpPr/>
          <p:nvPr/>
        </p:nvSpPr>
        <p:spPr>
          <a:xfrm>
            <a:off x="677242" y="2130549"/>
            <a:ext cx="1990427"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Know Your Stress Signals</a:t>
            </a:r>
            <a:endParaRPr lang="en-US" sz="1200" dirty="0"/>
          </a:p>
        </p:txBody>
      </p:sp>
      <p:sp>
        <p:nvSpPr>
          <p:cNvPr id="7" name="Text 4"/>
          <p:cNvSpPr/>
          <p:nvPr/>
        </p:nvSpPr>
        <p:spPr>
          <a:xfrm>
            <a:off x="677242" y="2398812"/>
            <a:ext cx="2315170" cy="1587698"/>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Before stress reaches your team, it shows up in your body. Shorter sentences. Tighter shoulders. Less patience. Faster pace. Learn your personal early warning system. Catching it early gives you a choice about what happens next. That is the whole game.</a:t>
            </a:r>
            <a:endParaRPr lang="en-US" sz="950" dirty="0"/>
          </a:p>
        </p:txBody>
      </p:sp>
      <p:sp>
        <p:nvSpPr>
          <p:cNvPr id="8" name="Shape 5"/>
          <p:cNvSpPr/>
          <p:nvPr/>
        </p:nvSpPr>
        <p:spPr>
          <a:xfrm>
            <a:off x="3254648" y="1992288"/>
            <a:ext cx="2634630" cy="2132484"/>
          </a:xfrm>
          <a:prstGeom prst="roundRect">
            <a:avLst>
              <a:gd name="adj" fmla="val 3216"/>
            </a:avLst>
          </a:prstGeom>
          <a:solidFill>
            <a:srgbClr val="07070C"/>
          </a:solidFill>
          <a:ln w="14288">
            <a:solidFill>
              <a:srgbClr val="3F3F44"/>
            </a:solidFill>
            <a:prstDash val="solid"/>
          </a:ln>
        </p:spPr>
        <p:txBody>
          <a:bodyPr/>
          <a:lstStyle/>
          <a:p>
            <a:endParaRPr lang="en-US"/>
          </a:p>
        </p:txBody>
      </p:sp>
      <p:pic>
        <p:nvPicPr>
          <p:cNvPr id="9" name="Image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0360" y="1992288"/>
            <a:ext cx="57150" cy="2132484"/>
          </a:xfrm>
          <a:prstGeom prst="rect">
            <a:avLst/>
          </a:prstGeom>
        </p:spPr>
      </p:pic>
      <p:sp>
        <p:nvSpPr>
          <p:cNvPr id="10" name="Text 6"/>
          <p:cNvSpPr/>
          <p:nvPr/>
        </p:nvSpPr>
        <p:spPr>
          <a:xfrm>
            <a:off x="3435772" y="2130549"/>
            <a:ext cx="1550566"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Name It to Tame It</a:t>
            </a:r>
            <a:endParaRPr lang="en-US" sz="1200" dirty="0"/>
          </a:p>
        </p:txBody>
      </p:sp>
      <p:sp>
        <p:nvSpPr>
          <p:cNvPr id="11" name="Text 7"/>
          <p:cNvSpPr/>
          <p:nvPr/>
        </p:nvSpPr>
        <p:spPr>
          <a:xfrm>
            <a:off x="3435772" y="2398812"/>
            <a:ext cx="2315245" cy="1190774"/>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Research by Daniel Siegel shows that labeling an emotion reduces its intensity by calming the amygdala. Try: </a:t>
            </a:r>
            <a:r>
              <a:rPr lang="en-US" sz="950" i="1" dirty="0">
                <a:solidFill>
                  <a:srgbClr val="E0D6DE"/>
                </a:solidFill>
                <a:latin typeface="Noto Sans TC" pitchFamily="34" charset="0"/>
                <a:ea typeface="Noto Sans TC" pitchFamily="34" charset="-122"/>
                <a:cs typeface="Noto Sans TC" pitchFamily="34" charset="-120"/>
              </a:rPr>
              <a:t>'I notice I am feeling...'</a:t>
            </a:r>
            <a:r>
              <a:rPr lang="en-US" sz="950" dirty="0">
                <a:solidFill>
                  <a:srgbClr val="E0D6DE"/>
                </a:solidFill>
                <a:latin typeface="Noto Sans TC" pitchFamily="34" charset="0"/>
                <a:ea typeface="Noto Sans TC" pitchFamily="34" charset="-122"/>
                <a:cs typeface="Noto Sans TC" pitchFamily="34" charset="-120"/>
              </a:rPr>
              <a:t> instead of spiraling into the feeling. This is a skill, not a personality trait. You can build it.</a:t>
            </a:r>
            <a:endParaRPr lang="en-US" sz="950" dirty="0"/>
          </a:p>
        </p:txBody>
      </p:sp>
      <p:sp>
        <p:nvSpPr>
          <p:cNvPr id="12" name="Shape 8"/>
          <p:cNvSpPr/>
          <p:nvPr/>
        </p:nvSpPr>
        <p:spPr>
          <a:xfrm>
            <a:off x="6013252" y="1992288"/>
            <a:ext cx="2634555" cy="2132484"/>
          </a:xfrm>
          <a:prstGeom prst="roundRect">
            <a:avLst>
              <a:gd name="adj" fmla="val 3216"/>
            </a:avLst>
          </a:prstGeom>
          <a:solidFill>
            <a:srgbClr val="07070C"/>
          </a:solidFill>
          <a:ln w="14288">
            <a:solidFill>
              <a:srgbClr val="3F3F44"/>
            </a:solidFill>
            <a:prstDash val="solid"/>
          </a:ln>
        </p:spPr>
        <p:txBody>
          <a:bodyPr/>
          <a:lstStyle/>
          <a:p>
            <a:endParaRPr lang="en-US"/>
          </a:p>
        </p:txBody>
      </p:sp>
      <p:pic>
        <p:nvPicPr>
          <p:cNvPr id="13" name="Image 2"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8964" y="1992288"/>
            <a:ext cx="57150" cy="2132484"/>
          </a:xfrm>
          <a:prstGeom prst="rect">
            <a:avLst/>
          </a:prstGeom>
        </p:spPr>
      </p:pic>
      <p:sp>
        <p:nvSpPr>
          <p:cNvPr id="14" name="Text 9"/>
          <p:cNvSpPr/>
          <p:nvPr/>
        </p:nvSpPr>
        <p:spPr>
          <a:xfrm>
            <a:off x="6194375" y="2130549"/>
            <a:ext cx="2037755" cy="193849"/>
          </a:xfrm>
          <a:prstGeom prst="rect">
            <a:avLst/>
          </a:prstGeom>
          <a:noFill/>
          <a:ln/>
        </p:spPr>
        <p:txBody>
          <a:bodyPr wrap="none" lIns="0" tIns="0" rIns="0" bIns="0" rtlCol="0" anchor="t"/>
          <a:lstStyle/>
          <a:p>
            <a:pPr marL="0" indent="0" algn="l">
              <a:lnSpc>
                <a:spcPct val="104000"/>
              </a:lnSpc>
              <a:buNone/>
            </a:pPr>
            <a:r>
              <a:rPr lang="en-US" sz="1200" dirty="0">
                <a:solidFill>
                  <a:srgbClr val="E0D6DE"/>
                </a:solidFill>
                <a:latin typeface="Sora Medium" pitchFamily="34" charset="0"/>
                <a:ea typeface="Sora Medium" pitchFamily="34" charset="-122"/>
                <a:cs typeface="Sora Medium" pitchFamily="34" charset="-120"/>
              </a:rPr>
              <a:t>Build Micro-Recoveries In</a:t>
            </a:r>
            <a:endParaRPr lang="en-US" sz="1200" dirty="0"/>
          </a:p>
        </p:txBody>
      </p:sp>
      <p:sp>
        <p:nvSpPr>
          <p:cNvPr id="15" name="Text 10"/>
          <p:cNvSpPr/>
          <p:nvPr/>
        </p:nvSpPr>
        <p:spPr>
          <a:xfrm>
            <a:off x="6194375" y="2398812"/>
            <a:ext cx="2315170" cy="1389236"/>
          </a:xfrm>
          <a:prstGeom prst="rect">
            <a:avLst/>
          </a:prstGeom>
          <a:noFill/>
          <a:ln/>
        </p:spPr>
        <p:txBody>
          <a:bodyPr wrap="square" lIns="0" tIns="0" rIns="0" bIns="0" rtlCol="0" anchor="t">
            <a:normAutofit/>
          </a:bodyPr>
          <a:lstStyle/>
          <a:p>
            <a:pPr marL="0" indent="0" algn="l">
              <a:lnSpc>
                <a:spcPct val="133000"/>
              </a:lnSpc>
              <a:buNone/>
            </a:pPr>
            <a:r>
              <a:rPr lang="en-US" sz="950" dirty="0">
                <a:solidFill>
                  <a:srgbClr val="E0D6DE"/>
                </a:solidFill>
                <a:latin typeface="Noto Sans TC" pitchFamily="34" charset="0"/>
                <a:ea typeface="Noto Sans TC" pitchFamily="34" charset="-122"/>
                <a:cs typeface="Noto Sans TC" pitchFamily="34" charset="-120"/>
              </a:rPr>
              <a:t>Recovery does not happen on vacation. It happens in the 10-minute walk, the lunch you actually take, the meeting you end 5 minutes early. Schedule at least one intentional micro-recovery every day. Put it on the calendar like a meeting. It is one.</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2245</Words>
  <Application>Microsoft Office PowerPoint</Application>
  <PresentationFormat>On-screen Show (16:9)</PresentationFormat>
  <Paragraphs>155</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Noto Sans TC</vt:lpstr>
      <vt:lpstr>Arial</vt:lpstr>
      <vt:lpstr>Sora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Gerianne Puskas</dc:creator>
  <cp:lastModifiedBy>Richard Shroyer</cp:lastModifiedBy>
  <cp:revision>2</cp:revision>
  <dcterms:created xsi:type="dcterms:W3CDTF">2026-05-25T18:35:40Z</dcterms:created>
  <dcterms:modified xsi:type="dcterms:W3CDTF">2026-05-28T18:45:58Z</dcterms:modified>
</cp:coreProperties>
</file>