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40" r:id="rId1"/>
  </p:sldMasterIdLst>
  <p:notesMasterIdLst>
    <p:notesMasterId r:id="rId38"/>
  </p:notesMasterIdLst>
  <p:sldIdLst>
    <p:sldId id="671" r:id="rId2"/>
    <p:sldId id="737" r:id="rId3"/>
    <p:sldId id="738" r:id="rId4"/>
    <p:sldId id="739" r:id="rId5"/>
    <p:sldId id="740" r:id="rId6"/>
    <p:sldId id="741" r:id="rId7"/>
    <p:sldId id="742" r:id="rId8"/>
    <p:sldId id="743" r:id="rId9"/>
    <p:sldId id="744" r:id="rId10"/>
    <p:sldId id="745" r:id="rId11"/>
    <p:sldId id="746" r:id="rId12"/>
    <p:sldId id="747" r:id="rId13"/>
    <p:sldId id="767" r:id="rId14"/>
    <p:sldId id="768" r:id="rId15"/>
    <p:sldId id="759" r:id="rId16"/>
    <p:sldId id="748" r:id="rId17"/>
    <p:sldId id="749" r:id="rId18"/>
    <p:sldId id="750" r:id="rId19"/>
    <p:sldId id="751" r:id="rId20"/>
    <p:sldId id="752" r:id="rId21"/>
    <p:sldId id="753" r:id="rId22"/>
    <p:sldId id="754" r:id="rId23"/>
    <p:sldId id="755" r:id="rId24"/>
    <p:sldId id="756" r:id="rId25"/>
    <p:sldId id="757" r:id="rId26"/>
    <p:sldId id="760" r:id="rId27"/>
    <p:sldId id="761" r:id="rId28"/>
    <p:sldId id="769" r:id="rId29"/>
    <p:sldId id="770" r:id="rId30"/>
    <p:sldId id="771" r:id="rId31"/>
    <p:sldId id="762" r:id="rId32"/>
    <p:sldId id="763" r:id="rId33"/>
    <p:sldId id="764" r:id="rId34"/>
    <p:sldId id="765" r:id="rId35"/>
    <p:sldId id="766" r:id="rId36"/>
    <p:sldId id="772" r:id="rId37"/>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4BACC6"/>
    <a:srgbClr val="0000FF"/>
    <a:srgbClr val="E4BDBA"/>
    <a:srgbClr val="0066FF"/>
    <a:srgbClr val="FFFF00"/>
    <a:srgbClr val="00CCFF"/>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89" autoAdjust="0"/>
    <p:restoredTop sz="94636" autoAdjust="0"/>
  </p:normalViewPr>
  <p:slideViewPr>
    <p:cSldViewPr>
      <p:cViewPr varScale="1">
        <p:scale>
          <a:sx n="114" d="100"/>
          <a:sy n="114" d="100"/>
        </p:scale>
        <p:origin x="108" y="84"/>
      </p:cViewPr>
      <p:guideLst>
        <p:guide orient="horz" pos="2160"/>
        <p:guide pos="3840"/>
      </p:guideLst>
    </p:cSldViewPr>
  </p:slideViewPr>
  <p:outlineViewPr>
    <p:cViewPr>
      <p:scale>
        <a:sx n="33" d="100"/>
        <a:sy n="33" d="100"/>
      </p:scale>
      <p:origin x="48" y="27570"/>
    </p:cViewPr>
  </p:outlineViewPr>
  <p:notesTextViewPr>
    <p:cViewPr>
      <p:scale>
        <a:sx n="100" d="100"/>
        <a:sy n="100" d="100"/>
      </p:scale>
      <p:origin x="0" y="0"/>
    </p:cViewPr>
  </p:notesTextViewPr>
  <p:sorterViewPr>
    <p:cViewPr>
      <p:scale>
        <a:sx n="66" d="100"/>
        <a:sy n="66" d="100"/>
      </p:scale>
      <p:origin x="0" y="58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92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246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92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28F3890-436B-49AB-A99B-77FAA810C989}" type="slidenum">
              <a:rPr lang="en-US"/>
              <a:pPr>
                <a:defRPr/>
              </a:pPr>
              <a:t>‹#›</a:t>
            </a:fld>
            <a:endParaRPr lang="en-US"/>
          </a:p>
        </p:txBody>
      </p:sp>
    </p:spTree>
    <p:extLst>
      <p:ext uri="{BB962C8B-B14F-4D97-AF65-F5344CB8AC3E}">
        <p14:creationId xmlns:p14="http://schemas.microsoft.com/office/powerpoint/2010/main" val="30314804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28F3890-436B-49AB-A99B-77FAA810C989}" type="slidenum">
              <a:rPr lang="en-US" smtClean="0"/>
              <a:pPr>
                <a:defRPr/>
              </a:pPr>
              <a:t>1</a:t>
            </a:fld>
            <a:endParaRPr lang="en-US"/>
          </a:p>
        </p:txBody>
      </p:sp>
    </p:spTree>
    <p:extLst>
      <p:ext uri="{BB962C8B-B14F-4D97-AF65-F5344CB8AC3E}">
        <p14:creationId xmlns:p14="http://schemas.microsoft.com/office/powerpoint/2010/main" val="2513123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a:xfrm>
            <a:off x="382588" y="690563"/>
            <a:ext cx="6096000" cy="3429000"/>
          </a:xfrm>
          <a:ln/>
        </p:spPr>
      </p:sp>
      <p:sp>
        <p:nvSpPr>
          <p:cNvPr id="65539" name="Rectangle 3"/>
          <p:cNvSpPr>
            <a:spLocks noGrp="1"/>
          </p:cNvSpPr>
          <p:nvPr>
            <p:ph type="body" idx="1"/>
          </p:nvPr>
        </p:nvSpPr>
        <p:spPr>
          <a:xfrm>
            <a:off x="685800" y="4343401"/>
            <a:ext cx="5486400" cy="4111625"/>
          </a:xfrm>
          <a:noFill/>
          <a:ln/>
        </p:spPr>
        <p:txBody>
          <a:bodyPr lIns="96715" tIns="48357" rIns="96715" bIns="48357"/>
          <a:lstStyle/>
          <a:p>
            <a:pPr marL="111106" indent="-111106"/>
            <a:endParaRPr lang="en-US" b="1" dirty="0" smtClean="0">
              <a:latin typeface="Arial" charset="0"/>
            </a:endParaRPr>
          </a:p>
        </p:txBody>
      </p:sp>
    </p:spTree>
    <p:extLst>
      <p:ext uri="{BB962C8B-B14F-4D97-AF65-F5344CB8AC3E}">
        <p14:creationId xmlns:p14="http://schemas.microsoft.com/office/powerpoint/2010/main" val="2975258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4628CA-756A-4FEF-BDCF-75BFB9E31F9D}"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84815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4628CA-756A-4FEF-BDCF-75BFB9E31F9D}"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991600" y="6356356"/>
            <a:ext cx="3200400" cy="501644"/>
          </a:xfrm>
          <a:prstGeom prst="rect">
            <a:avLst/>
          </a:prstGeom>
        </p:spPr>
        <p:txBody>
          <a:bodyPr/>
          <a:lstStyle/>
          <a:p>
            <a:fld id="{533EC88F-C4E0-4959-873E-C9E004850F86}" type="slidenum">
              <a:rPr lang="en-US" smtClean="0"/>
              <a:t>‹#›</a:t>
            </a:fld>
            <a:endParaRPr lang="en-US"/>
          </a:p>
        </p:txBody>
      </p:sp>
    </p:spTree>
    <p:extLst>
      <p:ext uri="{BB962C8B-B14F-4D97-AF65-F5344CB8AC3E}">
        <p14:creationId xmlns:p14="http://schemas.microsoft.com/office/powerpoint/2010/main" val="3726976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4628CA-756A-4FEF-BDCF-75BFB9E31F9D}"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991600" y="6356356"/>
            <a:ext cx="3200400" cy="501644"/>
          </a:xfrm>
          <a:prstGeom prst="rect">
            <a:avLst/>
          </a:prstGeom>
        </p:spPr>
        <p:txBody>
          <a:bodyPr/>
          <a:lstStyle/>
          <a:p>
            <a:fld id="{533EC88F-C4E0-4959-873E-C9E004850F86}" type="slidenum">
              <a:rPr lang="en-US" smtClean="0"/>
              <a:t>‹#›</a:t>
            </a:fld>
            <a:endParaRPr lang="en-US"/>
          </a:p>
        </p:txBody>
      </p:sp>
    </p:spTree>
    <p:extLst>
      <p:ext uri="{BB962C8B-B14F-4D97-AF65-F5344CB8AC3E}">
        <p14:creationId xmlns:p14="http://schemas.microsoft.com/office/powerpoint/2010/main" val="2050626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reserve="1">
  <p:cSld name="1_Title and Content">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947400" y="274625"/>
            <a:ext cx="10634800" cy="1143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 name="Google Shape;93;p17"/>
          <p:cNvSpPr txBox="1">
            <a:spLocks noGrp="1"/>
          </p:cNvSpPr>
          <p:nvPr>
            <p:ph type="body" idx="1"/>
          </p:nvPr>
        </p:nvSpPr>
        <p:spPr>
          <a:xfrm>
            <a:off x="947400" y="1295400"/>
            <a:ext cx="10753600" cy="4953200"/>
          </a:xfrm>
          <a:prstGeom prst="rect">
            <a:avLst/>
          </a:prstGeom>
          <a:noFill/>
          <a:ln>
            <a:noFill/>
          </a:ln>
        </p:spPr>
        <p:txBody>
          <a:bodyPr spcFirstLastPara="1" wrap="square" lIns="91425" tIns="45700" rIns="91425" bIns="45700" anchor="t" anchorCtr="0">
            <a:noAutofit/>
          </a:bodyPr>
          <a:lstStyle>
            <a:lvl1pPr marL="457189" lvl="0" indent="-342892" algn="l" rtl="0">
              <a:spcBef>
                <a:spcPts val="360"/>
              </a:spcBef>
              <a:spcAft>
                <a:spcPts val="0"/>
              </a:spcAft>
              <a:buClr>
                <a:schemeClr val="dk1"/>
              </a:buClr>
              <a:buSzPts val="1800"/>
              <a:buChar char="•"/>
              <a:defRPr/>
            </a:lvl1pPr>
            <a:lvl2pPr marL="914378" lvl="1" indent="-342892" algn="l" rtl="0">
              <a:spcBef>
                <a:spcPts val="360"/>
              </a:spcBef>
              <a:spcAft>
                <a:spcPts val="0"/>
              </a:spcAft>
              <a:buClr>
                <a:schemeClr val="dk1"/>
              </a:buClr>
              <a:buSzPts val="1800"/>
              <a:buChar char="•"/>
              <a:defRPr/>
            </a:lvl2pPr>
            <a:lvl3pPr marL="1371566" lvl="2" indent="-342892" algn="l" rtl="0">
              <a:spcBef>
                <a:spcPts val="360"/>
              </a:spcBef>
              <a:spcAft>
                <a:spcPts val="0"/>
              </a:spcAft>
              <a:buClr>
                <a:schemeClr val="dk1"/>
              </a:buClr>
              <a:buSzPts val="1800"/>
              <a:buChar char="•"/>
              <a:defRPr/>
            </a:lvl3pPr>
            <a:lvl4pPr marL="1828754" lvl="3" indent="-342892" algn="l" rtl="0">
              <a:spcBef>
                <a:spcPts val="360"/>
              </a:spcBef>
              <a:spcAft>
                <a:spcPts val="0"/>
              </a:spcAft>
              <a:buClr>
                <a:schemeClr val="dk1"/>
              </a:buClr>
              <a:buSzPts val="1800"/>
              <a:buChar char="•"/>
              <a:defRPr/>
            </a:lvl4pPr>
            <a:lvl5pPr marL="2285943" lvl="4" indent="-342892" algn="l" rtl="0">
              <a:spcBef>
                <a:spcPts val="360"/>
              </a:spcBef>
              <a:spcAft>
                <a:spcPts val="0"/>
              </a:spcAft>
              <a:buClr>
                <a:schemeClr val="dk1"/>
              </a:buClr>
              <a:buSzPts val="1800"/>
              <a:buChar char="•"/>
              <a:defRPr/>
            </a:lvl5pPr>
            <a:lvl6pPr marL="2743132" lvl="5" indent="-342892" algn="l" rtl="0">
              <a:spcBef>
                <a:spcPts val="360"/>
              </a:spcBef>
              <a:spcAft>
                <a:spcPts val="0"/>
              </a:spcAft>
              <a:buClr>
                <a:schemeClr val="dk1"/>
              </a:buClr>
              <a:buSzPts val="1800"/>
              <a:buChar char="•"/>
              <a:defRPr/>
            </a:lvl6pPr>
            <a:lvl7pPr marL="3200320" lvl="6" indent="-342892" algn="l" rtl="0">
              <a:spcBef>
                <a:spcPts val="360"/>
              </a:spcBef>
              <a:spcAft>
                <a:spcPts val="0"/>
              </a:spcAft>
              <a:buClr>
                <a:schemeClr val="dk1"/>
              </a:buClr>
              <a:buSzPts val="1800"/>
              <a:buChar char="•"/>
              <a:defRPr/>
            </a:lvl7pPr>
            <a:lvl8pPr marL="3657509" lvl="7" indent="-342892" algn="l" rtl="0">
              <a:spcBef>
                <a:spcPts val="360"/>
              </a:spcBef>
              <a:spcAft>
                <a:spcPts val="0"/>
              </a:spcAft>
              <a:buClr>
                <a:schemeClr val="dk1"/>
              </a:buClr>
              <a:buSzPts val="1800"/>
              <a:buChar char="•"/>
              <a:defRPr/>
            </a:lvl8pPr>
            <a:lvl9pPr marL="4114697" lvl="8" indent="-342892" algn="l" rtl="0">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60053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4628CA-756A-4FEF-BDCF-75BFB9E31F9D}"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991600" y="6356356"/>
            <a:ext cx="3200400" cy="501644"/>
          </a:xfrm>
          <a:prstGeom prst="rect">
            <a:avLst/>
          </a:prstGeom>
        </p:spPr>
        <p:txBody>
          <a:bodyPr/>
          <a:lstStyle/>
          <a:p>
            <a:fld id="{533EC88F-C4E0-4959-873E-C9E004850F86}" type="slidenum">
              <a:rPr lang="en-US" smtClean="0"/>
              <a:t>‹#›</a:t>
            </a:fld>
            <a:endParaRPr lang="en-US"/>
          </a:p>
        </p:txBody>
      </p:sp>
    </p:spTree>
    <p:extLst>
      <p:ext uri="{BB962C8B-B14F-4D97-AF65-F5344CB8AC3E}">
        <p14:creationId xmlns:p14="http://schemas.microsoft.com/office/powerpoint/2010/main" val="2586763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4628CA-756A-4FEF-BDCF-75BFB9E31F9D}"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991600" y="6356356"/>
            <a:ext cx="3200400" cy="501644"/>
          </a:xfrm>
          <a:prstGeom prst="rect">
            <a:avLst/>
          </a:prstGeom>
        </p:spPr>
        <p:txBody>
          <a:bodyPr/>
          <a:lstStyle/>
          <a:p>
            <a:fld id="{533EC88F-C4E0-4959-873E-C9E004850F86}" type="slidenum">
              <a:rPr lang="en-US" smtClean="0"/>
              <a:t>‹#›</a:t>
            </a:fld>
            <a:endParaRPr lang="en-US"/>
          </a:p>
        </p:txBody>
      </p:sp>
    </p:spTree>
    <p:extLst>
      <p:ext uri="{BB962C8B-B14F-4D97-AF65-F5344CB8AC3E}">
        <p14:creationId xmlns:p14="http://schemas.microsoft.com/office/powerpoint/2010/main" val="540878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4628CA-756A-4FEF-BDCF-75BFB9E31F9D}"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991600" y="6356356"/>
            <a:ext cx="3200400" cy="501644"/>
          </a:xfrm>
          <a:prstGeom prst="rect">
            <a:avLst/>
          </a:prstGeom>
        </p:spPr>
        <p:txBody>
          <a:bodyPr/>
          <a:lstStyle/>
          <a:p>
            <a:fld id="{533EC88F-C4E0-4959-873E-C9E004850F86}" type="slidenum">
              <a:rPr lang="en-US" smtClean="0"/>
              <a:t>‹#›</a:t>
            </a:fld>
            <a:endParaRPr lang="en-US"/>
          </a:p>
        </p:txBody>
      </p:sp>
    </p:spTree>
    <p:extLst>
      <p:ext uri="{BB962C8B-B14F-4D97-AF65-F5344CB8AC3E}">
        <p14:creationId xmlns:p14="http://schemas.microsoft.com/office/powerpoint/2010/main" val="1138511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4628CA-756A-4FEF-BDCF-75BFB9E31F9D}" type="datetimeFigureOut">
              <a:rPr lang="en-US" smtClean="0"/>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991600" y="6356356"/>
            <a:ext cx="3200400" cy="501644"/>
          </a:xfrm>
          <a:prstGeom prst="rect">
            <a:avLst/>
          </a:prstGeom>
        </p:spPr>
        <p:txBody>
          <a:bodyPr/>
          <a:lstStyle/>
          <a:p>
            <a:fld id="{533EC88F-C4E0-4959-873E-C9E004850F86}" type="slidenum">
              <a:rPr lang="en-US" smtClean="0"/>
              <a:t>‹#›</a:t>
            </a:fld>
            <a:endParaRPr lang="en-US"/>
          </a:p>
        </p:txBody>
      </p:sp>
    </p:spTree>
    <p:extLst>
      <p:ext uri="{BB962C8B-B14F-4D97-AF65-F5344CB8AC3E}">
        <p14:creationId xmlns:p14="http://schemas.microsoft.com/office/powerpoint/2010/main" val="1381953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4628CA-756A-4FEF-BDCF-75BFB9E31F9D}" type="datetimeFigureOut">
              <a:rPr lang="en-US" smtClean="0"/>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991600" y="6356356"/>
            <a:ext cx="3200400" cy="501644"/>
          </a:xfrm>
          <a:prstGeom prst="rect">
            <a:avLst/>
          </a:prstGeom>
        </p:spPr>
        <p:txBody>
          <a:bodyPr/>
          <a:lstStyle/>
          <a:p>
            <a:fld id="{533EC88F-C4E0-4959-873E-C9E004850F86}" type="slidenum">
              <a:rPr lang="en-US" smtClean="0"/>
              <a:t>‹#›</a:t>
            </a:fld>
            <a:endParaRPr lang="en-US"/>
          </a:p>
        </p:txBody>
      </p:sp>
    </p:spTree>
    <p:extLst>
      <p:ext uri="{BB962C8B-B14F-4D97-AF65-F5344CB8AC3E}">
        <p14:creationId xmlns:p14="http://schemas.microsoft.com/office/powerpoint/2010/main" val="2034217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628CA-756A-4FEF-BDCF-75BFB9E31F9D}" type="datetimeFigureOut">
              <a:rPr lang="en-US" smtClean="0"/>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991600" y="6356356"/>
            <a:ext cx="3200400" cy="501644"/>
          </a:xfrm>
          <a:prstGeom prst="rect">
            <a:avLst/>
          </a:prstGeom>
        </p:spPr>
        <p:txBody>
          <a:bodyPr/>
          <a:lstStyle/>
          <a:p>
            <a:fld id="{533EC88F-C4E0-4959-873E-C9E004850F86}" type="slidenum">
              <a:rPr lang="en-US" smtClean="0"/>
              <a:t>‹#›</a:t>
            </a:fld>
            <a:endParaRPr lang="en-US"/>
          </a:p>
        </p:txBody>
      </p:sp>
    </p:spTree>
    <p:extLst>
      <p:ext uri="{BB962C8B-B14F-4D97-AF65-F5344CB8AC3E}">
        <p14:creationId xmlns:p14="http://schemas.microsoft.com/office/powerpoint/2010/main" val="55692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64628CA-756A-4FEF-BDCF-75BFB9E31F9D}"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991600" y="6356356"/>
            <a:ext cx="3200400" cy="501644"/>
          </a:xfrm>
          <a:prstGeom prst="rect">
            <a:avLst/>
          </a:prstGeom>
        </p:spPr>
        <p:txBody>
          <a:bodyPr/>
          <a:lstStyle/>
          <a:p>
            <a:fld id="{533EC88F-C4E0-4959-873E-C9E004850F86}" type="slidenum">
              <a:rPr lang="en-US" smtClean="0"/>
              <a:t>‹#›</a:t>
            </a:fld>
            <a:endParaRPr lang="en-US"/>
          </a:p>
        </p:txBody>
      </p:sp>
    </p:spTree>
    <p:extLst>
      <p:ext uri="{BB962C8B-B14F-4D97-AF65-F5344CB8AC3E}">
        <p14:creationId xmlns:p14="http://schemas.microsoft.com/office/powerpoint/2010/main" val="3313218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64628CA-756A-4FEF-BDCF-75BFB9E31F9D}"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991600" y="6356356"/>
            <a:ext cx="3200400" cy="501644"/>
          </a:xfrm>
          <a:prstGeom prst="rect">
            <a:avLst/>
          </a:prstGeom>
        </p:spPr>
        <p:txBody>
          <a:bodyPr/>
          <a:lstStyle/>
          <a:p>
            <a:fld id="{533EC88F-C4E0-4959-873E-C9E004850F86}" type="slidenum">
              <a:rPr lang="en-US" smtClean="0"/>
              <a:t>‹#›</a:t>
            </a:fld>
            <a:endParaRPr lang="en-US"/>
          </a:p>
        </p:txBody>
      </p:sp>
    </p:spTree>
    <p:extLst>
      <p:ext uri="{BB962C8B-B14F-4D97-AF65-F5344CB8AC3E}">
        <p14:creationId xmlns:p14="http://schemas.microsoft.com/office/powerpoint/2010/main" val="3214530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64628CA-756A-4FEF-BDCF-75BFB9E31F9D}" type="datetimeFigureOut">
              <a:rPr lang="en-US" smtClean="0"/>
              <a:t>1/18/2025</a:t>
            </a:fld>
            <a:endParaRPr lang="en-US"/>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pic>
        <p:nvPicPr>
          <p:cNvPr id="7" name="Picture 6"/>
          <p:cNvPicPr>
            <a:picLocks noChangeAspect="1"/>
          </p:cNvPicPr>
          <p:nvPr userDrawn="1"/>
        </p:nvPicPr>
        <p:blipFill>
          <a:blip r:embed="rId15"/>
          <a:stretch>
            <a:fillRect/>
          </a:stretch>
        </p:blipFill>
        <p:spPr>
          <a:xfrm>
            <a:off x="11353800" y="6356356"/>
            <a:ext cx="840971" cy="501644"/>
          </a:xfrm>
          <a:prstGeom prst="rect">
            <a:avLst/>
          </a:prstGeom>
          <a:solidFill>
            <a:srgbClr val="1F4E79"/>
          </a:solidFill>
        </p:spPr>
      </p:pic>
      <p:sp>
        <p:nvSpPr>
          <p:cNvPr id="8" name="TextBox 7">
            <a:extLst>
              <a:ext uri="{FF2B5EF4-FFF2-40B4-BE49-F238E27FC236}">
                <a16:creationId xmlns:a16="http://schemas.microsoft.com/office/drawing/2014/main" id="{E67046C8-6EF9-40A6-B50F-6C63BC11A2BB}"/>
              </a:ext>
            </a:extLst>
          </p:cNvPr>
          <p:cNvSpPr txBox="1"/>
          <p:nvPr userDrawn="1"/>
        </p:nvSpPr>
        <p:spPr>
          <a:xfrm>
            <a:off x="9677400" y="6361516"/>
            <a:ext cx="1676400" cy="492443"/>
          </a:xfrm>
          <a:prstGeom prst="rect">
            <a:avLst/>
          </a:prstGeom>
          <a:solidFill>
            <a:srgbClr val="1F4E79"/>
          </a:solidFill>
        </p:spPr>
        <p:txBody>
          <a:bodyPr wrap="square" rtlCol="0">
            <a:spAutoFit/>
          </a:bodyPr>
          <a:lstStyle/>
          <a:p>
            <a:pPr algn="r"/>
            <a:r>
              <a:rPr lang="en-US" sz="2600" b="1" dirty="0">
                <a:solidFill>
                  <a:schemeClr val="bg1"/>
                </a:solidFill>
                <a:latin typeface="Tw Cen MT Condensed" panose="020B0606020104020203" pitchFamily="34" charset="0"/>
                <a:ea typeface="Franklin Gothic Demi" charset="0"/>
                <a:cs typeface="Franklin Gothic Demi" charset="0"/>
              </a:rPr>
              <a:t>Buffalo NY </a:t>
            </a:r>
          </a:p>
        </p:txBody>
      </p:sp>
      <p:pic>
        <p:nvPicPr>
          <p:cNvPr id="12" name="Picture 1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346447" y="20350"/>
            <a:ext cx="1686791" cy="609600"/>
          </a:xfrm>
          <a:prstGeom prst="rect">
            <a:avLst/>
          </a:prstGeom>
        </p:spPr>
      </p:pic>
      <p:sp>
        <p:nvSpPr>
          <p:cNvPr id="13" name="TextBox 12"/>
          <p:cNvSpPr txBox="1"/>
          <p:nvPr userDrawn="1"/>
        </p:nvSpPr>
        <p:spPr>
          <a:xfrm>
            <a:off x="10162286" y="609600"/>
            <a:ext cx="2055114" cy="276999"/>
          </a:xfrm>
          <a:prstGeom prst="rect">
            <a:avLst/>
          </a:prstGeom>
          <a:noFill/>
        </p:spPr>
        <p:txBody>
          <a:bodyPr wrap="none" rtlCol="0">
            <a:spAutoFit/>
          </a:bodyPr>
          <a:lstStyle/>
          <a:p>
            <a:r>
              <a:rPr lang="en-US" sz="1200" b="1" dirty="0" smtClean="0">
                <a:solidFill>
                  <a:schemeClr val="bg1"/>
                </a:solidFill>
                <a:latin typeface="Arial Black" panose="020B0A04020102020204" pitchFamily="34" charset="0"/>
              </a:rPr>
              <a:t>Weather-Ready</a:t>
            </a:r>
            <a:r>
              <a:rPr lang="en-US" sz="1200" b="1" baseline="0" dirty="0" smtClean="0">
                <a:solidFill>
                  <a:schemeClr val="bg1"/>
                </a:solidFill>
                <a:latin typeface="Arial Black" panose="020B0A04020102020204" pitchFamily="34" charset="0"/>
              </a:rPr>
              <a:t> Nation</a:t>
            </a:r>
            <a:endParaRPr lang="en-US" sz="12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94686797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29.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hyperlink" Target="https://www.google.com/url?sa=i&amp;rct=j&amp;q=&amp;esrc=s&amp;source=images&amp;cd=&amp;cad=rja&amp;uact=8&amp;ved=0CAcQjRxqFQoTCLeH3Jrag8kCFUIaPgodVygGiw&amp;url=https://www.flickr.com/photos/xlibber/3423766012&amp;bvm=bv.106923889,d.cWw&amp;psig=AFQjCNGOm5Ig6Bs9bK0MAMj5tc15dwxDRA&amp;ust=1447170965675114" TargetMode="External"/><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jpeg"/><Relationship Id="rId11" Type="http://schemas.openxmlformats.org/officeDocument/2006/relationships/image" Target="../media/image16.jpeg"/><Relationship Id="rId5" Type="http://schemas.openxmlformats.org/officeDocument/2006/relationships/hyperlink" Target="https://www.google.com/url?sa=i&amp;rct=j&amp;q=&amp;esrc=s&amp;source=images&amp;cd=&amp;cad=rja&amp;uact=8&amp;ved=0CAcQjRxqFQoTCMyu1fnZg8kCFccXPgodBkEGLw&amp;url=https://commons.wikimedia.org/wiki/File:Sailing_boat_on_water.jpg&amp;bvm=bv.106923889,d.cWw&amp;psig=AFQjCNGD4RC_7ZJlzEGIvqlnyUnMead3hw&amp;ust=1447170918557707" TargetMode="External"/><Relationship Id="rId10" Type="http://schemas.openxmlformats.org/officeDocument/2006/relationships/image" Target="../media/image11.png"/><Relationship Id="rId4" Type="http://schemas.openxmlformats.org/officeDocument/2006/relationships/image" Target="../media/image12.jpeg"/><Relationship Id="rId9"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056911" y="1961626"/>
            <a:ext cx="8739829" cy="1143000"/>
          </a:xfrm>
        </p:spPr>
        <p:txBody>
          <a:bodyPr>
            <a:normAutofit fontScale="90000"/>
          </a:bodyPr>
          <a:lstStyle/>
          <a:p>
            <a:r>
              <a:rPr lang="en-US" sz="4400" b="1" dirty="0" smtClean="0">
                <a:latin typeface="Arial Black" panose="020B0A04020102020204" pitchFamily="34" charset="0"/>
              </a:rPr>
              <a:t>Technology and Human Experience in Weather Forecasting</a:t>
            </a:r>
            <a:endParaRPr lang="en-US" sz="4400" b="1" dirty="0">
              <a:latin typeface="Arial Black" panose="020B0A04020102020204" pitchFamily="34" charset="0"/>
            </a:endParaRPr>
          </a:p>
        </p:txBody>
      </p:sp>
      <p:sp>
        <p:nvSpPr>
          <p:cNvPr id="2051" name="Rectangle 3"/>
          <p:cNvSpPr>
            <a:spLocks noGrp="1" noChangeArrowheads="1"/>
          </p:cNvSpPr>
          <p:nvPr>
            <p:ph type="subTitle" idx="1"/>
          </p:nvPr>
        </p:nvSpPr>
        <p:spPr>
          <a:xfrm>
            <a:off x="3810000" y="3352800"/>
            <a:ext cx="4724400" cy="1066800"/>
          </a:xfrm>
        </p:spPr>
        <p:txBody>
          <a:bodyPr>
            <a:noAutofit/>
          </a:bodyPr>
          <a:lstStyle/>
          <a:p>
            <a:r>
              <a:rPr lang="en-US" sz="3200" i="1" dirty="0">
                <a:latin typeface="Arial Black" panose="020B0A04020102020204" pitchFamily="34" charset="0"/>
              </a:rPr>
              <a:t>National Weather Service</a:t>
            </a:r>
          </a:p>
          <a:p>
            <a:r>
              <a:rPr lang="en-US" sz="3200" i="1" dirty="0">
                <a:latin typeface="Arial Black" panose="020B0A04020102020204" pitchFamily="34" charset="0"/>
              </a:rPr>
              <a:t>Buffalo, New York</a:t>
            </a:r>
          </a:p>
        </p:txBody>
      </p:sp>
      <p:sp>
        <p:nvSpPr>
          <p:cNvPr id="2" name="TextBox 1"/>
          <p:cNvSpPr txBox="1"/>
          <p:nvPr/>
        </p:nvSpPr>
        <p:spPr>
          <a:xfrm>
            <a:off x="2687597" y="5029200"/>
            <a:ext cx="8109143" cy="1200329"/>
          </a:xfrm>
          <a:prstGeom prst="rect">
            <a:avLst/>
          </a:prstGeom>
          <a:noFill/>
        </p:spPr>
        <p:txBody>
          <a:bodyPr wrap="none" rtlCol="0">
            <a:spAutoFit/>
          </a:bodyPr>
          <a:lstStyle/>
          <a:p>
            <a:r>
              <a:rPr lang="en-US" b="1" dirty="0">
                <a:latin typeface="Arial Black" panose="020B0A04020102020204" pitchFamily="34" charset="0"/>
              </a:rPr>
              <a:t>Presenter: Jon Hitchcock</a:t>
            </a:r>
          </a:p>
          <a:p>
            <a:r>
              <a:rPr lang="en-US" b="1" dirty="0">
                <a:latin typeface="Arial Black" panose="020B0A04020102020204" pitchFamily="34" charset="0"/>
              </a:rPr>
              <a:t>                  </a:t>
            </a:r>
            <a:r>
              <a:rPr lang="en-US" b="1" dirty="0" smtClean="0">
                <a:latin typeface="Arial Black" panose="020B0A04020102020204" pitchFamily="34" charset="0"/>
              </a:rPr>
              <a:t>Senior </a:t>
            </a:r>
            <a:r>
              <a:rPr lang="en-US" b="1" dirty="0">
                <a:latin typeface="Arial Black" panose="020B0A04020102020204" pitchFamily="34" charset="0"/>
              </a:rPr>
              <a:t>Forecaster, NWS Buffalo, </a:t>
            </a:r>
            <a:r>
              <a:rPr lang="en-US" b="1" dirty="0" smtClean="0">
                <a:latin typeface="Arial Black" panose="020B0A04020102020204" pitchFamily="34" charset="0"/>
              </a:rPr>
              <a:t>NY</a:t>
            </a:r>
          </a:p>
          <a:p>
            <a:r>
              <a:rPr lang="en-US" b="1" dirty="0" smtClean="0">
                <a:latin typeface="Arial Black" panose="020B0A04020102020204" pitchFamily="34" charset="0"/>
              </a:rPr>
              <a:t>                  Email: Jon.Hitchcock@noaa.gov</a:t>
            </a:r>
            <a:endParaRPr lang="en-US" b="1" dirty="0">
              <a:latin typeface="Arial Black" panose="020B0A04020102020204" pitchFamily="34" charset="0"/>
            </a:endParaRPr>
          </a:p>
        </p:txBody>
      </p:sp>
    </p:spTree>
    <p:extLst>
      <p:ext uri="{BB962C8B-B14F-4D97-AF65-F5344CB8AC3E}">
        <p14:creationId xmlns:p14="http://schemas.microsoft.com/office/powerpoint/2010/main" val="13560937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927" y="-76200"/>
            <a:ext cx="7620000" cy="1157292"/>
          </a:xfrm>
        </p:spPr>
        <p:txBody>
          <a:bodyPr>
            <a:normAutofit/>
          </a:bodyPr>
          <a:lstStyle/>
          <a:p>
            <a:r>
              <a:rPr lang="en-US" sz="3600" dirty="0" smtClean="0">
                <a:solidFill>
                  <a:schemeClr val="bg1"/>
                </a:solidFill>
                <a:latin typeface="Arial Black" panose="020B0A04020102020204" pitchFamily="34" charset="0"/>
              </a:rPr>
              <a:t>How Lake Effect Works</a:t>
            </a:r>
            <a:endParaRPr lang="en-US" sz="3600" dirty="0">
              <a:solidFill>
                <a:schemeClr val="bg1"/>
              </a:solidFill>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1734687" y="1502497"/>
            <a:ext cx="8754204" cy="4564899"/>
          </a:xfrm>
          <a:prstGeom prst="rect">
            <a:avLst/>
          </a:prstGeom>
        </p:spPr>
      </p:pic>
    </p:spTree>
    <p:extLst>
      <p:ext uri="{BB962C8B-B14F-4D97-AF65-F5344CB8AC3E}">
        <p14:creationId xmlns:p14="http://schemas.microsoft.com/office/powerpoint/2010/main" val="25870082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127" y="-27264"/>
            <a:ext cx="8305800" cy="1004892"/>
          </a:xfrm>
        </p:spPr>
        <p:txBody>
          <a:bodyPr>
            <a:normAutofit/>
          </a:bodyPr>
          <a:lstStyle/>
          <a:p>
            <a:r>
              <a:rPr lang="en-US" sz="3600" dirty="0" smtClean="0">
                <a:solidFill>
                  <a:schemeClr val="bg1"/>
                </a:solidFill>
                <a:latin typeface="Arial Black" panose="020B0A04020102020204" pitchFamily="34" charset="0"/>
              </a:rPr>
              <a:t>Forecasting Lake Effect Snow</a:t>
            </a:r>
            <a:endParaRPr lang="en-US" sz="3600" dirty="0">
              <a:solidFill>
                <a:schemeClr val="bg1"/>
              </a:solidFill>
              <a:latin typeface="Arial Black" panose="020B0A04020102020204" pitchFamily="34" charset="0"/>
            </a:endParaRPr>
          </a:p>
        </p:txBody>
      </p:sp>
      <p:sp>
        <p:nvSpPr>
          <p:cNvPr id="3" name="Content Placeholder 2"/>
          <p:cNvSpPr>
            <a:spLocks noGrp="1"/>
          </p:cNvSpPr>
          <p:nvPr>
            <p:ph idx="1"/>
          </p:nvPr>
        </p:nvSpPr>
        <p:spPr>
          <a:xfrm>
            <a:off x="2209800" y="1686498"/>
            <a:ext cx="7772400" cy="4713514"/>
          </a:xfrm>
        </p:spPr>
        <p:txBody>
          <a:bodyPr>
            <a:normAutofit/>
          </a:bodyPr>
          <a:lstStyle/>
          <a:p>
            <a:r>
              <a:rPr lang="en-US" sz="2800" dirty="0" smtClean="0"/>
              <a:t>Fetch – How much open water will winds pass over (need at least 40 miles)</a:t>
            </a:r>
          </a:p>
          <a:p>
            <a:r>
              <a:rPr lang="en-US" sz="2800" dirty="0" smtClean="0"/>
              <a:t>Large temperature difference between the warm lake and cold air 5-10 thousand feet up</a:t>
            </a:r>
          </a:p>
          <a:p>
            <a:r>
              <a:rPr lang="en-US" sz="2800" dirty="0" smtClean="0"/>
              <a:t>Amount of moisture available</a:t>
            </a:r>
          </a:p>
          <a:p>
            <a:r>
              <a:rPr lang="en-US" sz="2800" dirty="0" smtClean="0"/>
              <a:t>“Help” from a large scale weather system</a:t>
            </a:r>
          </a:p>
          <a:p>
            <a:r>
              <a:rPr lang="en-US" sz="2800" dirty="0" smtClean="0"/>
              <a:t>Wind direction determines where the band will set up</a:t>
            </a:r>
            <a:endParaRPr lang="en-US" sz="2800" dirty="0"/>
          </a:p>
        </p:txBody>
      </p:sp>
    </p:spTree>
    <p:extLst>
      <p:ext uri="{BB962C8B-B14F-4D97-AF65-F5344CB8AC3E}">
        <p14:creationId xmlns:p14="http://schemas.microsoft.com/office/powerpoint/2010/main" val="480121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5167"/>
            <a:ext cx="7315200" cy="1066800"/>
          </a:xfrm>
        </p:spPr>
        <p:txBody>
          <a:bodyPr/>
          <a:lstStyle/>
          <a:p>
            <a:r>
              <a:rPr lang="en-US" dirty="0" smtClean="0">
                <a:solidFill>
                  <a:schemeClr val="bg1"/>
                </a:solidFill>
                <a:latin typeface="Arial Black" panose="020B0A04020102020204" pitchFamily="34" charset="0"/>
              </a:rPr>
              <a:t>Lake Effect Snow in Rochester</a:t>
            </a:r>
            <a:endParaRPr lang="en-US" dirty="0">
              <a:solidFill>
                <a:schemeClr val="bg1"/>
              </a:solidFill>
              <a:latin typeface="Arial Black" panose="020B0A040201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1371600"/>
            <a:ext cx="7239000" cy="4910486"/>
          </a:xfrm>
          <a:prstGeom prst="rect">
            <a:avLst/>
          </a:prstGeom>
        </p:spPr>
      </p:pic>
    </p:spTree>
    <p:extLst>
      <p:ext uri="{BB962C8B-B14F-4D97-AF65-F5344CB8AC3E}">
        <p14:creationId xmlns:p14="http://schemas.microsoft.com/office/powerpoint/2010/main" val="280337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862"/>
            <a:ext cx="10515600" cy="914400"/>
          </a:xfrm>
        </p:spPr>
        <p:txBody>
          <a:bodyPr/>
          <a:lstStyle/>
          <a:p>
            <a:r>
              <a:rPr lang="en-US" dirty="0" smtClean="0">
                <a:solidFill>
                  <a:schemeClr val="bg1"/>
                </a:solidFill>
                <a:latin typeface="Arial Black" panose="020B0A04020102020204" pitchFamily="34" charset="0"/>
              </a:rPr>
              <a:t>December 2022 Buffalo Blizzard</a:t>
            </a:r>
            <a:endParaRPr lang="en-US" dirty="0">
              <a:solidFill>
                <a:schemeClr val="bg1"/>
              </a:solidFill>
              <a:latin typeface="Arial Black" panose="020B0A040201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3600" y="2568556"/>
            <a:ext cx="3708400" cy="379914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2286000"/>
            <a:ext cx="4368800" cy="32766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14450"/>
            <a:ext cx="4267200" cy="3200401"/>
          </a:xfrm>
          <a:prstGeom prst="rect">
            <a:avLst/>
          </a:prstGeom>
        </p:spPr>
      </p:pic>
      <p:sp>
        <p:nvSpPr>
          <p:cNvPr id="3" name="TextBox 2"/>
          <p:cNvSpPr txBox="1"/>
          <p:nvPr/>
        </p:nvSpPr>
        <p:spPr>
          <a:xfrm>
            <a:off x="1752600" y="886524"/>
            <a:ext cx="3264868" cy="461665"/>
          </a:xfrm>
          <a:prstGeom prst="rect">
            <a:avLst/>
          </a:prstGeom>
          <a:noFill/>
        </p:spPr>
        <p:txBody>
          <a:bodyPr wrap="none" rtlCol="0">
            <a:spAutoFit/>
          </a:bodyPr>
          <a:lstStyle/>
          <a:p>
            <a:r>
              <a:rPr lang="en-US" dirty="0" smtClean="0"/>
              <a:t>Photos by: NWS Buffalo</a:t>
            </a:r>
            <a:endParaRPr lang="en-US" dirty="0"/>
          </a:p>
        </p:txBody>
      </p:sp>
    </p:spTree>
    <p:extLst>
      <p:ext uri="{BB962C8B-B14F-4D97-AF65-F5344CB8AC3E}">
        <p14:creationId xmlns:p14="http://schemas.microsoft.com/office/powerpoint/2010/main" val="7653508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862"/>
            <a:ext cx="10515600" cy="914400"/>
          </a:xfrm>
        </p:spPr>
        <p:txBody>
          <a:bodyPr/>
          <a:lstStyle/>
          <a:p>
            <a:r>
              <a:rPr lang="en-US" dirty="0" smtClean="0">
                <a:solidFill>
                  <a:schemeClr val="bg1"/>
                </a:solidFill>
                <a:latin typeface="Arial Black" panose="020B0A04020102020204" pitchFamily="34" charset="0"/>
              </a:rPr>
              <a:t>December 2022 Buffalo Blizzard</a:t>
            </a:r>
            <a:endParaRPr lang="en-US" dirty="0">
              <a:solidFill>
                <a:schemeClr val="bg1"/>
              </a:solidFill>
              <a:latin typeface="Arial Black" panose="020B0A040201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46335" y="1785512"/>
            <a:ext cx="3570679" cy="26780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2514044"/>
            <a:ext cx="5116945" cy="383770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3946" y="1339177"/>
            <a:ext cx="4408054" cy="3903942"/>
          </a:xfrm>
          <a:prstGeom prst="rect">
            <a:avLst/>
          </a:prstGeom>
        </p:spPr>
      </p:pic>
      <p:sp>
        <p:nvSpPr>
          <p:cNvPr id="7" name="TextBox 6"/>
          <p:cNvSpPr txBox="1"/>
          <p:nvPr/>
        </p:nvSpPr>
        <p:spPr>
          <a:xfrm>
            <a:off x="1752600" y="866030"/>
            <a:ext cx="3264868" cy="461665"/>
          </a:xfrm>
          <a:prstGeom prst="rect">
            <a:avLst/>
          </a:prstGeom>
          <a:noFill/>
        </p:spPr>
        <p:txBody>
          <a:bodyPr wrap="none" rtlCol="0">
            <a:spAutoFit/>
          </a:bodyPr>
          <a:lstStyle/>
          <a:p>
            <a:r>
              <a:rPr lang="en-US" dirty="0" smtClean="0"/>
              <a:t>Photos by: NWS Buffalo</a:t>
            </a:r>
            <a:endParaRPr lang="en-US" dirty="0"/>
          </a:p>
        </p:txBody>
      </p:sp>
    </p:spTree>
    <p:extLst>
      <p:ext uri="{BB962C8B-B14F-4D97-AF65-F5344CB8AC3E}">
        <p14:creationId xmlns:p14="http://schemas.microsoft.com/office/powerpoint/2010/main" val="2501492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5167"/>
            <a:ext cx="7315200" cy="939567"/>
          </a:xfrm>
        </p:spPr>
        <p:txBody>
          <a:bodyPr>
            <a:normAutofit fontScale="90000"/>
          </a:bodyPr>
          <a:lstStyle/>
          <a:p>
            <a:r>
              <a:rPr lang="en-US" dirty="0" smtClean="0">
                <a:solidFill>
                  <a:schemeClr val="bg1"/>
                </a:solidFill>
                <a:latin typeface="Arial Black" panose="020B0A04020102020204" pitchFamily="34" charset="0"/>
              </a:rPr>
              <a:t>Lake Effect </a:t>
            </a:r>
            <a:r>
              <a:rPr lang="en-US" dirty="0" smtClean="0">
                <a:solidFill>
                  <a:schemeClr val="bg1"/>
                </a:solidFill>
                <a:latin typeface="Arial Black" panose="020B0A04020102020204" pitchFamily="34" charset="0"/>
              </a:rPr>
              <a:t>Snow – </a:t>
            </a:r>
            <a:br>
              <a:rPr lang="en-US" dirty="0" smtClean="0">
                <a:solidFill>
                  <a:schemeClr val="bg1"/>
                </a:solidFill>
                <a:latin typeface="Arial Black" panose="020B0A04020102020204" pitchFamily="34" charset="0"/>
              </a:rPr>
            </a:br>
            <a:r>
              <a:rPr lang="en-US" dirty="0" smtClean="0">
                <a:solidFill>
                  <a:schemeClr val="bg1"/>
                </a:solidFill>
                <a:latin typeface="Arial Black" panose="020B0A04020102020204" pitchFamily="34" charset="0"/>
              </a:rPr>
              <a:t>Role of the Human Forecaster</a:t>
            </a:r>
            <a:endParaRPr lang="en-US" dirty="0">
              <a:solidFill>
                <a:schemeClr val="bg1"/>
              </a:solidFill>
              <a:latin typeface="Arial Black" panose="020B0A04020102020204" pitchFamily="34" charset="0"/>
            </a:endParaRPr>
          </a:p>
        </p:txBody>
      </p:sp>
      <p:sp>
        <p:nvSpPr>
          <p:cNvPr id="3" name="TextBox 2"/>
          <p:cNvSpPr txBox="1"/>
          <p:nvPr/>
        </p:nvSpPr>
        <p:spPr>
          <a:xfrm>
            <a:off x="23070" y="1524000"/>
            <a:ext cx="11963400" cy="4524315"/>
          </a:xfrm>
          <a:prstGeom prst="rect">
            <a:avLst/>
          </a:prstGeom>
          <a:noFill/>
        </p:spPr>
        <p:txBody>
          <a:bodyPr wrap="square" rtlCol="0">
            <a:spAutoFit/>
          </a:bodyPr>
          <a:lstStyle/>
          <a:p>
            <a:pPr marL="342900" indent="-342900">
              <a:buFont typeface="Wingdings" panose="05000000000000000000" pitchFamily="2" charset="2"/>
              <a:buChar char="§"/>
            </a:pPr>
            <a:r>
              <a:rPr lang="en-US" dirty="0" smtClean="0"/>
              <a:t>20+ years ago, computer model guidance did not have sufficient resolution to resolve small scale features such as lake effect snow</a:t>
            </a:r>
          </a:p>
          <a:p>
            <a:endParaRPr lang="en-US" dirty="0" smtClean="0"/>
          </a:p>
          <a:p>
            <a:pPr marL="342900" indent="-342900">
              <a:buFont typeface="Wingdings" panose="05000000000000000000" pitchFamily="2" charset="2"/>
              <a:buChar char="§"/>
            </a:pPr>
            <a:r>
              <a:rPr lang="en-US" dirty="0" smtClean="0"/>
              <a:t>Today, high resolution model guidance can resolve bands of lake effect snow, but are still prone to errors in band placement and intensity</a:t>
            </a:r>
          </a:p>
          <a:p>
            <a:endParaRPr lang="en-US" dirty="0" smtClean="0"/>
          </a:p>
          <a:p>
            <a:pPr marL="342900" indent="-342900">
              <a:buFont typeface="Wingdings" panose="05000000000000000000" pitchFamily="2" charset="2"/>
              <a:buChar char="§"/>
            </a:pPr>
            <a:r>
              <a:rPr lang="en-US" dirty="0" smtClean="0"/>
              <a:t>For example: Model guidance is too far south with bands of snow off Lake Erie near Buffalo the majority of the time, and too fast moving lake effect snow south off Lake Ontario into Rochester</a:t>
            </a:r>
          </a:p>
          <a:p>
            <a:endParaRPr lang="en-US" dirty="0" smtClean="0"/>
          </a:p>
          <a:p>
            <a:pPr marL="342900" indent="-342900">
              <a:buFont typeface="Wingdings" panose="05000000000000000000" pitchFamily="2" charset="2"/>
              <a:buChar char="§"/>
            </a:pPr>
            <a:r>
              <a:rPr lang="en-US" dirty="0" smtClean="0"/>
              <a:t>Human forecasters with local expertise adjust the placement and intensity of lake effect bands routinely to improve the forecast</a:t>
            </a:r>
          </a:p>
        </p:txBody>
      </p:sp>
    </p:spTree>
    <p:extLst>
      <p:ext uri="{BB962C8B-B14F-4D97-AF65-F5344CB8AC3E}">
        <p14:creationId xmlns:p14="http://schemas.microsoft.com/office/powerpoint/2010/main" val="1159416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4800600" cy="990600"/>
          </a:xfrm>
        </p:spPr>
        <p:txBody>
          <a:bodyPr>
            <a:normAutofit/>
          </a:bodyPr>
          <a:lstStyle/>
          <a:p>
            <a:r>
              <a:rPr lang="en-US" sz="3600" dirty="0" err="1" smtClean="0">
                <a:solidFill>
                  <a:schemeClr val="bg1"/>
                </a:solidFill>
                <a:latin typeface="Arial Black" panose="020B0A04020102020204" pitchFamily="34" charset="0"/>
              </a:rPr>
              <a:t>Nor’Easters</a:t>
            </a:r>
            <a:endParaRPr lang="en-US" sz="3600" dirty="0">
              <a:solidFill>
                <a:schemeClr val="bg1"/>
              </a:solidFill>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3619500" y="1371600"/>
            <a:ext cx="4953000" cy="4953000"/>
          </a:xfrm>
          <a:prstGeom prst="rect">
            <a:avLst/>
          </a:prstGeom>
        </p:spPr>
      </p:pic>
    </p:spTree>
    <p:extLst>
      <p:ext uri="{BB962C8B-B14F-4D97-AF65-F5344CB8AC3E}">
        <p14:creationId xmlns:p14="http://schemas.microsoft.com/office/powerpoint/2010/main" val="9933962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1884"/>
            <a:ext cx="5562600" cy="1006471"/>
          </a:xfrm>
        </p:spPr>
        <p:txBody>
          <a:bodyPr/>
          <a:lstStyle/>
          <a:p>
            <a:r>
              <a:rPr lang="en-US" dirty="0" err="1" smtClean="0">
                <a:solidFill>
                  <a:schemeClr val="bg1"/>
                </a:solidFill>
                <a:latin typeface="Arial Black" panose="020B0A04020102020204" pitchFamily="34" charset="0"/>
              </a:rPr>
              <a:t>Nor’Easter</a:t>
            </a:r>
            <a:r>
              <a:rPr lang="en-US" dirty="0" smtClean="0">
                <a:solidFill>
                  <a:schemeClr val="bg1"/>
                </a:solidFill>
                <a:latin typeface="Arial Black" panose="020B0A04020102020204" pitchFamily="34" charset="0"/>
              </a:rPr>
              <a:t> Impacts</a:t>
            </a:r>
            <a:endParaRPr lang="en-US" dirty="0">
              <a:solidFill>
                <a:schemeClr val="bg1"/>
              </a:solidFill>
              <a:latin typeface="Arial Black" panose="020B0A04020102020204" pitchFamily="34" charset="0"/>
            </a:endParaRPr>
          </a:p>
        </p:txBody>
      </p:sp>
      <p:sp>
        <p:nvSpPr>
          <p:cNvPr id="3" name="Content Placeholder 2"/>
          <p:cNvSpPr>
            <a:spLocks noGrp="1"/>
          </p:cNvSpPr>
          <p:nvPr>
            <p:ph idx="1"/>
          </p:nvPr>
        </p:nvSpPr>
        <p:spPr/>
        <p:txBody>
          <a:bodyPr>
            <a:normAutofit/>
          </a:bodyPr>
          <a:lstStyle/>
          <a:p>
            <a:r>
              <a:rPr lang="en-US" sz="2800" dirty="0" smtClean="0"/>
              <a:t>Most move up along the east coast</a:t>
            </a:r>
          </a:p>
          <a:p>
            <a:pPr marL="0" indent="0">
              <a:buNone/>
            </a:pPr>
            <a:endParaRPr lang="en-US" sz="2800" dirty="0" smtClean="0"/>
          </a:p>
          <a:p>
            <a:r>
              <a:rPr lang="en-US" sz="2800" dirty="0" smtClean="0"/>
              <a:t>We occasionally are brushed by the western edge of the storm with moderate to heavy snowfall, especially in Central NY</a:t>
            </a:r>
          </a:p>
          <a:p>
            <a:pPr marL="0" indent="0">
              <a:buNone/>
            </a:pPr>
            <a:endParaRPr lang="en-US" sz="2800" dirty="0" smtClean="0"/>
          </a:p>
          <a:p>
            <a:r>
              <a:rPr lang="en-US" sz="2800" dirty="0" smtClean="0"/>
              <a:t>Can produce gusty winds out of the north and northwest with cold temperatures behind the system</a:t>
            </a:r>
            <a:endParaRPr lang="en-US" sz="2800" dirty="0"/>
          </a:p>
        </p:txBody>
      </p:sp>
    </p:spTree>
    <p:extLst>
      <p:ext uri="{BB962C8B-B14F-4D97-AF65-F5344CB8AC3E}">
        <p14:creationId xmlns:p14="http://schemas.microsoft.com/office/powerpoint/2010/main" val="12437960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6477000" cy="1158871"/>
          </a:xfrm>
        </p:spPr>
        <p:txBody>
          <a:bodyPr/>
          <a:lstStyle/>
          <a:p>
            <a:r>
              <a:rPr lang="en-US" dirty="0" smtClean="0">
                <a:solidFill>
                  <a:schemeClr val="bg1"/>
                </a:solidFill>
                <a:latin typeface="Arial Black" panose="020B0A04020102020204" pitchFamily="34" charset="0"/>
              </a:rPr>
              <a:t>March 1993 </a:t>
            </a:r>
            <a:r>
              <a:rPr lang="en-US" dirty="0" err="1" smtClean="0">
                <a:solidFill>
                  <a:schemeClr val="bg1"/>
                </a:solidFill>
                <a:latin typeface="Arial Black" panose="020B0A04020102020204" pitchFamily="34" charset="0"/>
              </a:rPr>
              <a:t>Superstorm</a:t>
            </a:r>
            <a:endParaRPr lang="en-US" dirty="0">
              <a:solidFill>
                <a:schemeClr val="bg1"/>
              </a:solidFill>
              <a:latin typeface="Arial Black" panose="020B0A04020102020204" pitchFamily="34" charset="0"/>
            </a:endParaRPr>
          </a:p>
        </p:txBody>
      </p:sp>
      <p:pic>
        <p:nvPicPr>
          <p:cNvPr id="6" name="Content Placeholder 5" descr="March 1993 Superstorm.jpg"/>
          <p:cNvPicPr>
            <a:picLocks noGrp="1" noChangeAspect="1"/>
          </p:cNvPicPr>
          <p:nvPr>
            <p:ph idx="1"/>
          </p:nvPr>
        </p:nvPicPr>
        <p:blipFill>
          <a:blip r:embed="rId2" cstate="print"/>
          <a:stretch>
            <a:fillRect/>
          </a:stretch>
        </p:blipFill>
        <p:spPr>
          <a:xfrm>
            <a:off x="2813956" y="1371600"/>
            <a:ext cx="6564087" cy="4933783"/>
          </a:xfrm>
        </p:spPr>
      </p:pic>
    </p:spTree>
    <p:extLst>
      <p:ext uri="{BB962C8B-B14F-4D97-AF65-F5344CB8AC3E}">
        <p14:creationId xmlns:p14="http://schemas.microsoft.com/office/powerpoint/2010/main" val="257574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5638800" cy="1066800"/>
          </a:xfrm>
        </p:spPr>
        <p:txBody>
          <a:bodyPr>
            <a:normAutofit/>
          </a:bodyPr>
          <a:lstStyle/>
          <a:p>
            <a:r>
              <a:rPr lang="en-US" sz="3600" dirty="0" smtClean="0">
                <a:solidFill>
                  <a:schemeClr val="bg1"/>
                </a:solidFill>
                <a:latin typeface="Arial Black" panose="020B0A04020102020204" pitchFamily="34" charset="0"/>
              </a:rPr>
              <a:t>Great Lakes Cutter</a:t>
            </a:r>
            <a:endParaRPr lang="en-US" sz="3600" dirty="0">
              <a:solidFill>
                <a:schemeClr val="bg1"/>
              </a:solidFill>
              <a:latin typeface="Arial Black" panose="020B0A04020102020204" pitchFamily="34" charset="0"/>
            </a:endParaRPr>
          </a:p>
        </p:txBody>
      </p:sp>
      <p:pic>
        <p:nvPicPr>
          <p:cNvPr id="4" name="Picture 3" descr="Lakes_Cutter.JPG"/>
          <p:cNvPicPr>
            <a:picLocks noChangeAspect="1"/>
          </p:cNvPicPr>
          <p:nvPr/>
        </p:nvPicPr>
        <p:blipFill>
          <a:blip r:embed="rId2" cstate="print"/>
          <a:stretch>
            <a:fillRect/>
          </a:stretch>
        </p:blipFill>
        <p:spPr>
          <a:xfrm>
            <a:off x="2324100" y="1447800"/>
            <a:ext cx="7543800" cy="4835769"/>
          </a:xfrm>
          <a:prstGeom prst="rect">
            <a:avLst/>
          </a:prstGeom>
        </p:spPr>
      </p:pic>
    </p:spTree>
    <p:extLst>
      <p:ext uri="{BB962C8B-B14F-4D97-AF65-F5344CB8AC3E}">
        <p14:creationId xmlns:p14="http://schemas.microsoft.com/office/powerpoint/2010/main" val="21916242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a:xfrm>
            <a:off x="1700463" y="-152400"/>
            <a:ext cx="10515600" cy="1325563"/>
          </a:xfrm>
        </p:spPr>
        <p:txBody>
          <a:bodyPr>
            <a:normAutofit/>
          </a:bodyPr>
          <a:lstStyle/>
          <a:p>
            <a:r>
              <a:rPr lang="en-US" altLang="en-US" sz="3600" b="1" dirty="0" smtClean="0">
                <a:solidFill>
                  <a:schemeClr val="bg1"/>
                </a:solidFill>
                <a:latin typeface="Arial Black" panose="020B0A04020102020204" pitchFamily="34" charset="0"/>
              </a:rPr>
              <a:t>Program Overview</a:t>
            </a:r>
            <a:endParaRPr lang="en-US" altLang="en-US" sz="3600" b="1" dirty="0">
              <a:solidFill>
                <a:schemeClr val="bg1"/>
              </a:solidFill>
              <a:latin typeface="Arial Black" panose="020B0A04020102020204" pitchFamily="34" charset="0"/>
            </a:endParaRPr>
          </a:p>
        </p:txBody>
      </p:sp>
      <p:sp>
        <p:nvSpPr>
          <p:cNvPr id="552963" name="Rectangle 3"/>
          <p:cNvSpPr>
            <a:spLocks noGrp="1" noChangeArrowheads="1"/>
          </p:cNvSpPr>
          <p:nvPr>
            <p:ph idx="1"/>
          </p:nvPr>
        </p:nvSpPr>
        <p:spPr>
          <a:xfrm>
            <a:off x="1295400" y="1371601"/>
            <a:ext cx="9677400" cy="4525963"/>
          </a:xfrm>
        </p:spPr>
        <p:txBody>
          <a:bodyPr>
            <a:normAutofit/>
          </a:bodyPr>
          <a:lstStyle/>
          <a:p>
            <a:endParaRPr lang="en-US" altLang="en-US" dirty="0" smtClean="0">
              <a:latin typeface="Arial" charset="0"/>
            </a:endParaRPr>
          </a:p>
          <a:p>
            <a:r>
              <a:rPr lang="en-US" altLang="en-US" sz="3200" dirty="0" smtClean="0">
                <a:latin typeface="Arial Black" panose="020B0A04020102020204" pitchFamily="34" charset="0"/>
              </a:rPr>
              <a:t>Background on the National Weather Service</a:t>
            </a:r>
            <a:endParaRPr lang="en-US" altLang="en-US" sz="3200" dirty="0">
              <a:latin typeface="Arial Black" panose="020B0A04020102020204" pitchFamily="34" charset="0"/>
            </a:endParaRPr>
          </a:p>
          <a:p>
            <a:r>
              <a:rPr lang="en-US" altLang="en-US" sz="3200" dirty="0" smtClean="0">
                <a:latin typeface="Arial Black" panose="020B0A04020102020204" pitchFamily="34" charset="0"/>
              </a:rPr>
              <a:t>Cold season weather </a:t>
            </a:r>
            <a:r>
              <a:rPr lang="en-US" altLang="en-US" sz="3200" dirty="0">
                <a:latin typeface="Arial Black" panose="020B0A04020102020204" pitchFamily="34" charset="0"/>
              </a:rPr>
              <a:t>i</a:t>
            </a:r>
            <a:r>
              <a:rPr lang="en-US" altLang="en-US" sz="3200" dirty="0" smtClean="0">
                <a:latin typeface="Arial Black" panose="020B0A04020102020204" pitchFamily="34" charset="0"/>
              </a:rPr>
              <a:t>mpacts: lake effect snow, </a:t>
            </a:r>
            <a:r>
              <a:rPr lang="en-US" altLang="en-US" sz="3200" dirty="0" err="1" smtClean="0">
                <a:latin typeface="Arial Black" panose="020B0A04020102020204" pitchFamily="34" charset="0"/>
              </a:rPr>
              <a:t>Nor’Easters</a:t>
            </a:r>
            <a:r>
              <a:rPr lang="en-US" altLang="en-US" sz="3200" dirty="0" smtClean="0">
                <a:latin typeface="Arial Black" panose="020B0A04020102020204" pitchFamily="34" charset="0"/>
              </a:rPr>
              <a:t>, and wind storms</a:t>
            </a:r>
            <a:endParaRPr lang="en-US" altLang="en-US" sz="3200" dirty="0">
              <a:latin typeface="Arial Black" panose="020B0A04020102020204" pitchFamily="34" charset="0"/>
            </a:endParaRPr>
          </a:p>
          <a:p>
            <a:r>
              <a:rPr lang="en-US" altLang="en-US" sz="3200" dirty="0" smtClean="0">
                <a:latin typeface="Arial Black" panose="020B0A04020102020204" pitchFamily="34" charset="0"/>
              </a:rPr>
              <a:t>Advancing technology in weather prediction</a:t>
            </a:r>
            <a:endParaRPr lang="en-US" altLang="en-US" sz="3200" dirty="0" smtClean="0">
              <a:latin typeface="Arial Black" panose="020B0A04020102020204" pitchFamily="34" charset="0"/>
            </a:endParaRPr>
          </a:p>
          <a:p>
            <a:r>
              <a:rPr lang="en-US" altLang="en-US" sz="3200" dirty="0" smtClean="0">
                <a:latin typeface="Arial Black" panose="020B0A04020102020204" pitchFamily="34" charset="0"/>
              </a:rPr>
              <a:t>Future role of human meteorologists</a:t>
            </a:r>
            <a:endParaRPr lang="en-US" altLang="en-US" sz="3200" dirty="0" smtClean="0">
              <a:latin typeface="Arial Black" panose="020B0A04020102020204" pitchFamily="34" charset="0"/>
            </a:endParaRPr>
          </a:p>
          <a:p>
            <a:r>
              <a:rPr lang="en-US" altLang="en-US" sz="3200" dirty="0" smtClean="0">
                <a:latin typeface="Arial Black" panose="020B0A04020102020204" pitchFamily="34" charset="0"/>
              </a:rPr>
              <a:t>Questions and open discussion</a:t>
            </a:r>
            <a:endParaRPr lang="en-US" altLang="en-US" sz="3200" dirty="0">
              <a:latin typeface="Arial Black" panose="020B0A04020102020204" pitchFamily="34" charset="0"/>
            </a:endParaRPr>
          </a:p>
        </p:txBody>
      </p:sp>
    </p:spTree>
    <p:extLst>
      <p:ext uri="{BB962C8B-B14F-4D97-AF65-F5344CB8AC3E}">
        <p14:creationId xmlns:p14="http://schemas.microsoft.com/office/powerpoint/2010/main" val="1584558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296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29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296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29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3"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4648200" cy="1235071"/>
          </a:xfrm>
        </p:spPr>
        <p:txBody>
          <a:bodyPr>
            <a:normAutofit/>
          </a:bodyPr>
          <a:lstStyle/>
          <a:p>
            <a:r>
              <a:rPr lang="en-US" sz="3600" dirty="0" smtClean="0">
                <a:solidFill>
                  <a:schemeClr val="bg1"/>
                </a:solidFill>
                <a:latin typeface="Arial Black" panose="020B0A04020102020204" pitchFamily="34" charset="0"/>
              </a:rPr>
              <a:t>High Winds</a:t>
            </a:r>
            <a:endParaRPr lang="en-US" sz="3600" dirty="0">
              <a:solidFill>
                <a:schemeClr val="bg1"/>
              </a:solidFill>
              <a:latin typeface="Arial Black" panose="020B0A04020102020204" pitchFamily="34" charset="0"/>
            </a:endParaRPr>
          </a:p>
        </p:txBody>
      </p:sp>
      <p:sp>
        <p:nvSpPr>
          <p:cNvPr id="3" name="Content Placeholder 2"/>
          <p:cNvSpPr>
            <a:spLocks noGrp="1"/>
          </p:cNvSpPr>
          <p:nvPr>
            <p:ph idx="1"/>
          </p:nvPr>
        </p:nvSpPr>
        <p:spPr>
          <a:xfrm>
            <a:off x="838200" y="1825625"/>
            <a:ext cx="10515600" cy="3813175"/>
          </a:xfrm>
        </p:spPr>
        <p:txBody>
          <a:bodyPr>
            <a:normAutofit/>
          </a:bodyPr>
          <a:lstStyle/>
          <a:p>
            <a:r>
              <a:rPr lang="en-US" sz="2400" dirty="0" smtClean="0"/>
              <a:t>Most often associated with Great Lakes Cutter systems</a:t>
            </a:r>
          </a:p>
          <a:p>
            <a:pPr marL="0" indent="0">
              <a:buNone/>
            </a:pPr>
            <a:endParaRPr lang="en-US" sz="2400" dirty="0" smtClean="0"/>
          </a:p>
          <a:p>
            <a:r>
              <a:rPr lang="en-US" sz="2400" dirty="0" smtClean="0"/>
              <a:t>Strongest winds typically occur behind the system as cold air rushes back into the area</a:t>
            </a:r>
          </a:p>
          <a:p>
            <a:pPr marL="0" indent="0">
              <a:buNone/>
            </a:pPr>
            <a:endParaRPr lang="en-US" sz="2400" dirty="0" smtClean="0"/>
          </a:p>
          <a:p>
            <a:r>
              <a:rPr lang="en-US" sz="2400" dirty="0" smtClean="0"/>
              <a:t>Strongest winds typically found northeast of Lakes Erie and Ontario</a:t>
            </a:r>
          </a:p>
          <a:p>
            <a:pPr lvl="1"/>
            <a:r>
              <a:rPr lang="en-US" sz="2400" dirty="0" smtClean="0"/>
              <a:t>Southwest winds tend to funnel and speed up at the northeast end of Lake Erie due to the shape of Lake Erie and surrounding terrain</a:t>
            </a:r>
            <a:endParaRPr lang="en-US" sz="2400" dirty="0"/>
          </a:p>
        </p:txBody>
      </p:sp>
    </p:spTree>
    <p:extLst>
      <p:ext uri="{BB962C8B-B14F-4D97-AF65-F5344CB8AC3E}">
        <p14:creationId xmlns:p14="http://schemas.microsoft.com/office/powerpoint/2010/main" val="7370546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495"/>
            <a:ext cx="7696200" cy="1082671"/>
          </a:xfrm>
        </p:spPr>
        <p:txBody>
          <a:bodyPr/>
          <a:lstStyle/>
          <a:p>
            <a:r>
              <a:rPr lang="en-US" sz="3200" dirty="0">
                <a:solidFill>
                  <a:schemeClr val="bg1"/>
                </a:solidFill>
                <a:latin typeface="Arial Black" panose="020B0A04020102020204" pitchFamily="34" charset="0"/>
              </a:rPr>
              <a:t>February 24-25, 2019 Wind Storm</a:t>
            </a:r>
          </a:p>
        </p:txBody>
      </p:sp>
      <p:pic>
        <p:nvPicPr>
          <p:cNvPr id="4" name="Content Placeholder 3"/>
          <p:cNvPicPr>
            <a:picLocks noGrp="1" noChangeAspect="1"/>
          </p:cNvPicPr>
          <p:nvPr>
            <p:ph idx="1"/>
          </p:nvPr>
        </p:nvPicPr>
        <p:blipFill>
          <a:blip r:embed="rId2"/>
          <a:stretch>
            <a:fillRect/>
          </a:stretch>
        </p:blipFill>
        <p:spPr>
          <a:xfrm>
            <a:off x="3048000" y="1447800"/>
            <a:ext cx="6173782" cy="4626221"/>
          </a:xfrm>
          <a:prstGeom prst="rect">
            <a:avLst/>
          </a:prstGeom>
        </p:spPr>
      </p:pic>
      <p:sp>
        <p:nvSpPr>
          <p:cNvPr id="6" name="TextBox 5"/>
          <p:cNvSpPr txBox="1"/>
          <p:nvPr/>
        </p:nvSpPr>
        <p:spPr>
          <a:xfrm>
            <a:off x="4108297" y="5957741"/>
            <a:ext cx="4034310" cy="461665"/>
          </a:xfrm>
          <a:prstGeom prst="rect">
            <a:avLst/>
          </a:prstGeom>
          <a:noFill/>
        </p:spPr>
        <p:txBody>
          <a:bodyPr wrap="none" rtlCol="0">
            <a:spAutoFit/>
          </a:bodyPr>
          <a:lstStyle/>
          <a:p>
            <a:r>
              <a:rPr lang="en-US" b="1" dirty="0"/>
              <a:t>7AM EDT February 23, 2019</a:t>
            </a:r>
          </a:p>
        </p:txBody>
      </p:sp>
    </p:spTree>
    <p:extLst>
      <p:ext uri="{BB962C8B-B14F-4D97-AF65-F5344CB8AC3E}">
        <p14:creationId xmlns:p14="http://schemas.microsoft.com/office/powerpoint/2010/main" val="29679475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7924800" cy="1043016"/>
          </a:xfrm>
        </p:spPr>
        <p:txBody>
          <a:bodyPr/>
          <a:lstStyle/>
          <a:p>
            <a:r>
              <a:rPr lang="en-US" sz="3200" dirty="0">
                <a:solidFill>
                  <a:schemeClr val="bg1"/>
                </a:solidFill>
                <a:latin typeface="Arial Black" panose="020B0A04020102020204" pitchFamily="34" charset="0"/>
              </a:rPr>
              <a:t>February 24-25, 2019 Wind Storm</a:t>
            </a:r>
          </a:p>
        </p:txBody>
      </p:sp>
      <p:sp>
        <p:nvSpPr>
          <p:cNvPr id="6" name="TextBox 5"/>
          <p:cNvSpPr txBox="1"/>
          <p:nvPr/>
        </p:nvSpPr>
        <p:spPr>
          <a:xfrm>
            <a:off x="4108298" y="5957741"/>
            <a:ext cx="3999043" cy="461665"/>
          </a:xfrm>
          <a:prstGeom prst="rect">
            <a:avLst/>
          </a:prstGeom>
          <a:noFill/>
        </p:spPr>
        <p:txBody>
          <a:bodyPr wrap="none" rtlCol="0">
            <a:spAutoFit/>
          </a:bodyPr>
          <a:lstStyle/>
          <a:p>
            <a:r>
              <a:rPr lang="en-US" b="1" dirty="0"/>
              <a:t>7PM EDT February 23, 2019</a:t>
            </a:r>
          </a:p>
        </p:txBody>
      </p:sp>
      <p:pic>
        <p:nvPicPr>
          <p:cNvPr id="5" name="Content Placeholder 4"/>
          <p:cNvPicPr>
            <a:picLocks noGrp="1" noChangeAspect="1"/>
          </p:cNvPicPr>
          <p:nvPr>
            <p:ph idx="1"/>
          </p:nvPr>
        </p:nvPicPr>
        <p:blipFill>
          <a:blip r:embed="rId2"/>
          <a:stretch>
            <a:fillRect/>
          </a:stretch>
        </p:blipFill>
        <p:spPr>
          <a:xfrm>
            <a:off x="2971801" y="1408145"/>
            <a:ext cx="6248400" cy="4611656"/>
          </a:xfrm>
          <a:prstGeom prst="rect">
            <a:avLst/>
          </a:prstGeom>
        </p:spPr>
      </p:pic>
    </p:spTree>
    <p:extLst>
      <p:ext uri="{BB962C8B-B14F-4D97-AF65-F5344CB8AC3E}">
        <p14:creationId xmlns:p14="http://schemas.microsoft.com/office/powerpoint/2010/main" val="11635750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8153400" cy="1082671"/>
          </a:xfrm>
        </p:spPr>
        <p:txBody>
          <a:bodyPr/>
          <a:lstStyle/>
          <a:p>
            <a:r>
              <a:rPr lang="en-US" sz="3200" dirty="0">
                <a:solidFill>
                  <a:schemeClr val="bg1"/>
                </a:solidFill>
                <a:latin typeface="Arial Black" panose="020B0A04020102020204" pitchFamily="34" charset="0"/>
              </a:rPr>
              <a:t>February 24-25, 2019 Wind Storm</a:t>
            </a:r>
          </a:p>
        </p:txBody>
      </p:sp>
      <p:pic>
        <p:nvPicPr>
          <p:cNvPr id="5" name="Content Placeholder 4"/>
          <p:cNvPicPr>
            <a:picLocks noGrp="1" noChangeAspect="1"/>
          </p:cNvPicPr>
          <p:nvPr>
            <p:ph idx="1"/>
          </p:nvPr>
        </p:nvPicPr>
        <p:blipFill>
          <a:blip r:embed="rId2"/>
          <a:stretch>
            <a:fillRect/>
          </a:stretch>
        </p:blipFill>
        <p:spPr>
          <a:xfrm>
            <a:off x="3048000" y="1447800"/>
            <a:ext cx="6191075" cy="4639179"/>
          </a:xfrm>
          <a:prstGeom prst="rect">
            <a:avLst/>
          </a:prstGeom>
        </p:spPr>
      </p:pic>
      <p:sp>
        <p:nvSpPr>
          <p:cNvPr id="6" name="Rectangle 5"/>
          <p:cNvSpPr/>
          <p:nvPr/>
        </p:nvSpPr>
        <p:spPr>
          <a:xfrm>
            <a:off x="4125930" y="5947055"/>
            <a:ext cx="4034310" cy="461665"/>
          </a:xfrm>
          <a:prstGeom prst="rect">
            <a:avLst/>
          </a:prstGeom>
        </p:spPr>
        <p:txBody>
          <a:bodyPr wrap="none">
            <a:spAutoFit/>
          </a:bodyPr>
          <a:lstStyle/>
          <a:p>
            <a:r>
              <a:rPr lang="en-US" b="1" dirty="0"/>
              <a:t>7AM EDT February 24, 2019</a:t>
            </a:r>
          </a:p>
        </p:txBody>
      </p:sp>
    </p:spTree>
    <p:extLst>
      <p:ext uri="{BB962C8B-B14F-4D97-AF65-F5344CB8AC3E}">
        <p14:creationId xmlns:p14="http://schemas.microsoft.com/office/powerpoint/2010/main" val="20115915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8001000" cy="1082671"/>
          </a:xfrm>
        </p:spPr>
        <p:txBody>
          <a:bodyPr/>
          <a:lstStyle/>
          <a:p>
            <a:r>
              <a:rPr lang="en-US" sz="3200" dirty="0">
                <a:solidFill>
                  <a:schemeClr val="bg1"/>
                </a:solidFill>
                <a:latin typeface="Arial Black" panose="020B0A04020102020204" pitchFamily="34" charset="0"/>
              </a:rPr>
              <a:t>February 24-25, 2019 Wind Storm</a:t>
            </a:r>
          </a:p>
        </p:txBody>
      </p:sp>
      <p:pic>
        <p:nvPicPr>
          <p:cNvPr id="5" name="Content Placeholder 4"/>
          <p:cNvPicPr>
            <a:picLocks noGrp="1" noChangeAspect="1"/>
          </p:cNvPicPr>
          <p:nvPr>
            <p:ph idx="1"/>
          </p:nvPr>
        </p:nvPicPr>
        <p:blipFill>
          <a:blip r:embed="rId2"/>
          <a:stretch>
            <a:fillRect/>
          </a:stretch>
        </p:blipFill>
        <p:spPr>
          <a:xfrm>
            <a:off x="3048000" y="1447800"/>
            <a:ext cx="6114875" cy="4582080"/>
          </a:xfrm>
          <a:prstGeom prst="rect">
            <a:avLst/>
          </a:prstGeom>
        </p:spPr>
      </p:pic>
      <p:sp>
        <p:nvSpPr>
          <p:cNvPr id="6" name="Rectangle 5"/>
          <p:cNvSpPr/>
          <p:nvPr/>
        </p:nvSpPr>
        <p:spPr>
          <a:xfrm>
            <a:off x="4108298" y="5937629"/>
            <a:ext cx="3999043" cy="461665"/>
          </a:xfrm>
          <a:prstGeom prst="rect">
            <a:avLst/>
          </a:prstGeom>
        </p:spPr>
        <p:txBody>
          <a:bodyPr wrap="none">
            <a:spAutoFit/>
          </a:bodyPr>
          <a:lstStyle/>
          <a:p>
            <a:r>
              <a:rPr lang="en-US" b="1" dirty="0"/>
              <a:t>7PM EDT February 24, 2019</a:t>
            </a:r>
          </a:p>
        </p:txBody>
      </p:sp>
    </p:spTree>
    <p:extLst>
      <p:ext uri="{BB962C8B-B14F-4D97-AF65-F5344CB8AC3E}">
        <p14:creationId xmlns:p14="http://schemas.microsoft.com/office/powerpoint/2010/main" val="5148150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199"/>
            <a:ext cx="8001000" cy="1143000"/>
          </a:xfrm>
        </p:spPr>
        <p:txBody>
          <a:bodyPr/>
          <a:lstStyle/>
          <a:p>
            <a:r>
              <a:rPr lang="en-US" sz="3200" dirty="0">
                <a:solidFill>
                  <a:schemeClr val="bg1"/>
                </a:solidFill>
                <a:latin typeface="Arial Black" panose="020B0A04020102020204" pitchFamily="34" charset="0"/>
              </a:rPr>
              <a:t>February 24-25, 2019 Wind Storm</a:t>
            </a:r>
          </a:p>
        </p:txBody>
      </p:sp>
      <p:sp>
        <p:nvSpPr>
          <p:cNvPr id="3" name="Content Placeholder 2"/>
          <p:cNvSpPr>
            <a:spLocks noGrp="1"/>
          </p:cNvSpPr>
          <p:nvPr>
            <p:ph idx="1"/>
          </p:nvPr>
        </p:nvSpPr>
        <p:spPr/>
        <p:txBody>
          <a:bodyPr>
            <a:normAutofit/>
          </a:bodyPr>
          <a:lstStyle/>
          <a:p>
            <a:r>
              <a:rPr lang="en-US" sz="2800" b="1" dirty="0" smtClean="0"/>
              <a:t>Peak Wind Gusts:</a:t>
            </a:r>
          </a:p>
          <a:p>
            <a:pPr marL="0" indent="0">
              <a:buNone/>
            </a:pPr>
            <a:endParaRPr lang="en-US" sz="2800" b="1" dirty="0" smtClean="0"/>
          </a:p>
          <a:p>
            <a:pPr>
              <a:buFont typeface="Arial" panose="020B0604020202020204" pitchFamily="34" charset="0"/>
              <a:buChar char="•"/>
            </a:pPr>
            <a:r>
              <a:rPr lang="en-US" sz="2800" dirty="0" smtClean="0"/>
              <a:t>Oswego…………………….80 mph</a:t>
            </a:r>
          </a:p>
          <a:p>
            <a:r>
              <a:rPr lang="en-US" sz="2800" dirty="0" smtClean="0"/>
              <a:t>Batavia……………………..74 mph</a:t>
            </a:r>
          </a:p>
          <a:p>
            <a:r>
              <a:rPr lang="en-US" sz="2800" dirty="0" smtClean="0"/>
              <a:t>Niagara Falls Airport…..74 mph</a:t>
            </a:r>
          </a:p>
          <a:p>
            <a:r>
              <a:rPr lang="en-US" sz="2800" dirty="0" smtClean="0"/>
              <a:t>Hamburg…………………..72 mph</a:t>
            </a:r>
          </a:p>
          <a:p>
            <a:r>
              <a:rPr lang="en-US" sz="2800" dirty="0" smtClean="0"/>
              <a:t>Buffalo Airport……………69 mph</a:t>
            </a:r>
          </a:p>
          <a:p>
            <a:r>
              <a:rPr lang="en-US" sz="2800" dirty="0" smtClean="0"/>
              <a:t>Rochester Airport……….66 mph</a:t>
            </a:r>
            <a:endParaRPr lang="en-US" sz="2800" dirty="0"/>
          </a:p>
        </p:txBody>
      </p:sp>
    </p:spTree>
    <p:extLst>
      <p:ext uri="{BB962C8B-B14F-4D97-AF65-F5344CB8AC3E}">
        <p14:creationId xmlns:p14="http://schemas.microsoft.com/office/powerpoint/2010/main" val="11111227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5167"/>
            <a:ext cx="7315200" cy="939567"/>
          </a:xfrm>
        </p:spPr>
        <p:txBody>
          <a:bodyPr>
            <a:normAutofit fontScale="90000"/>
          </a:bodyPr>
          <a:lstStyle/>
          <a:p>
            <a:r>
              <a:rPr lang="en-US" dirty="0" smtClean="0">
                <a:solidFill>
                  <a:schemeClr val="bg1"/>
                </a:solidFill>
                <a:latin typeface="Arial Black" panose="020B0A04020102020204" pitchFamily="34" charset="0"/>
              </a:rPr>
              <a:t>Wind Storms – </a:t>
            </a:r>
            <a:br>
              <a:rPr lang="en-US" dirty="0" smtClean="0">
                <a:solidFill>
                  <a:schemeClr val="bg1"/>
                </a:solidFill>
                <a:latin typeface="Arial Black" panose="020B0A04020102020204" pitchFamily="34" charset="0"/>
              </a:rPr>
            </a:br>
            <a:r>
              <a:rPr lang="en-US" dirty="0" smtClean="0">
                <a:solidFill>
                  <a:schemeClr val="bg1"/>
                </a:solidFill>
                <a:latin typeface="Arial Black" panose="020B0A04020102020204" pitchFamily="34" charset="0"/>
              </a:rPr>
              <a:t>Role of the Human Forecaster</a:t>
            </a:r>
            <a:endParaRPr lang="en-US" dirty="0">
              <a:solidFill>
                <a:schemeClr val="bg1"/>
              </a:solidFill>
              <a:latin typeface="Arial Black" panose="020B0A04020102020204" pitchFamily="34" charset="0"/>
            </a:endParaRPr>
          </a:p>
        </p:txBody>
      </p:sp>
      <p:sp>
        <p:nvSpPr>
          <p:cNvPr id="3" name="TextBox 2"/>
          <p:cNvSpPr txBox="1"/>
          <p:nvPr/>
        </p:nvSpPr>
        <p:spPr>
          <a:xfrm>
            <a:off x="76200" y="1371600"/>
            <a:ext cx="11963400" cy="4401205"/>
          </a:xfrm>
          <a:prstGeom prst="rect">
            <a:avLst/>
          </a:prstGeom>
          <a:noFill/>
        </p:spPr>
        <p:txBody>
          <a:bodyPr wrap="square" rtlCol="0">
            <a:spAutoFit/>
          </a:bodyPr>
          <a:lstStyle/>
          <a:p>
            <a:pPr marL="342900" indent="-342900">
              <a:buFont typeface="Wingdings" panose="05000000000000000000" pitchFamily="2" charset="2"/>
              <a:buChar char="§"/>
            </a:pPr>
            <a:r>
              <a:rPr lang="en-US" sz="2000" dirty="0" smtClean="0"/>
              <a:t>Model guidance accurately forecasts wind speeds aloft (several thousand feet off the surface), but struggle with diagnosing how much of the wind will reach the surface</a:t>
            </a:r>
          </a:p>
          <a:p>
            <a:endParaRPr lang="en-US" sz="2000" dirty="0" smtClean="0"/>
          </a:p>
          <a:p>
            <a:pPr marL="342900" indent="-342900">
              <a:buFont typeface="Wingdings" panose="05000000000000000000" pitchFamily="2" charset="2"/>
              <a:buChar char="§"/>
            </a:pPr>
            <a:r>
              <a:rPr lang="en-US" sz="2000" dirty="0" smtClean="0"/>
              <a:t>During periods of warm advection (warm air advancing into a region), model guidance over-forecasts surface wind gusts</a:t>
            </a:r>
          </a:p>
          <a:p>
            <a:endParaRPr lang="en-US" sz="2000" dirty="0" smtClean="0"/>
          </a:p>
          <a:p>
            <a:pPr marL="342900" indent="-342900">
              <a:buFont typeface="Wingdings" panose="05000000000000000000" pitchFamily="2" charset="2"/>
              <a:buChar char="§"/>
            </a:pPr>
            <a:r>
              <a:rPr lang="en-US" sz="2000" dirty="0" smtClean="0"/>
              <a:t>During periods of cold advection (cold air advancing into a region), model guidance under-forecasts surface wind gusts</a:t>
            </a:r>
          </a:p>
          <a:p>
            <a:endParaRPr lang="en-US" sz="2000" dirty="0" smtClean="0"/>
          </a:p>
          <a:p>
            <a:pPr marL="342900" indent="-342900">
              <a:buFont typeface="Wingdings" panose="05000000000000000000" pitchFamily="2" charset="2"/>
              <a:buChar char="§"/>
            </a:pPr>
            <a:r>
              <a:rPr lang="en-US" sz="2000" dirty="0" smtClean="0"/>
              <a:t>Winds are channeled down Lake Erie, leading to higher gusts along the corridor from Buffalo to Rochester during southwest wind events</a:t>
            </a:r>
          </a:p>
          <a:p>
            <a:endParaRPr lang="en-US" sz="2000" dirty="0" smtClean="0"/>
          </a:p>
          <a:p>
            <a:pPr marL="342900" indent="-342900">
              <a:buFont typeface="Wingdings" panose="05000000000000000000" pitchFamily="2" charset="2"/>
              <a:buChar char="§"/>
            </a:pPr>
            <a:r>
              <a:rPr lang="en-US" sz="2000" dirty="0" smtClean="0"/>
              <a:t>Human forecasters with local expertise recognize these scenarios, and many others, and adjust the wind gust forecast to improve the forecast</a:t>
            </a:r>
          </a:p>
        </p:txBody>
      </p:sp>
    </p:spTree>
    <p:extLst>
      <p:ext uri="{BB962C8B-B14F-4D97-AF65-F5344CB8AC3E}">
        <p14:creationId xmlns:p14="http://schemas.microsoft.com/office/powerpoint/2010/main" val="3745316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9601200" cy="914400"/>
          </a:xfrm>
        </p:spPr>
        <p:txBody>
          <a:bodyPr/>
          <a:lstStyle/>
          <a:p>
            <a:r>
              <a:rPr lang="en-US" dirty="0" smtClean="0">
                <a:solidFill>
                  <a:schemeClr val="bg1"/>
                </a:solidFill>
                <a:latin typeface="Arial Black" panose="020B0A04020102020204" pitchFamily="34" charset="0"/>
              </a:rPr>
              <a:t>Advancing Technology in Meteorology</a:t>
            </a:r>
            <a:endParaRPr lang="en-US" dirty="0">
              <a:solidFill>
                <a:schemeClr val="bg1"/>
              </a:solidFill>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1464302" y="1676400"/>
            <a:ext cx="9568195" cy="4038600"/>
          </a:xfrm>
          <a:prstGeom prst="rect">
            <a:avLst/>
          </a:prstGeom>
        </p:spPr>
      </p:pic>
    </p:spTree>
    <p:extLst>
      <p:ext uri="{BB962C8B-B14F-4D97-AF65-F5344CB8AC3E}">
        <p14:creationId xmlns:p14="http://schemas.microsoft.com/office/powerpoint/2010/main" val="3494909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1676400" y="-160773"/>
            <a:ext cx="10515600" cy="1325563"/>
          </a:xfrm>
        </p:spPr>
        <p:txBody>
          <a:bodyPr>
            <a:normAutofit/>
          </a:bodyPr>
          <a:lstStyle/>
          <a:p>
            <a:pPr>
              <a:lnSpc>
                <a:spcPct val="90000"/>
              </a:lnSpc>
            </a:pPr>
            <a:r>
              <a:rPr lang="en-US" sz="3200" b="1" dirty="0">
                <a:solidFill>
                  <a:schemeClr val="bg1"/>
                </a:solidFill>
                <a:latin typeface="Arial Black" panose="020B0A04020102020204" pitchFamily="34" charset="0"/>
              </a:rPr>
              <a:t>Weather Surveillance </a:t>
            </a:r>
            <a:r>
              <a:rPr lang="en-US" sz="3200" b="1" dirty="0" smtClean="0">
                <a:solidFill>
                  <a:schemeClr val="bg1"/>
                </a:solidFill>
                <a:latin typeface="Arial Black" panose="020B0A04020102020204" pitchFamily="34" charset="0"/>
              </a:rPr>
              <a:t>Radar WSR-88D</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676400"/>
            <a:ext cx="3339531" cy="4552730"/>
          </a:xfrm>
        </p:spPr>
      </p:pic>
      <p:pic>
        <p:nvPicPr>
          <p:cNvPr id="8" name="Picture 10" descr="bgmrefzoom"/>
          <p:cNvPicPr>
            <a:picLocks noChangeAspect="1" noChangeArrowheads="1"/>
          </p:cNvPicPr>
          <p:nvPr/>
        </p:nvPicPr>
        <p:blipFill>
          <a:blip r:embed="rId3" cstate="print"/>
          <a:srcRect/>
          <a:stretch>
            <a:fillRect/>
          </a:stretch>
        </p:blipFill>
        <p:spPr bwMode="auto">
          <a:xfrm>
            <a:off x="7391400" y="1480820"/>
            <a:ext cx="4572000" cy="3383280"/>
          </a:xfrm>
          <a:prstGeom prst="rect">
            <a:avLst/>
          </a:prstGeom>
          <a:noFill/>
          <a:ln w="9525">
            <a:noFill/>
            <a:miter lim="800000"/>
            <a:headEnd/>
            <a:tailEnd/>
          </a:ln>
        </p:spPr>
      </p:pic>
      <p:pic>
        <p:nvPicPr>
          <p:cNvPr id="6" name="Picture 5" descr="Animation of basic radar operation"/>
          <p:cNvPicPr>
            <a:picLocks noChangeAspect="1" noChangeArrowheads="1" noCrop="1"/>
          </p:cNvPicPr>
          <p:nvPr/>
        </p:nvPicPr>
        <p:blipFill>
          <a:blip r:embed="rId4" cstate="print"/>
          <a:srcRect/>
          <a:stretch>
            <a:fillRect/>
          </a:stretch>
        </p:blipFill>
        <p:spPr bwMode="auto">
          <a:xfrm>
            <a:off x="6096000" y="5029200"/>
            <a:ext cx="4009586" cy="1042988"/>
          </a:xfrm>
          <a:prstGeom prst="rect">
            <a:avLst/>
          </a:prstGeom>
          <a:noFill/>
          <a:ln w="9525">
            <a:noFill/>
            <a:miter lim="800000"/>
            <a:headEnd/>
            <a:tailEnd/>
          </a:ln>
        </p:spPr>
      </p:pic>
      <p:sp>
        <p:nvSpPr>
          <p:cNvPr id="2" name="TextBox 1"/>
          <p:cNvSpPr txBox="1"/>
          <p:nvPr/>
        </p:nvSpPr>
        <p:spPr>
          <a:xfrm>
            <a:off x="1371600" y="1307068"/>
            <a:ext cx="2778838" cy="369332"/>
          </a:xfrm>
          <a:prstGeom prst="rect">
            <a:avLst/>
          </a:prstGeom>
          <a:noFill/>
        </p:spPr>
        <p:txBody>
          <a:bodyPr wrap="none" rtlCol="0">
            <a:spAutoFit/>
          </a:bodyPr>
          <a:lstStyle/>
          <a:p>
            <a:r>
              <a:rPr lang="en-US" sz="1800" dirty="0" smtClean="0">
                <a:latin typeface="Arial Black" panose="020B0A04020102020204" pitchFamily="34" charset="0"/>
              </a:rPr>
              <a:t>Montague, NY Radar</a:t>
            </a:r>
            <a:endParaRPr lang="en-US" sz="1800" dirty="0">
              <a:latin typeface="Arial Black" panose="020B0A04020102020204" pitchFamily="34" charset="0"/>
            </a:endParaRPr>
          </a:p>
        </p:txBody>
      </p:sp>
    </p:spTree>
    <p:extLst>
      <p:ext uri="{BB962C8B-B14F-4D97-AF65-F5344CB8AC3E}">
        <p14:creationId xmlns:p14="http://schemas.microsoft.com/office/powerpoint/2010/main" val="82315162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6" descr="T:\TomNiziol\Rad_Anim4.gif"/>
          <p:cNvPicPr>
            <a:picLocks noChangeAspect="1" noChangeArrowheads="1" noCrop="1"/>
          </p:cNvPicPr>
          <p:nvPr/>
        </p:nvPicPr>
        <p:blipFill>
          <a:blip r:embed="rId2" cstate="print"/>
          <a:srcRect/>
          <a:stretch>
            <a:fillRect/>
          </a:stretch>
        </p:blipFill>
        <p:spPr bwMode="auto">
          <a:xfrm>
            <a:off x="1229116" y="1447800"/>
            <a:ext cx="6324600" cy="4743450"/>
          </a:xfrm>
          <a:prstGeom prst="rect">
            <a:avLst/>
          </a:prstGeom>
          <a:noFill/>
          <a:ln w="9525">
            <a:noFill/>
            <a:miter lim="800000"/>
            <a:headEnd/>
            <a:tailEnd/>
          </a:ln>
        </p:spPr>
      </p:pic>
      <p:sp>
        <p:nvSpPr>
          <p:cNvPr id="2" name="TextBox 1"/>
          <p:cNvSpPr txBox="1"/>
          <p:nvPr/>
        </p:nvSpPr>
        <p:spPr>
          <a:xfrm>
            <a:off x="2286000" y="152400"/>
            <a:ext cx="4210833" cy="584775"/>
          </a:xfrm>
          <a:prstGeom prst="rect">
            <a:avLst/>
          </a:prstGeom>
          <a:noFill/>
        </p:spPr>
        <p:txBody>
          <a:bodyPr wrap="none" rtlCol="0">
            <a:spAutoFit/>
          </a:bodyPr>
          <a:lstStyle/>
          <a:p>
            <a:r>
              <a:rPr lang="en-US" sz="3200" b="1" dirty="0" smtClean="0">
                <a:solidFill>
                  <a:schemeClr val="bg1"/>
                </a:solidFill>
                <a:latin typeface="Arial Black" panose="020B0A04020102020204" pitchFamily="34" charset="0"/>
              </a:rPr>
              <a:t>Radar Reflectivity</a:t>
            </a:r>
            <a:endParaRPr lang="en-US" sz="3200" b="1" dirty="0">
              <a:solidFill>
                <a:schemeClr val="bg1"/>
              </a:solidFill>
              <a:latin typeface="Arial Black" panose="020B0A04020102020204" pitchFamily="34" charset="0"/>
            </a:endParaRPr>
          </a:p>
        </p:txBody>
      </p:sp>
      <p:sp>
        <p:nvSpPr>
          <p:cNvPr id="3" name="TextBox 2"/>
          <p:cNvSpPr txBox="1"/>
          <p:nvPr/>
        </p:nvSpPr>
        <p:spPr>
          <a:xfrm>
            <a:off x="8001000" y="1676400"/>
            <a:ext cx="3657600" cy="4154984"/>
          </a:xfrm>
          <a:prstGeom prst="rect">
            <a:avLst/>
          </a:prstGeom>
          <a:noFill/>
        </p:spPr>
        <p:txBody>
          <a:bodyPr wrap="square" rtlCol="0">
            <a:spAutoFit/>
          </a:bodyPr>
          <a:lstStyle/>
          <a:p>
            <a:pPr marL="342900" indent="-342900">
              <a:buFont typeface="Wingdings" panose="05000000000000000000" pitchFamily="2" charset="2"/>
              <a:buChar char="Ø"/>
            </a:pPr>
            <a:r>
              <a:rPr lang="en-US" sz="2200" dirty="0" smtClean="0">
                <a:latin typeface="Arial Black" panose="020B0A04020102020204" pitchFamily="34" charset="0"/>
              </a:rPr>
              <a:t>Displays energy reflected back to the radar</a:t>
            </a:r>
          </a:p>
          <a:p>
            <a:pPr marL="342900" indent="-342900">
              <a:buFont typeface="Wingdings" panose="05000000000000000000" pitchFamily="2" charset="2"/>
              <a:buChar char="Ø"/>
            </a:pPr>
            <a:endParaRPr lang="en-US" sz="2200" dirty="0">
              <a:latin typeface="Arial Black" panose="020B0A04020102020204" pitchFamily="34" charset="0"/>
            </a:endParaRPr>
          </a:p>
          <a:p>
            <a:pPr marL="342900" indent="-342900">
              <a:buFont typeface="Wingdings" panose="05000000000000000000" pitchFamily="2" charset="2"/>
              <a:buChar char="Ø"/>
            </a:pPr>
            <a:r>
              <a:rPr lang="en-US" sz="2200" dirty="0" smtClean="0">
                <a:latin typeface="Arial Black" panose="020B0A04020102020204" pitchFamily="34" charset="0"/>
              </a:rPr>
              <a:t>Shows location and movement of rain, snow, hail, etc.</a:t>
            </a:r>
          </a:p>
          <a:p>
            <a:pPr marL="342900" indent="-342900">
              <a:buFont typeface="Wingdings" panose="05000000000000000000" pitchFamily="2" charset="2"/>
              <a:buChar char="Ø"/>
            </a:pPr>
            <a:endParaRPr lang="en-US" sz="2200" dirty="0">
              <a:latin typeface="Arial Black" panose="020B0A04020102020204" pitchFamily="34" charset="0"/>
            </a:endParaRPr>
          </a:p>
          <a:p>
            <a:pPr marL="342900" indent="-342900">
              <a:buFont typeface="Wingdings" panose="05000000000000000000" pitchFamily="2" charset="2"/>
              <a:buChar char="Ø"/>
            </a:pPr>
            <a:r>
              <a:rPr lang="en-US" sz="2200" dirty="0" smtClean="0">
                <a:latin typeface="Arial Black" panose="020B0A04020102020204" pitchFamily="34" charset="0"/>
              </a:rPr>
              <a:t>Radar energy can also reflect back off birds, insects, and ground targets</a:t>
            </a:r>
            <a:endParaRPr lang="en-US" sz="2200" dirty="0">
              <a:latin typeface="Arial Black" panose="020B0A04020102020204" pitchFamily="34" charset="0"/>
            </a:endParaRPr>
          </a:p>
        </p:txBody>
      </p:sp>
    </p:spTree>
    <p:extLst>
      <p:ext uri="{BB962C8B-B14F-4D97-AF65-F5344CB8AC3E}">
        <p14:creationId xmlns:p14="http://schemas.microsoft.com/office/powerpoint/2010/main" val="155980411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676400" y="-134385"/>
            <a:ext cx="10515600" cy="1325563"/>
          </a:xfrm>
        </p:spPr>
        <p:txBody>
          <a:bodyPr>
            <a:noAutofit/>
          </a:bodyPr>
          <a:lstStyle/>
          <a:p>
            <a:r>
              <a:rPr lang="en-US" sz="3600" b="1" dirty="0" smtClean="0">
                <a:solidFill>
                  <a:schemeClr val="bg1"/>
                </a:solidFill>
                <a:latin typeface="Arial Black" panose="020B0A04020102020204" pitchFamily="34" charset="0"/>
              </a:rPr>
              <a:t>National Weather Service</a:t>
            </a:r>
          </a:p>
        </p:txBody>
      </p:sp>
      <p:sp>
        <p:nvSpPr>
          <p:cNvPr id="6" name="Text Box 3"/>
          <p:cNvSpPr txBox="1">
            <a:spLocks noChangeArrowheads="1"/>
          </p:cNvSpPr>
          <p:nvPr/>
        </p:nvSpPr>
        <p:spPr bwMode="auto">
          <a:xfrm>
            <a:off x="0" y="4315160"/>
            <a:ext cx="7467600" cy="1815882"/>
          </a:xfrm>
          <a:prstGeom prst="rect">
            <a:avLst/>
          </a:prstGeom>
          <a:noFill/>
          <a:ln w="9525">
            <a:noFill/>
            <a:miter lim="800000"/>
            <a:headEnd/>
            <a:tailEnd/>
          </a:ln>
        </p:spPr>
        <p:txBody>
          <a:bodyPr wrap="square">
            <a:spAutoFit/>
          </a:bodyPr>
          <a:lstStyle/>
          <a:p>
            <a:pPr marL="342900" indent="-342900">
              <a:spcBef>
                <a:spcPct val="20000"/>
              </a:spcBef>
              <a:buFontTx/>
              <a:buChar char="•"/>
            </a:pPr>
            <a:r>
              <a:rPr lang="en-US" sz="1600" b="1" dirty="0">
                <a:latin typeface="Arial Black" panose="020B0A04020102020204" pitchFamily="34" charset="0"/>
              </a:rPr>
              <a:t>A Federal Government </a:t>
            </a:r>
            <a:r>
              <a:rPr lang="en-US" sz="1600" b="1" dirty="0" smtClean="0">
                <a:latin typeface="Arial Black" panose="020B0A04020102020204" pitchFamily="34" charset="0"/>
              </a:rPr>
              <a:t>Agency</a:t>
            </a:r>
            <a:endParaRPr lang="en-US" sz="1600" b="1" dirty="0">
              <a:latin typeface="Arial Black" panose="020B0A04020102020204" pitchFamily="34" charset="0"/>
            </a:endParaRPr>
          </a:p>
          <a:p>
            <a:pPr>
              <a:spcBef>
                <a:spcPct val="20000"/>
              </a:spcBef>
            </a:pPr>
            <a:endParaRPr lang="en-US" sz="1600" b="1" dirty="0">
              <a:latin typeface="Arial Black" panose="020B0A04020102020204" pitchFamily="34" charset="0"/>
            </a:endParaRPr>
          </a:p>
          <a:p>
            <a:pPr marL="342900" indent="-342900">
              <a:spcBef>
                <a:spcPct val="20000"/>
              </a:spcBef>
              <a:buFontTx/>
              <a:buChar char="•"/>
            </a:pPr>
            <a:r>
              <a:rPr lang="en-US" sz="1600" b="1" dirty="0">
                <a:latin typeface="Arial Black" panose="020B0A04020102020204" pitchFamily="34" charset="0"/>
              </a:rPr>
              <a:t>Part of the Dept. of Commerce</a:t>
            </a:r>
          </a:p>
          <a:p>
            <a:pPr>
              <a:spcBef>
                <a:spcPct val="20000"/>
              </a:spcBef>
            </a:pPr>
            <a:endParaRPr lang="en-US" sz="1600" b="1" dirty="0">
              <a:latin typeface="Arial Black" panose="020B0A04020102020204" pitchFamily="34" charset="0"/>
            </a:endParaRPr>
          </a:p>
          <a:p>
            <a:pPr marL="342900" indent="-342900">
              <a:spcBef>
                <a:spcPct val="20000"/>
              </a:spcBef>
              <a:buFontTx/>
              <a:buChar char="•"/>
            </a:pPr>
            <a:r>
              <a:rPr lang="en-US" sz="1600" b="1" dirty="0">
                <a:latin typeface="Arial Black" panose="020B0A04020102020204" pitchFamily="34" charset="0"/>
              </a:rPr>
              <a:t>NOAA – National Oceanic and </a:t>
            </a:r>
            <a:r>
              <a:rPr lang="en-US" sz="1600" b="1" dirty="0" smtClean="0">
                <a:latin typeface="Arial Black" panose="020B0A04020102020204" pitchFamily="34" charset="0"/>
              </a:rPr>
              <a:t>Atmospheric Administration </a:t>
            </a:r>
            <a:r>
              <a:rPr lang="en-US" sz="1600" b="1" dirty="0">
                <a:latin typeface="Arial Black" panose="020B0A04020102020204" pitchFamily="34" charset="0"/>
              </a:rPr>
              <a:t>– </a:t>
            </a:r>
          </a:p>
          <a:p>
            <a:pPr lvl="1">
              <a:spcBef>
                <a:spcPct val="20000"/>
              </a:spcBef>
            </a:pPr>
            <a:r>
              <a:rPr lang="en-US" sz="1600" b="1" dirty="0">
                <a:latin typeface="Arial Black" panose="020B0A04020102020204" pitchFamily="34" charset="0"/>
              </a:rPr>
              <a:t>is our parent organization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358900"/>
            <a:ext cx="4078705" cy="295626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524000"/>
            <a:ext cx="4990300" cy="4419600"/>
          </a:xfrm>
          <a:prstGeom prst="rect">
            <a:avLst/>
          </a:prstGeom>
        </p:spPr>
      </p:pic>
    </p:spTree>
    <p:extLst>
      <p:ext uri="{BB962C8B-B14F-4D97-AF65-F5344CB8AC3E}">
        <p14:creationId xmlns:p14="http://schemas.microsoft.com/office/powerpoint/2010/main" val="379399580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1905000" y="0"/>
            <a:ext cx="8382000" cy="990600"/>
          </a:xfrm>
        </p:spPr>
        <p:txBody>
          <a:bodyPr/>
          <a:lstStyle/>
          <a:p>
            <a:r>
              <a:rPr lang="en-US" altLang="en-US" sz="3200" b="1" dirty="0">
                <a:solidFill>
                  <a:schemeClr val="bg1"/>
                </a:solidFill>
                <a:latin typeface="Arial Black" panose="020B0A04020102020204" pitchFamily="34" charset="0"/>
              </a:rPr>
              <a:t>Radar Limitations – Beam Spreading</a:t>
            </a:r>
          </a:p>
        </p:txBody>
      </p:sp>
      <p:sp>
        <p:nvSpPr>
          <p:cNvPr id="373763" name="Rectangle 3"/>
          <p:cNvSpPr>
            <a:spLocks noGrp="1" noChangeArrowheads="1"/>
          </p:cNvSpPr>
          <p:nvPr>
            <p:ph idx="1"/>
          </p:nvPr>
        </p:nvSpPr>
        <p:spPr>
          <a:xfrm>
            <a:off x="838200" y="2438400"/>
            <a:ext cx="10515600" cy="3738562"/>
          </a:xfrm>
        </p:spPr>
        <p:txBody>
          <a:bodyPr/>
          <a:lstStyle/>
          <a:p>
            <a:endParaRPr lang="en-US" altLang="en-US" dirty="0"/>
          </a:p>
          <a:p>
            <a:endParaRPr lang="en-US" altLang="en-US" dirty="0"/>
          </a:p>
          <a:p>
            <a:endParaRPr lang="en-US" altLang="en-US" dirty="0"/>
          </a:p>
          <a:p>
            <a:endParaRPr lang="en-US" altLang="en-US" dirty="0"/>
          </a:p>
          <a:p>
            <a:pPr algn="ctr">
              <a:buFont typeface="Wingdings" pitchFamily="2" charset="2"/>
              <a:buNone/>
            </a:pPr>
            <a:r>
              <a:rPr lang="en-US" altLang="en-US" b="1" dirty="0">
                <a:latin typeface="Arial Black" panose="020B0A04020102020204" pitchFamily="34" charset="0"/>
              </a:rPr>
              <a:t>Affects resolution capability of the radar</a:t>
            </a:r>
          </a:p>
        </p:txBody>
      </p:sp>
      <p:pic>
        <p:nvPicPr>
          <p:cNvPr id="373764" name="Picture 4" descr="Doppler radar b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371600"/>
            <a:ext cx="4686300" cy="2427113"/>
          </a:xfrm>
          <a:prstGeom prst="rect">
            <a:avLst/>
          </a:prstGeom>
          <a:noFill/>
          <a:extLst>
            <a:ext uri="{909E8E84-426E-40DD-AFC4-6F175D3DCCD1}">
              <a14:hiddenFill xmlns:a14="http://schemas.microsoft.com/office/drawing/2010/main">
                <a:solidFill>
                  <a:srgbClr val="FFFFFF"/>
                </a:solidFill>
              </a14:hiddenFill>
            </a:ext>
          </a:extLst>
        </p:spPr>
      </p:pic>
      <p:pic>
        <p:nvPicPr>
          <p:cNvPr id="373765" name="Picture 5" descr="Beam Spr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6447" y="4424363"/>
            <a:ext cx="8200553"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95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3763">
                                            <p:txEl>
                                              <p:pRg st="4" end="4"/>
                                            </p:txEl>
                                          </p:spTgt>
                                        </p:tgtEl>
                                        <p:attrNameLst>
                                          <p:attrName>style.visibility</p:attrName>
                                        </p:attrNameLst>
                                      </p:cBhvr>
                                      <p:to>
                                        <p:strVal val="visible"/>
                                      </p:to>
                                    </p:set>
                                    <p:animEffect transition="in" filter="wipe(up)">
                                      <p:cBhvr>
                                        <p:cTn id="7" dur="500"/>
                                        <p:tgtEl>
                                          <p:spTgt spid="373763">
                                            <p:txEl>
                                              <p:pRg st="4" end="4"/>
                                            </p:txEl>
                                          </p:spTgt>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73765"/>
                                        </p:tgtEl>
                                        <p:attrNameLst>
                                          <p:attrName>style.visibility</p:attrName>
                                        </p:attrNameLst>
                                      </p:cBhvr>
                                      <p:to>
                                        <p:strVal val="visible"/>
                                      </p:to>
                                    </p:set>
                                    <p:animEffect transition="in" filter="wipe(up)">
                                      <p:cBhvr>
                                        <p:cTn id="11" dur="500"/>
                                        <p:tgtEl>
                                          <p:spTgt spid="373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9601200" cy="914400"/>
          </a:xfrm>
        </p:spPr>
        <p:txBody>
          <a:bodyPr/>
          <a:lstStyle/>
          <a:p>
            <a:r>
              <a:rPr lang="en-US" dirty="0" smtClean="0">
                <a:solidFill>
                  <a:schemeClr val="bg1"/>
                </a:solidFill>
                <a:latin typeface="Arial Black" panose="020B0A04020102020204" pitchFamily="34" charset="0"/>
              </a:rPr>
              <a:t>Radar Next Program</a:t>
            </a:r>
            <a:endParaRPr lang="en-US" dirty="0">
              <a:solidFill>
                <a:schemeClr val="bg1"/>
              </a:solidFill>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2375855" y="1447800"/>
            <a:ext cx="7745090" cy="4724400"/>
          </a:xfrm>
          <a:prstGeom prst="rect">
            <a:avLst/>
          </a:prstGeom>
        </p:spPr>
      </p:pic>
    </p:spTree>
    <p:extLst>
      <p:ext uri="{BB962C8B-B14F-4D97-AF65-F5344CB8AC3E}">
        <p14:creationId xmlns:p14="http://schemas.microsoft.com/office/powerpoint/2010/main" val="2360811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9601200" cy="914400"/>
          </a:xfrm>
        </p:spPr>
        <p:txBody>
          <a:bodyPr/>
          <a:lstStyle/>
          <a:p>
            <a:r>
              <a:rPr lang="en-US" dirty="0" smtClean="0">
                <a:solidFill>
                  <a:schemeClr val="bg1"/>
                </a:solidFill>
                <a:latin typeface="Arial Black" panose="020B0A04020102020204" pitchFamily="34" charset="0"/>
              </a:rPr>
              <a:t>Numerical Weather Prediction</a:t>
            </a:r>
            <a:endParaRPr lang="en-US" dirty="0">
              <a:solidFill>
                <a:schemeClr val="bg1"/>
              </a:solidFill>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6096000" y="1905000"/>
            <a:ext cx="5886450" cy="4414838"/>
          </a:xfrm>
          <a:prstGeom prst="rect">
            <a:avLst/>
          </a:prstGeom>
        </p:spPr>
      </p:pic>
      <p:sp>
        <p:nvSpPr>
          <p:cNvPr id="5" name="TextBox 4"/>
          <p:cNvSpPr txBox="1"/>
          <p:nvPr/>
        </p:nvSpPr>
        <p:spPr>
          <a:xfrm>
            <a:off x="7161147" y="1443335"/>
            <a:ext cx="3756156" cy="461665"/>
          </a:xfrm>
          <a:prstGeom prst="rect">
            <a:avLst/>
          </a:prstGeom>
          <a:noFill/>
        </p:spPr>
        <p:txBody>
          <a:bodyPr wrap="none" rtlCol="0">
            <a:spAutoFit/>
          </a:bodyPr>
          <a:lstStyle/>
          <a:p>
            <a:r>
              <a:rPr lang="en-US" dirty="0" smtClean="0"/>
              <a:t>NWS Supercomputer system</a:t>
            </a:r>
            <a:endParaRPr lang="en-US" dirty="0"/>
          </a:p>
        </p:txBody>
      </p:sp>
      <p:sp>
        <p:nvSpPr>
          <p:cNvPr id="6" name="TextBox 5"/>
          <p:cNvSpPr txBox="1"/>
          <p:nvPr/>
        </p:nvSpPr>
        <p:spPr>
          <a:xfrm>
            <a:off x="0" y="1443335"/>
            <a:ext cx="5791200" cy="4524315"/>
          </a:xfrm>
          <a:prstGeom prst="rect">
            <a:avLst/>
          </a:prstGeom>
          <a:noFill/>
        </p:spPr>
        <p:txBody>
          <a:bodyPr wrap="square" rtlCol="0">
            <a:spAutoFit/>
          </a:bodyPr>
          <a:lstStyle/>
          <a:p>
            <a:r>
              <a:rPr lang="en-US" dirty="0" smtClean="0"/>
              <a:t>Some of the most powerful supercomputers in the world are used for numerical weather prediction</a:t>
            </a:r>
          </a:p>
          <a:p>
            <a:endParaRPr lang="en-US" dirty="0"/>
          </a:p>
          <a:p>
            <a:r>
              <a:rPr lang="en-US" dirty="0" smtClean="0"/>
              <a:t>NWS Supercomputer processing capacity</a:t>
            </a:r>
          </a:p>
          <a:p>
            <a:r>
              <a:rPr lang="en-US" dirty="0" smtClean="0"/>
              <a:t>2018 – 8.4 petaflops</a:t>
            </a:r>
          </a:p>
          <a:p>
            <a:r>
              <a:rPr lang="en-US" dirty="0" smtClean="0"/>
              <a:t>2024 – 49 petaflops</a:t>
            </a:r>
          </a:p>
          <a:p>
            <a:r>
              <a:rPr lang="en-US" dirty="0"/>
              <a:t>	</a:t>
            </a:r>
            <a:r>
              <a:rPr lang="en-US" dirty="0" smtClean="0"/>
              <a:t>over 45 quadrillion calculations per  	second!</a:t>
            </a:r>
          </a:p>
          <a:p>
            <a:endParaRPr lang="en-US" dirty="0"/>
          </a:p>
          <a:p>
            <a:r>
              <a:rPr lang="en-US" dirty="0" smtClean="0"/>
              <a:t>Number crunching of numerical weather prediction still done with Fortran</a:t>
            </a:r>
            <a:endParaRPr lang="en-US" dirty="0"/>
          </a:p>
        </p:txBody>
      </p:sp>
    </p:spTree>
    <p:extLst>
      <p:ext uri="{BB962C8B-B14F-4D97-AF65-F5344CB8AC3E}">
        <p14:creationId xmlns:p14="http://schemas.microsoft.com/office/powerpoint/2010/main" val="1971044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
            <a:ext cx="10515600" cy="914400"/>
          </a:xfrm>
        </p:spPr>
        <p:txBody>
          <a:bodyPr>
            <a:normAutofit/>
          </a:bodyPr>
          <a:lstStyle/>
          <a:p>
            <a:r>
              <a:rPr lang="en-US" sz="2800" dirty="0" smtClean="0">
                <a:solidFill>
                  <a:schemeClr val="bg1"/>
                </a:solidFill>
                <a:latin typeface="Arial Black" panose="020B0A04020102020204" pitchFamily="34" charset="0"/>
              </a:rPr>
              <a:t>The Future? Artificial Intelligence (AI)?</a:t>
            </a:r>
            <a:endParaRPr lang="en-US" sz="2800" dirty="0">
              <a:solidFill>
                <a:schemeClr val="bg1"/>
              </a:solidFill>
              <a:latin typeface="Arial Black" panose="020B0A04020102020204" pitchFamily="34" charset="0"/>
            </a:endParaRPr>
          </a:p>
        </p:txBody>
      </p:sp>
      <p:sp>
        <p:nvSpPr>
          <p:cNvPr id="3" name="TextBox 2"/>
          <p:cNvSpPr txBox="1"/>
          <p:nvPr/>
        </p:nvSpPr>
        <p:spPr>
          <a:xfrm>
            <a:off x="152400" y="1676400"/>
            <a:ext cx="11811000" cy="4154984"/>
          </a:xfrm>
          <a:prstGeom prst="rect">
            <a:avLst/>
          </a:prstGeom>
          <a:noFill/>
        </p:spPr>
        <p:txBody>
          <a:bodyPr wrap="square" rtlCol="0">
            <a:spAutoFit/>
          </a:bodyPr>
          <a:lstStyle/>
          <a:p>
            <a:pPr marL="342900" indent="-342900">
              <a:buFont typeface="Wingdings" panose="05000000000000000000" pitchFamily="2" charset="2"/>
              <a:buChar char="§"/>
            </a:pPr>
            <a:r>
              <a:rPr lang="en-US" dirty="0" smtClean="0"/>
              <a:t>AI isn’t new in meteorology, rudimentary AI in the form of machine learning and neural networks have been used for 30+ years</a:t>
            </a:r>
          </a:p>
          <a:p>
            <a:pPr marL="342900" indent="-342900">
              <a:buFont typeface="Wingdings" panose="05000000000000000000" pitchFamily="2" charset="2"/>
              <a:buChar char="§"/>
            </a:pPr>
            <a:endParaRPr lang="en-US" dirty="0"/>
          </a:p>
          <a:p>
            <a:pPr marL="342900" indent="-342900">
              <a:buFont typeface="Wingdings" panose="05000000000000000000" pitchFamily="2" charset="2"/>
              <a:buChar char="§"/>
            </a:pPr>
            <a:r>
              <a:rPr lang="en-US" dirty="0" smtClean="0"/>
              <a:t>Modern AI – Two types</a:t>
            </a:r>
          </a:p>
          <a:p>
            <a:pPr marL="342900" indent="-342900">
              <a:buFont typeface="Wingdings" panose="05000000000000000000" pitchFamily="2" charset="2"/>
              <a:buChar char="§"/>
            </a:pPr>
            <a:endParaRPr lang="en-US" dirty="0"/>
          </a:p>
          <a:p>
            <a:pPr marL="800100" lvl="1" indent="-342900">
              <a:buFont typeface="Wingdings" panose="05000000000000000000" pitchFamily="2" charset="2"/>
              <a:buChar char="§"/>
            </a:pPr>
            <a:r>
              <a:rPr lang="en-US" dirty="0" smtClean="0"/>
              <a:t>Generative AI – A computer assists you in writing a forecast discussion</a:t>
            </a:r>
          </a:p>
          <a:p>
            <a:pPr marL="342900" indent="-342900">
              <a:buFont typeface="Wingdings" panose="05000000000000000000" pitchFamily="2" charset="2"/>
              <a:buChar char="§"/>
            </a:pPr>
            <a:endParaRPr lang="en-US" dirty="0"/>
          </a:p>
          <a:p>
            <a:pPr marL="800100" lvl="1" indent="-342900">
              <a:buFont typeface="Wingdings" panose="05000000000000000000" pitchFamily="2" charset="2"/>
              <a:buChar char="§"/>
            </a:pPr>
            <a:r>
              <a:rPr lang="en-US" dirty="0" smtClean="0"/>
              <a:t>Predictive AI – A computer assists you in forecasting the future</a:t>
            </a:r>
          </a:p>
          <a:p>
            <a:pPr marL="342900" indent="-342900">
              <a:buFont typeface="Wingdings" panose="05000000000000000000" pitchFamily="2" charset="2"/>
              <a:buChar char="§"/>
            </a:pPr>
            <a:endParaRPr lang="en-US" dirty="0"/>
          </a:p>
          <a:p>
            <a:pPr marL="342900" indent="-342900">
              <a:buFont typeface="Wingdings" panose="05000000000000000000" pitchFamily="2" charset="2"/>
              <a:buChar char="§"/>
            </a:pPr>
            <a:r>
              <a:rPr lang="en-US" dirty="0" smtClean="0"/>
              <a:t>Can predictive AI be coupled with traditional numerical weather prediction to improve the forecast?</a:t>
            </a:r>
          </a:p>
        </p:txBody>
      </p:sp>
    </p:spTree>
    <p:extLst>
      <p:ext uri="{BB962C8B-B14F-4D97-AF65-F5344CB8AC3E}">
        <p14:creationId xmlns:p14="http://schemas.microsoft.com/office/powerpoint/2010/main" val="3927231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10515600" cy="914400"/>
          </a:xfrm>
        </p:spPr>
        <p:txBody>
          <a:bodyPr>
            <a:normAutofit/>
          </a:bodyPr>
          <a:lstStyle/>
          <a:p>
            <a:r>
              <a:rPr lang="en-US" sz="2600" dirty="0" smtClean="0">
                <a:solidFill>
                  <a:schemeClr val="bg1"/>
                </a:solidFill>
                <a:latin typeface="Arial Black" panose="020B0A04020102020204" pitchFamily="34" charset="0"/>
              </a:rPr>
              <a:t>The Role of the Human Forecaster in the Future</a:t>
            </a:r>
            <a:endParaRPr lang="en-US" sz="2600" dirty="0">
              <a:solidFill>
                <a:schemeClr val="bg1"/>
              </a:solidFill>
              <a:latin typeface="Arial Black" panose="020B0A04020102020204" pitchFamily="34" charset="0"/>
            </a:endParaRPr>
          </a:p>
        </p:txBody>
      </p:sp>
      <p:sp>
        <p:nvSpPr>
          <p:cNvPr id="3" name="TextBox 2"/>
          <p:cNvSpPr txBox="1"/>
          <p:nvPr/>
        </p:nvSpPr>
        <p:spPr>
          <a:xfrm>
            <a:off x="152400" y="1676400"/>
            <a:ext cx="11811000" cy="3416320"/>
          </a:xfrm>
          <a:prstGeom prst="rect">
            <a:avLst/>
          </a:prstGeom>
          <a:noFill/>
        </p:spPr>
        <p:txBody>
          <a:bodyPr wrap="square" rtlCol="0">
            <a:spAutoFit/>
          </a:bodyPr>
          <a:lstStyle/>
          <a:p>
            <a:pPr marL="342900" indent="-342900">
              <a:buFont typeface="Wingdings" panose="05000000000000000000" pitchFamily="2" charset="2"/>
              <a:buChar char="§"/>
            </a:pPr>
            <a:r>
              <a:rPr lang="en-US" dirty="0" smtClean="0"/>
              <a:t>The job of a meteorologist will likely be quite different in 10 years due to accelerating technological advances</a:t>
            </a:r>
          </a:p>
          <a:p>
            <a:endParaRPr lang="en-US" dirty="0" smtClean="0"/>
          </a:p>
          <a:p>
            <a:pPr marL="342900" indent="-342900">
              <a:buFont typeface="Wingdings" panose="05000000000000000000" pitchFamily="2" charset="2"/>
              <a:buChar char="§"/>
            </a:pPr>
            <a:r>
              <a:rPr lang="en-US" dirty="0" smtClean="0"/>
              <a:t>There will always be a need for trained, professional meteorologists to explain and describe the impacts of the forecast weather to emergency management, DOT, highway departments, and the public</a:t>
            </a:r>
          </a:p>
          <a:p>
            <a:endParaRPr lang="en-US" dirty="0" smtClean="0"/>
          </a:p>
          <a:p>
            <a:pPr marL="342900" indent="-342900">
              <a:buFont typeface="Wingdings" panose="05000000000000000000" pitchFamily="2" charset="2"/>
              <a:buChar char="§"/>
            </a:pPr>
            <a:r>
              <a:rPr lang="en-US" dirty="0" smtClean="0"/>
              <a:t>Forecasters in the loop vs over the loop</a:t>
            </a:r>
          </a:p>
          <a:p>
            <a:endParaRPr lang="en-US" dirty="0"/>
          </a:p>
        </p:txBody>
      </p:sp>
    </p:spTree>
    <p:extLst>
      <p:ext uri="{BB962C8B-B14F-4D97-AF65-F5344CB8AC3E}">
        <p14:creationId xmlns:p14="http://schemas.microsoft.com/office/powerpoint/2010/main" val="2323103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10515600" cy="914400"/>
          </a:xfrm>
        </p:spPr>
        <p:txBody>
          <a:bodyPr>
            <a:normAutofit/>
          </a:bodyPr>
          <a:lstStyle/>
          <a:p>
            <a:r>
              <a:rPr lang="en-US" sz="2600" dirty="0" smtClean="0">
                <a:solidFill>
                  <a:schemeClr val="bg1"/>
                </a:solidFill>
                <a:latin typeface="Arial Black" panose="020B0A04020102020204" pitchFamily="34" charset="0"/>
              </a:rPr>
              <a:t>The Role of the Human Forecaster in the Future</a:t>
            </a:r>
            <a:endParaRPr lang="en-US" sz="2600" dirty="0">
              <a:solidFill>
                <a:schemeClr val="bg1"/>
              </a:solidFill>
              <a:latin typeface="Arial Black" panose="020B0A04020102020204" pitchFamily="34" charset="0"/>
            </a:endParaRPr>
          </a:p>
        </p:txBody>
      </p:sp>
      <p:sp>
        <p:nvSpPr>
          <p:cNvPr id="3" name="TextBox 2"/>
          <p:cNvSpPr txBox="1"/>
          <p:nvPr/>
        </p:nvSpPr>
        <p:spPr>
          <a:xfrm>
            <a:off x="152400" y="1676400"/>
            <a:ext cx="11811000" cy="4154984"/>
          </a:xfrm>
          <a:prstGeom prst="rect">
            <a:avLst/>
          </a:prstGeom>
          <a:noFill/>
        </p:spPr>
        <p:txBody>
          <a:bodyPr wrap="square" rtlCol="0">
            <a:spAutoFit/>
          </a:bodyPr>
          <a:lstStyle/>
          <a:p>
            <a:endParaRPr lang="en-US" dirty="0" smtClean="0"/>
          </a:p>
          <a:p>
            <a:pPr marL="342900" indent="-342900">
              <a:buFont typeface="Wingdings" panose="05000000000000000000" pitchFamily="2" charset="2"/>
              <a:buChar char="§"/>
            </a:pPr>
            <a:r>
              <a:rPr lang="en-US" b="1" dirty="0" smtClean="0"/>
              <a:t>Forecasters in the loop: </a:t>
            </a:r>
          </a:p>
          <a:p>
            <a:pPr marL="800100" lvl="1" indent="-342900">
              <a:buFont typeface="Wingdings" panose="05000000000000000000" pitchFamily="2" charset="2"/>
              <a:buChar char="§"/>
            </a:pPr>
            <a:r>
              <a:rPr lang="en-US" dirty="0" smtClean="0"/>
              <a:t>Current National Weather Service operations</a:t>
            </a:r>
          </a:p>
          <a:p>
            <a:pPr marL="800100" lvl="1" indent="-342900">
              <a:buFont typeface="Wingdings" panose="05000000000000000000" pitchFamily="2" charset="2"/>
              <a:buChar char="§"/>
            </a:pPr>
            <a:r>
              <a:rPr lang="en-US" dirty="0" smtClean="0"/>
              <a:t>Forecasters make direct decisions and input on the forecast and physically generate the forecast</a:t>
            </a:r>
          </a:p>
          <a:p>
            <a:pPr lvl="1"/>
            <a:endParaRPr lang="en-US" dirty="0" smtClean="0"/>
          </a:p>
          <a:p>
            <a:pPr marL="342900" indent="-342900">
              <a:buFont typeface="Wingdings" panose="05000000000000000000" pitchFamily="2" charset="2"/>
              <a:buChar char="§"/>
            </a:pPr>
            <a:r>
              <a:rPr lang="en-US" b="1" dirty="0" smtClean="0"/>
              <a:t>Forecasters over the loop:</a:t>
            </a:r>
          </a:p>
          <a:p>
            <a:pPr marL="800100" lvl="1" indent="-342900">
              <a:buFont typeface="Wingdings" panose="05000000000000000000" pitchFamily="2" charset="2"/>
              <a:buChar char="§"/>
            </a:pPr>
            <a:r>
              <a:rPr lang="en-US" dirty="0" smtClean="0"/>
              <a:t>Some private sector meteorology companies have already gone this direction</a:t>
            </a:r>
          </a:p>
          <a:p>
            <a:pPr marL="800100" lvl="1" indent="-342900">
              <a:buFont typeface="Wingdings" panose="05000000000000000000" pitchFamily="2" charset="2"/>
              <a:buChar char="§"/>
            </a:pPr>
            <a:r>
              <a:rPr lang="en-US" dirty="0" smtClean="0"/>
              <a:t>Forecast is largely automated, meteorologists analyze the forecast output and can adjust anything they perceive as a significant error</a:t>
            </a:r>
          </a:p>
          <a:p>
            <a:endParaRPr lang="en-US" dirty="0"/>
          </a:p>
        </p:txBody>
      </p:sp>
    </p:spTree>
    <p:extLst>
      <p:ext uri="{BB962C8B-B14F-4D97-AF65-F5344CB8AC3E}">
        <p14:creationId xmlns:p14="http://schemas.microsoft.com/office/powerpoint/2010/main" val="2763062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14600"/>
            <a:ext cx="10515600" cy="1325563"/>
          </a:xfrm>
        </p:spPr>
        <p:txBody>
          <a:bodyPr/>
          <a:lstStyle/>
          <a:p>
            <a:pPr algn="ctr"/>
            <a:r>
              <a:rPr lang="en-US" b="1" dirty="0" smtClean="0">
                <a:latin typeface="Arial Black" panose="020B0A04020102020204" pitchFamily="34" charset="0"/>
              </a:rPr>
              <a:t>Questions and Open Discussion</a:t>
            </a:r>
            <a:endParaRPr lang="en-US" b="1" dirty="0">
              <a:latin typeface="Arial Black" panose="020B0A04020102020204" pitchFamily="34" charset="0"/>
            </a:endParaRPr>
          </a:p>
        </p:txBody>
      </p:sp>
      <p:sp>
        <p:nvSpPr>
          <p:cNvPr id="3" name="TextBox 2"/>
          <p:cNvSpPr txBox="1"/>
          <p:nvPr/>
        </p:nvSpPr>
        <p:spPr>
          <a:xfrm>
            <a:off x="2362200" y="4267200"/>
            <a:ext cx="8006551" cy="1569660"/>
          </a:xfrm>
          <a:prstGeom prst="rect">
            <a:avLst/>
          </a:prstGeom>
          <a:noFill/>
        </p:spPr>
        <p:txBody>
          <a:bodyPr wrap="none" rtlCol="0">
            <a:spAutoFit/>
          </a:bodyPr>
          <a:lstStyle/>
          <a:p>
            <a:r>
              <a:rPr lang="en-US" b="1" dirty="0" smtClean="0">
                <a:latin typeface="Arial Black" panose="020B0A04020102020204" pitchFamily="34" charset="0"/>
              </a:rPr>
              <a:t>Contact Information: </a:t>
            </a:r>
          </a:p>
          <a:p>
            <a:r>
              <a:rPr lang="en-US" b="1" dirty="0">
                <a:latin typeface="Arial Black" panose="020B0A04020102020204" pitchFamily="34" charset="0"/>
              </a:rPr>
              <a:t> </a:t>
            </a:r>
            <a:r>
              <a:rPr lang="en-US" b="1" dirty="0" smtClean="0">
                <a:latin typeface="Arial Black" panose="020B0A04020102020204" pitchFamily="34" charset="0"/>
              </a:rPr>
              <a:t>                 </a:t>
            </a:r>
            <a:r>
              <a:rPr lang="en-US" b="1" dirty="0" smtClean="0">
                <a:latin typeface="Arial Black" panose="020B0A04020102020204" pitchFamily="34" charset="0"/>
              </a:rPr>
              <a:t>Jon </a:t>
            </a:r>
            <a:r>
              <a:rPr lang="en-US" b="1" dirty="0">
                <a:latin typeface="Arial Black" panose="020B0A04020102020204" pitchFamily="34" charset="0"/>
              </a:rPr>
              <a:t>Hitchcock</a:t>
            </a:r>
          </a:p>
          <a:p>
            <a:r>
              <a:rPr lang="en-US" b="1" dirty="0">
                <a:latin typeface="Arial Black" panose="020B0A04020102020204" pitchFamily="34" charset="0"/>
              </a:rPr>
              <a:t>                  </a:t>
            </a:r>
            <a:r>
              <a:rPr lang="en-US" b="1" dirty="0" smtClean="0">
                <a:latin typeface="Arial Black" panose="020B0A04020102020204" pitchFamily="34" charset="0"/>
              </a:rPr>
              <a:t>Senior </a:t>
            </a:r>
            <a:r>
              <a:rPr lang="en-US" b="1" dirty="0">
                <a:latin typeface="Arial Black" panose="020B0A04020102020204" pitchFamily="34" charset="0"/>
              </a:rPr>
              <a:t>Forecaster, NWS Buffalo, </a:t>
            </a:r>
            <a:r>
              <a:rPr lang="en-US" b="1" dirty="0" smtClean="0">
                <a:latin typeface="Arial Black" panose="020B0A04020102020204" pitchFamily="34" charset="0"/>
              </a:rPr>
              <a:t>NY</a:t>
            </a:r>
          </a:p>
          <a:p>
            <a:r>
              <a:rPr lang="en-US" b="1" dirty="0" smtClean="0">
                <a:latin typeface="Arial Black" panose="020B0A04020102020204" pitchFamily="34" charset="0"/>
              </a:rPr>
              <a:t>                  Email: Jon.Hitchcock@noaa.gov</a:t>
            </a:r>
            <a:endParaRPr lang="en-US" b="1" dirty="0">
              <a:latin typeface="Arial Black" panose="020B0A04020102020204" pitchFamily="34" charset="0"/>
            </a:endParaRPr>
          </a:p>
        </p:txBody>
      </p:sp>
    </p:spTree>
    <p:extLst>
      <p:ext uri="{BB962C8B-B14F-4D97-AF65-F5344CB8AC3E}">
        <p14:creationId xmlns:p14="http://schemas.microsoft.com/office/powerpoint/2010/main" val="2578466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4" descr="wind"/>
          <p:cNvPicPr>
            <a:picLocks noChangeAspect="1" noChangeArrowheads="1"/>
          </p:cNvPicPr>
          <p:nvPr/>
        </p:nvPicPr>
        <p:blipFill>
          <a:blip r:embed="rId3" cstate="print"/>
          <a:srcRect/>
          <a:stretch>
            <a:fillRect/>
          </a:stretch>
        </p:blipFill>
        <p:spPr bwMode="auto">
          <a:xfrm>
            <a:off x="7215162" y="1678782"/>
            <a:ext cx="1700239" cy="2555875"/>
          </a:xfrm>
          <a:prstGeom prst="rect">
            <a:avLst/>
          </a:prstGeom>
          <a:solidFill>
            <a:schemeClr val="accent1"/>
          </a:solidFill>
          <a:ln w="57150">
            <a:solidFill>
              <a:srgbClr val="336699"/>
            </a:solidFill>
            <a:miter lim="800000"/>
            <a:headEnd/>
            <a:tailEnd/>
          </a:ln>
        </p:spPr>
      </p:pic>
      <p:pic>
        <p:nvPicPr>
          <p:cNvPr id="16387" name="Picture 16" descr="sun"/>
          <p:cNvPicPr>
            <a:picLocks noChangeAspect="1" noChangeArrowheads="1"/>
          </p:cNvPicPr>
          <p:nvPr/>
        </p:nvPicPr>
        <p:blipFill>
          <a:blip r:embed="rId4" cstate="print"/>
          <a:srcRect/>
          <a:stretch>
            <a:fillRect/>
          </a:stretch>
        </p:blipFill>
        <p:spPr bwMode="auto">
          <a:xfrm>
            <a:off x="8915401" y="1497887"/>
            <a:ext cx="1382167" cy="1497725"/>
          </a:xfrm>
          <a:prstGeom prst="rect">
            <a:avLst/>
          </a:prstGeom>
          <a:noFill/>
          <a:ln w="57150">
            <a:solidFill>
              <a:srgbClr val="336699"/>
            </a:solidFill>
            <a:miter lim="800000"/>
            <a:headEnd/>
            <a:tailEnd/>
          </a:ln>
        </p:spPr>
      </p:pic>
      <p:sp>
        <p:nvSpPr>
          <p:cNvPr id="16388" name="Rectangle 5"/>
          <p:cNvSpPr txBox="1">
            <a:spLocks noChangeArrowheads="1"/>
          </p:cNvSpPr>
          <p:nvPr/>
        </p:nvSpPr>
        <p:spPr bwMode="auto">
          <a:xfrm>
            <a:off x="2987435" y="3047084"/>
            <a:ext cx="5709933" cy="2802852"/>
          </a:xfrm>
          <a:prstGeom prst="rect">
            <a:avLst/>
          </a:prstGeom>
          <a:noFill/>
          <a:ln w="9525">
            <a:noFill/>
            <a:miter lim="800000"/>
            <a:headEnd/>
            <a:tailEnd/>
          </a:ln>
        </p:spPr>
        <p:txBody>
          <a:bodyPr/>
          <a:lstStyle/>
          <a:p>
            <a:pPr>
              <a:lnSpc>
                <a:spcPct val="75000"/>
              </a:lnSpc>
              <a:spcBef>
                <a:spcPct val="55000"/>
              </a:spcBef>
              <a:buClr>
                <a:srgbClr val="FF0000"/>
              </a:buClr>
              <a:buSzPct val="65000"/>
            </a:pPr>
            <a:endParaRPr lang="en-US" sz="3200" b="1">
              <a:solidFill>
                <a:schemeClr val="bg1"/>
              </a:solidFill>
              <a:latin typeface="Calibri" pitchFamily="34" charset="0"/>
            </a:endParaRPr>
          </a:p>
        </p:txBody>
      </p:sp>
      <p:sp>
        <p:nvSpPr>
          <p:cNvPr id="16389" name="Rectangle 12"/>
          <p:cNvSpPr>
            <a:spLocks/>
          </p:cNvSpPr>
          <p:nvPr/>
        </p:nvSpPr>
        <p:spPr bwMode="auto">
          <a:xfrm>
            <a:off x="2821489" y="4004470"/>
            <a:ext cx="4724400" cy="2817018"/>
          </a:xfrm>
          <a:prstGeom prst="rect">
            <a:avLst/>
          </a:prstGeom>
          <a:noFill/>
          <a:ln w="9525">
            <a:noFill/>
            <a:miter lim="800000"/>
            <a:headEnd/>
            <a:tailEnd/>
          </a:ln>
        </p:spPr>
        <p:txBody>
          <a:bodyPr/>
          <a:lstStyle/>
          <a:p>
            <a:pPr>
              <a:spcBef>
                <a:spcPct val="20000"/>
              </a:spcBef>
              <a:buClr>
                <a:srgbClr val="2E507A"/>
              </a:buClr>
              <a:buSzPct val="90000"/>
              <a:buFont typeface="Wingdings" pitchFamily="2" charset="2"/>
              <a:buNone/>
            </a:pPr>
            <a:r>
              <a:rPr lang="en-US" sz="3200" dirty="0">
                <a:latin typeface="Calibri" pitchFamily="34" charset="0"/>
                <a:ea typeface="Calibri" pitchFamily="34" charset="0"/>
                <a:cs typeface="Calibri" pitchFamily="34" charset="0"/>
              </a:rPr>
              <a:t> </a:t>
            </a:r>
            <a:r>
              <a:rPr lang="en-US" b="1" u="sng" dirty="0">
                <a:latin typeface="Arial Black" panose="020B0A04020102020204" pitchFamily="34" charset="0"/>
                <a:ea typeface="Calibri" pitchFamily="34" charset="0"/>
                <a:cs typeface="Calibri" pitchFamily="34" charset="0"/>
              </a:rPr>
              <a:t>VISION</a:t>
            </a:r>
          </a:p>
          <a:p>
            <a:pPr>
              <a:spcBef>
                <a:spcPct val="20000"/>
              </a:spcBef>
              <a:buClr>
                <a:srgbClr val="2E507A"/>
              </a:buClr>
              <a:buSzPct val="90000"/>
              <a:buFont typeface="Wingdings" pitchFamily="2" charset="2"/>
              <a:buNone/>
            </a:pPr>
            <a:r>
              <a:rPr lang="en-US" b="1" dirty="0">
                <a:latin typeface="Arial Black" panose="020B0A04020102020204" pitchFamily="34" charset="0"/>
                <a:ea typeface="Calibri" pitchFamily="34" charset="0"/>
                <a:cs typeface="Calibri" pitchFamily="34" charset="0"/>
              </a:rPr>
              <a:t>A Weather-Ready Nation:  </a:t>
            </a:r>
            <a:br>
              <a:rPr lang="en-US" b="1" dirty="0">
                <a:latin typeface="Arial Black" panose="020B0A04020102020204" pitchFamily="34" charset="0"/>
                <a:ea typeface="Calibri" pitchFamily="34" charset="0"/>
                <a:cs typeface="Calibri" pitchFamily="34" charset="0"/>
              </a:rPr>
            </a:br>
            <a:r>
              <a:rPr lang="en-US" b="1" dirty="0">
                <a:latin typeface="Arial Black" panose="020B0A04020102020204" pitchFamily="34" charset="0"/>
                <a:ea typeface="Calibri" pitchFamily="34" charset="0"/>
                <a:cs typeface="Calibri" pitchFamily="34" charset="0"/>
              </a:rPr>
              <a:t>Society is Prepared for and </a:t>
            </a:r>
            <a:br>
              <a:rPr lang="en-US" b="1" dirty="0">
                <a:latin typeface="Arial Black" panose="020B0A04020102020204" pitchFamily="34" charset="0"/>
                <a:ea typeface="Calibri" pitchFamily="34" charset="0"/>
                <a:cs typeface="Calibri" pitchFamily="34" charset="0"/>
              </a:rPr>
            </a:br>
            <a:r>
              <a:rPr lang="en-US" b="1" dirty="0">
                <a:latin typeface="Arial Black" panose="020B0A04020102020204" pitchFamily="34" charset="0"/>
                <a:ea typeface="Calibri" pitchFamily="34" charset="0"/>
                <a:cs typeface="Calibri" pitchFamily="34" charset="0"/>
              </a:rPr>
              <a:t>Responds to Weather-</a:t>
            </a:r>
            <a:br>
              <a:rPr lang="en-US" b="1" dirty="0">
                <a:latin typeface="Arial Black" panose="020B0A04020102020204" pitchFamily="34" charset="0"/>
                <a:ea typeface="Calibri" pitchFamily="34" charset="0"/>
                <a:cs typeface="Calibri" pitchFamily="34" charset="0"/>
              </a:rPr>
            </a:br>
            <a:r>
              <a:rPr lang="en-US" b="1" dirty="0">
                <a:latin typeface="Arial Black" panose="020B0A04020102020204" pitchFamily="34" charset="0"/>
                <a:ea typeface="Calibri" pitchFamily="34" charset="0"/>
                <a:cs typeface="Calibri" pitchFamily="34" charset="0"/>
              </a:rPr>
              <a:t>Dependent Events</a:t>
            </a:r>
          </a:p>
          <a:p>
            <a:pPr>
              <a:spcBef>
                <a:spcPct val="20000"/>
              </a:spcBef>
              <a:buClr>
                <a:srgbClr val="2E507A"/>
              </a:buClr>
              <a:buSzPct val="90000"/>
              <a:buFont typeface="Wingdings" pitchFamily="2" charset="2"/>
              <a:buNone/>
            </a:pPr>
            <a:endParaRPr lang="en-US" sz="4400" u="sng" dirty="0">
              <a:latin typeface="Calibri" pitchFamily="34" charset="0"/>
              <a:ea typeface="Calibri" pitchFamily="34" charset="0"/>
              <a:cs typeface="Calibri" pitchFamily="34" charset="0"/>
            </a:endParaRPr>
          </a:p>
        </p:txBody>
      </p:sp>
      <p:pic>
        <p:nvPicPr>
          <p:cNvPr id="16390" name="Picture 15" descr="hurr"/>
          <p:cNvPicPr>
            <a:picLocks noChangeAspect="1" noChangeArrowheads="1"/>
          </p:cNvPicPr>
          <p:nvPr/>
        </p:nvPicPr>
        <p:blipFill>
          <a:blip r:embed="rId5" cstate="print"/>
          <a:srcRect/>
          <a:stretch>
            <a:fillRect/>
          </a:stretch>
        </p:blipFill>
        <p:spPr bwMode="auto">
          <a:xfrm>
            <a:off x="8904074" y="3542104"/>
            <a:ext cx="1393495" cy="1464870"/>
          </a:xfrm>
          <a:prstGeom prst="rect">
            <a:avLst/>
          </a:prstGeom>
          <a:noFill/>
          <a:ln w="57150">
            <a:solidFill>
              <a:srgbClr val="336699"/>
            </a:solidFill>
            <a:miter lim="800000"/>
            <a:headEnd/>
            <a:tailEnd/>
          </a:ln>
        </p:spPr>
      </p:pic>
      <p:pic>
        <p:nvPicPr>
          <p:cNvPr id="16391" name="Picture 6" descr="MPj04373410000[1]"/>
          <p:cNvPicPr>
            <a:picLocks noChangeAspect="1" noChangeArrowheads="1"/>
          </p:cNvPicPr>
          <p:nvPr/>
        </p:nvPicPr>
        <p:blipFill>
          <a:blip r:embed="rId6" cstate="print"/>
          <a:srcRect/>
          <a:stretch>
            <a:fillRect/>
          </a:stretch>
        </p:blipFill>
        <p:spPr bwMode="auto">
          <a:xfrm rot="-907092">
            <a:off x="7791162" y="4779769"/>
            <a:ext cx="1359507" cy="908604"/>
          </a:xfrm>
          <a:prstGeom prst="rect">
            <a:avLst/>
          </a:prstGeom>
          <a:noFill/>
          <a:ln w="76200">
            <a:solidFill>
              <a:srgbClr val="336699"/>
            </a:solidFill>
            <a:miter lim="800000"/>
            <a:headEnd/>
            <a:tailEnd/>
          </a:ln>
        </p:spPr>
      </p:pic>
      <p:sp>
        <p:nvSpPr>
          <p:cNvPr id="8" name="Rectangle 12"/>
          <p:cNvSpPr>
            <a:spLocks/>
          </p:cNvSpPr>
          <p:nvPr/>
        </p:nvSpPr>
        <p:spPr bwMode="auto">
          <a:xfrm>
            <a:off x="93586" y="1444195"/>
            <a:ext cx="6078614" cy="2697163"/>
          </a:xfrm>
          <a:prstGeom prst="rect">
            <a:avLst/>
          </a:prstGeom>
          <a:noFill/>
          <a:ln w="9525">
            <a:noFill/>
            <a:miter lim="800000"/>
            <a:headEnd/>
            <a:tailEnd/>
          </a:ln>
        </p:spPr>
        <p:txBody>
          <a:bodyPr/>
          <a:lstStyle/>
          <a:p>
            <a:pPr>
              <a:spcBef>
                <a:spcPct val="20000"/>
              </a:spcBef>
              <a:buClr>
                <a:srgbClr val="2E507A"/>
              </a:buClr>
              <a:buSzPct val="90000"/>
              <a:buFont typeface="Wingdings" pitchFamily="2" charset="2"/>
              <a:buNone/>
            </a:pPr>
            <a:r>
              <a:rPr lang="en-US" sz="2000" dirty="0">
                <a:latin typeface="Calibri" pitchFamily="34" charset="0"/>
                <a:ea typeface="Calibri" pitchFamily="34" charset="0"/>
                <a:cs typeface="Calibri" pitchFamily="34" charset="0"/>
              </a:rPr>
              <a:t> </a:t>
            </a:r>
            <a:r>
              <a:rPr lang="en-US" u="sng" dirty="0">
                <a:latin typeface="Arial Black" panose="020B0A04020102020204" pitchFamily="34" charset="0"/>
                <a:ea typeface="Calibri" pitchFamily="34" charset="0"/>
                <a:cs typeface="Calibri" pitchFamily="34" charset="0"/>
              </a:rPr>
              <a:t>MISSION</a:t>
            </a:r>
            <a:br>
              <a:rPr lang="en-US" u="sng" dirty="0">
                <a:latin typeface="Arial Black" panose="020B0A04020102020204" pitchFamily="34" charset="0"/>
                <a:ea typeface="Calibri" pitchFamily="34" charset="0"/>
                <a:cs typeface="Calibri" pitchFamily="34" charset="0"/>
              </a:rPr>
            </a:br>
            <a:endParaRPr lang="en-US" u="sng" dirty="0">
              <a:latin typeface="Arial Black" panose="020B0A04020102020204" pitchFamily="34" charset="0"/>
              <a:ea typeface="Calibri" pitchFamily="34" charset="0"/>
              <a:cs typeface="Calibri" pitchFamily="34" charset="0"/>
            </a:endParaRPr>
          </a:p>
          <a:p>
            <a:pPr eaLnBrk="1" hangingPunct="1">
              <a:lnSpc>
                <a:spcPct val="80000"/>
              </a:lnSpc>
              <a:spcAft>
                <a:spcPct val="50000"/>
              </a:spcAft>
            </a:pPr>
            <a:r>
              <a:rPr lang="en-US" dirty="0">
                <a:latin typeface="Arial Black" panose="020B0A04020102020204" pitchFamily="34" charset="0"/>
                <a:ea typeface="Calibri" pitchFamily="34" charset="0"/>
                <a:cs typeface="Calibri" pitchFamily="34" charset="0"/>
              </a:rPr>
              <a:t>Provide weather, water, and climate data, </a:t>
            </a:r>
            <a:r>
              <a:rPr lang="en-US" dirty="0" smtClean="0">
                <a:latin typeface="Arial Black" panose="020B0A04020102020204" pitchFamily="34" charset="0"/>
                <a:ea typeface="Calibri" pitchFamily="34" charset="0"/>
                <a:cs typeface="Calibri" pitchFamily="34" charset="0"/>
              </a:rPr>
              <a:t>forecasts, warnings, and impact-based decision support services </a:t>
            </a:r>
            <a:r>
              <a:rPr lang="en-US" dirty="0">
                <a:latin typeface="Arial Black" panose="020B0A04020102020204" pitchFamily="34" charset="0"/>
                <a:ea typeface="Calibri" pitchFamily="34" charset="0"/>
                <a:cs typeface="Calibri" pitchFamily="34" charset="0"/>
              </a:rPr>
              <a:t>to protect life and property and enhance the national economy</a:t>
            </a:r>
          </a:p>
        </p:txBody>
      </p:sp>
      <p:sp>
        <p:nvSpPr>
          <p:cNvPr id="16393" name="Title 10"/>
          <p:cNvSpPr>
            <a:spLocks noGrp="1"/>
          </p:cNvSpPr>
          <p:nvPr>
            <p:ph type="title"/>
          </p:nvPr>
        </p:nvSpPr>
        <p:spPr>
          <a:xfrm>
            <a:off x="1676400" y="-87714"/>
            <a:ext cx="10515600" cy="1325563"/>
          </a:xfrm>
        </p:spPr>
        <p:txBody>
          <a:bodyPr>
            <a:normAutofit/>
          </a:bodyPr>
          <a:lstStyle/>
          <a:p>
            <a:r>
              <a:rPr lang="en-US" sz="3600" b="1" dirty="0" smtClean="0">
                <a:solidFill>
                  <a:schemeClr val="bg1"/>
                </a:solidFill>
                <a:latin typeface="Arial Black" panose="020B0A04020102020204" pitchFamily="34" charset="0"/>
              </a:rPr>
              <a:t>National Weather Service</a:t>
            </a:r>
          </a:p>
        </p:txBody>
      </p:sp>
    </p:spTree>
    <p:extLst>
      <p:ext uri="{BB962C8B-B14F-4D97-AF65-F5344CB8AC3E}">
        <p14:creationId xmlns:p14="http://schemas.microsoft.com/office/powerpoint/2010/main" val="36770511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type="title"/>
          </p:nvPr>
        </p:nvSpPr>
        <p:spPr>
          <a:xfrm>
            <a:off x="1709679" y="94907"/>
            <a:ext cx="8839200" cy="865763"/>
          </a:xfrm>
        </p:spPr>
        <p:txBody>
          <a:bodyPr>
            <a:normAutofit/>
          </a:bodyPr>
          <a:lstStyle/>
          <a:p>
            <a:r>
              <a:rPr lang="en-US" sz="3600" b="1" dirty="0">
                <a:solidFill>
                  <a:schemeClr val="bg1"/>
                </a:solidFill>
                <a:latin typeface="Arial Black" panose="020B0A04020102020204" pitchFamily="34" charset="0"/>
              </a:rPr>
              <a:t>National Weather </a:t>
            </a:r>
            <a:r>
              <a:rPr lang="en-US" sz="3600" b="1" dirty="0" smtClean="0">
                <a:solidFill>
                  <a:schemeClr val="bg1"/>
                </a:solidFill>
                <a:latin typeface="Arial Black" panose="020B0A04020102020204" pitchFamily="34" charset="0"/>
              </a:rPr>
              <a:t>Service</a:t>
            </a:r>
            <a:endParaRPr lang="en-US" sz="3600" b="1" dirty="0">
              <a:solidFill>
                <a:schemeClr val="bg1"/>
              </a:solidFill>
              <a:latin typeface="Arial Black" panose="020B0A04020102020204" pitchFamily="34" charset="0"/>
            </a:endParaRPr>
          </a:p>
        </p:txBody>
      </p:sp>
      <p:pic>
        <p:nvPicPr>
          <p:cNvPr id="95234" name="Picture 2" descr="ercwamap"/>
          <p:cNvPicPr>
            <a:picLocks noGrp="1" noChangeAspect="1" noChangeArrowheads="1"/>
          </p:cNvPicPr>
          <p:nvPr>
            <p:ph sz="half" idx="1"/>
          </p:nvPr>
        </p:nvPicPr>
        <p:blipFill>
          <a:blip r:embed="rId2" cstate="print"/>
          <a:stretch>
            <a:fillRect/>
          </a:stretch>
        </p:blipFill>
        <p:spPr>
          <a:xfrm>
            <a:off x="2547093" y="1219200"/>
            <a:ext cx="6324600" cy="5397973"/>
          </a:xfrm>
          <a:noFill/>
          <a:ln/>
        </p:spPr>
      </p:pic>
      <p:sp>
        <p:nvSpPr>
          <p:cNvPr id="95236" name="Text Box 4"/>
          <p:cNvSpPr txBox="1">
            <a:spLocks noChangeArrowheads="1"/>
          </p:cNvSpPr>
          <p:nvPr/>
        </p:nvSpPr>
        <p:spPr bwMode="auto">
          <a:xfrm>
            <a:off x="3656379" y="2483643"/>
            <a:ext cx="1293813" cy="519113"/>
          </a:xfrm>
          <a:prstGeom prst="rect">
            <a:avLst/>
          </a:prstGeom>
          <a:noFill/>
          <a:ln w="9525">
            <a:noFill/>
            <a:miter lim="800000"/>
            <a:headEnd/>
            <a:tailEnd/>
          </a:ln>
          <a:effectLst/>
        </p:spPr>
        <p:txBody>
          <a:bodyPr wrap="none">
            <a:spAutoFit/>
          </a:bodyPr>
          <a:lstStyle/>
          <a:p>
            <a:r>
              <a:rPr lang="en-US" sz="2800" b="1" dirty="0">
                <a:solidFill>
                  <a:schemeClr val="tx2"/>
                </a:solidFill>
                <a:latin typeface="Arial Unicode MS" pitchFamily="34" charset="-128"/>
              </a:rPr>
              <a:t>Buffalo</a:t>
            </a:r>
          </a:p>
        </p:txBody>
      </p:sp>
      <p:sp>
        <p:nvSpPr>
          <p:cNvPr id="95237" name="Text Box 5"/>
          <p:cNvSpPr txBox="1">
            <a:spLocks noChangeArrowheads="1"/>
          </p:cNvSpPr>
          <p:nvPr/>
        </p:nvSpPr>
        <p:spPr bwMode="auto">
          <a:xfrm>
            <a:off x="5162987" y="2233501"/>
            <a:ext cx="1436612" cy="400110"/>
          </a:xfrm>
          <a:prstGeom prst="rect">
            <a:avLst/>
          </a:prstGeom>
          <a:noFill/>
          <a:ln w="9525">
            <a:noFill/>
            <a:miter lim="800000"/>
            <a:headEnd/>
            <a:tailEnd/>
          </a:ln>
          <a:effectLst/>
        </p:spPr>
        <p:txBody>
          <a:bodyPr wrap="none">
            <a:spAutoFit/>
          </a:bodyPr>
          <a:lstStyle/>
          <a:p>
            <a:r>
              <a:rPr lang="en-US" sz="2000" dirty="0">
                <a:solidFill>
                  <a:schemeClr val="tx2"/>
                </a:solidFill>
                <a:latin typeface="Arial Unicode MS" pitchFamily="34" charset="-128"/>
              </a:rPr>
              <a:t>Binghamton</a:t>
            </a:r>
          </a:p>
        </p:txBody>
      </p:sp>
      <p:sp>
        <p:nvSpPr>
          <p:cNvPr id="95238" name="Text Box 6"/>
          <p:cNvSpPr txBox="1">
            <a:spLocks noChangeArrowheads="1"/>
          </p:cNvSpPr>
          <p:nvPr/>
        </p:nvSpPr>
        <p:spPr bwMode="auto">
          <a:xfrm>
            <a:off x="8727961" y="2033445"/>
            <a:ext cx="1269899" cy="400110"/>
          </a:xfrm>
          <a:prstGeom prst="rect">
            <a:avLst/>
          </a:prstGeom>
          <a:noFill/>
          <a:ln w="9525">
            <a:noFill/>
            <a:miter lim="800000"/>
            <a:headEnd/>
            <a:tailEnd/>
          </a:ln>
          <a:effectLst/>
        </p:spPr>
        <p:txBody>
          <a:bodyPr wrap="none">
            <a:spAutoFit/>
          </a:bodyPr>
          <a:lstStyle/>
          <a:p>
            <a:r>
              <a:rPr lang="en-US" sz="2000" dirty="0">
                <a:solidFill>
                  <a:schemeClr val="tx2"/>
                </a:solidFill>
                <a:latin typeface="Arial Unicode MS" pitchFamily="34" charset="-128"/>
              </a:rPr>
              <a:t>Burlington</a:t>
            </a:r>
          </a:p>
        </p:txBody>
      </p:sp>
      <p:sp>
        <p:nvSpPr>
          <p:cNvPr id="95239" name="Text Box 7"/>
          <p:cNvSpPr txBox="1">
            <a:spLocks noChangeArrowheads="1"/>
          </p:cNvSpPr>
          <p:nvPr/>
        </p:nvSpPr>
        <p:spPr bwMode="auto">
          <a:xfrm>
            <a:off x="8338632" y="2960330"/>
            <a:ext cx="899605" cy="400110"/>
          </a:xfrm>
          <a:prstGeom prst="rect">
            <a:avLst/>
          </a:prstGeom>
          <a:noFill/>
          <a:ln w="9525">
            <a:noFill/>
            <a:miter lim="800000"/>
            <a:headEnd/>
            <a:tailEnd/>
          </a:ln>
          <a:effectLst/>
        </p:spPr>
        <p:txBody>
          <a:bodyPr wrap="none">
            <a:spAutoFit/>
          </a:bodyPr>
          <a:lstStyle/>
          <a:p>
            <a:r>
              <a:rPr lang="en-US" sz="2000" dirty="0">
                <a:solidFill>
                  <a:schemeClr val="tx2"/>
                </a:solidFill>
                <a:latin typeface="Arial Unicode MS" pitchFamily="34" charset="-128"/>
              </a:rPr>
              <a:t>Albany</a:t>
            </a:r>
          </a:p>
        </p:txBody>
      </p:sp>
      <p:sp>
        <p:nvSpPr>
          <p:cNvPr id="95240" name="Text Box 8"/>
          <p:cNvSpPr txBox="1">
            <a:spLocks noChangeArrowheads="1"/>
          </p:cNvSpPr>
          <p:nvPr/>
        </p:nvSpPr>
        <p:spPr bwMode="auto">
          <a:xfrm>
            <a:off x="2324101" y="4674612"/>
            <a:ext cx="1218603" cy="400110"/>
          </a:xfrm>
          <a:prstGeom prst="rect">
            <a:avLst/>
          </a:prstGeom>
          <a:noFill/>
          <a:ln w="9525">
            <a:noFill/>
            <a:miter lim="800000"/>
            <a:headEnd/>
            <a:tailEnd/>
          </a:ln>
          <a:effectLst/>
        </p:spPr>
        <p:txBody>
          <a:bodyPr wrap="none">
            <a:spAutoFit/>
          </a:bodyPr>
          <a:lstStyle/>
          <a:p>
            <a:r>
              <a:rPr lang="en-US" sz="2000" dirty="0">
                <a:solidFill>
                  <a:schemeClr val="tx2"/>
                </a:solidFill>
                <a:latin typeface="Arial Unicode MS" pitchFamily="34" charset="-128"/>
              </a:rPr>
              <a:t>Cleveland</a:t>
            </a:r>
          </a:p>
        </p:txBody>
      </p:sp>
      <p:sp>
        <p:nvSpPr>
          <p:cNvPr id="95241" name="Text Box 9"/>
          <p:cNvSpPr txBox="1">
            <a:spLocks noChangeArrowheads="1"/>
          </p:cNvSpPr>
          <p:nvPr/>
        </p:nvSpPr>
        <p:spPr bwMode="auto">
          <a:xfrm>
            <a:off x="3639710" y="5287962"/>
            <a:ext cx="1327150" cy="396875"/>
          </a:xfrm>
          <a:prstGeom prst="rect">
            <a:avLst/>
          </a:prstGeom>
          <a:noFill/>
          <a:ln w="9525">
            <a:noFill/>
            <a:miter lim="800000"/>
            <a:headEnd/>
            <a:tailEnd/>
          </a:ln>
          <a:effectLst/>
        </p:spPr>
        <p:txBody>
          <a:bodyPr wrap="none">
            <a:spAutoFit/>
          </a:bodyPr>
          <a:lstStyle/>
          <a:p>
            <a:r>
              <a:rPr lang="en-US" sz="2000" dirty="0">
                <a:solidFill>
                  <a:schemeClr val="tx2"/>
                </a:solidFill>
                <a:latin typeface="Arial Unicode MS" pitchFamily="34" charset="-128"/>
              </a:rPr>
              <a:t>Pittsburgh</a:t>
            </a:r>
          </a:p>
        </p:txBody>
      </p:sp>
      <p:sp>
        <p:nvSpPr>
          <p:cNvPr id="95242" name="Text Box 10"/>
          <p:cNvSpPr txBox="1">
            <a:spLocks noChangeArrowheads="1"/>
          </p:cNvSpPr>
          <p:nvPr/>
        </p:nvSpPr>
        <p:spPr bwMode="auto">
          <a:xfrm>
            <a:off x="5017660" y="5445837"/>
            <a:ext cx="1630575" cy="400110"/>
          </a:xfrm>
          <a:prstGeom prst="rect">
            <a:avLst/>
          </a:prstGeom>
          <a:noFill/>
          <a:ln w="9525">
            <a:noFill/>
            <a:miter lim="800000"/>
            <a:headEnd/>
            <a:tailEnd/>
          </a:ln>
          <a:effectLst/>
        </p:spPr>
        <p:txBody>
          <a:bodyPr wrap="none">
            <a:spAutoFit/>
          </a:bodyPr>
          <a:lstStyle/>
          <a:p>
            <a:r>
              <a:rPr lang="en-US" sz="2000" dirty="0">
                <a:solidFill>
                  <a:schemeClr val="tx2"/>
                </a:solidFill>
                <a:latin typeface="Arial Unicode MS" pitchFamily="34" charset="-128"/>
              </a:rPr>
              <a:t>State College</a:t>
            </a:r>
          </a:p>
        </p:txBody>
      </p:sp>
      <p:sp>
        <p:nvSpPr>
          <p:cNvPr id="95243" name="Text Box 11"/>
          <p:cNvSpPr txBox="1">
            <a:spLocks noChangeArrowheads="1"/>
          </p:cNvSpPr>
          <p:nvPr/>
        </p:nvSpPr>
        <p:spPr bwMode="auto">
          <a:xfrm>
            <a:off x="7428669" y="5449034"/>
            <a:ext cx="1443024" cy="400110"/>
          </a:xfrm>
          <a:prstGeom prst="rect">
            <a:avLst/>
          </a:prstGeom>
          <a:noFill/>
          <a:ln w="9525">
            <a:noFill/>
            <a:miter lim="800000"/>
            <a:headEnd/>
            <a:tailEnd/>
          </a:ln>
          <a:effectLst/>
        </p:spPr>
        <p:txBody>
          <a:bodyPr wrap="none">
            <a:spAutoFit/>
          </a:bodyPr>
          <a:lstStyle/>
          <a:p>
            <a:r>
              <a:rPr lang="en-US" sz="2000" dirty="0">
                <a:solidFill>
                  <a:schemeClr val="tx2"/>
                </a:solidFill>
                <a:latin typeface="Arial Unicode MS" pitchFamily="34" charset="-128"/>
              </a:rPr>
              <a:t>Philadelphia</a:t>
            </a:r>
          </a:p>
        </p:txBody>
      </p:sp>
      <p:sp>
        <p:nvSpPr>
          <p:cNvPr id="95244" name="Text Box 12"/>
          <p:cNvSpPr txBox="1">
            <a:spLocks noChangeArrowheads="1"/>
          </p:cNvSpPr>
          <p:nvPr/>
        </p:nvSpPr>
        <p:spPr bwMode="auto">
          <a:xfrm>
            <a:off x="8871693" y="4724400"/>
            <a:ext cx="1290738" cy="707886"/>
          </a:xfrm>
          <a:prstGeom prst="rect">
            <a:avLst/>
          </a:prstGeom>
          <a:noFill/>
          <a:ln w="9525">
            <a:noFill/>
            <a:miter lim="800000"/>
            <a:headEnd/>
            <a:tailEnd/>
          </a:ln>
          <a:effectLst/>
        </p:spPr>
        <p:txBody>
          <a:bodyPr wrap="none">
            <a:spAutoFit/>
          </a:bodyPr>
          <a:lstStyle/>
          <a:p>
            <a:pPr algn="ctr"/>
            <a:r>
              <a:rPr lang="en-US" sz="2000" dirty="0">
                <a:solidFill>
                  <a:schemeClr val="tx2"/>
                </a:solidFill>
                <a:latin typeface="Arial Unicode MS" pitchFamily="34" charset="-128"/>
              </a:rPr>
              <a:t>New York </a:t>
            </a:r>
          </a:p>
          <a:p>
            <a:pPr algn="ctr"/>
            <a:r>
              <a:rPr lang="en-US" sz="2000" dirty="0">
                <a:solidFill>
                  <a:schemeClr val="tx2"/>
                </a:solidFill>
                <a:latin typeface="Arial Unicode MS" pitchFamily="34" charset="-128"/>
              </a:rPr>
              <a:t>City</a:t>
            </a:r>
          </a:p>
        </p:txBody>
      </p:sp>
      <p:sp>
        <p:nvSpPr>
          <p:cNvPr id="95245" name="Line 13"/>
          <p:cNvSpPr>
            <a:spLocks noChangeShapeType="1"/>
          </p:cNvSpPr>
          <p:nvPr/>
        </p:nvSpPr>
        <p:spPr bwMode="auto">
          <a:xfrm>
            <a:off x="4820087" y="2857501"/>
            <a:ext cx="685800" cy="381000"/>
          </a:xfrm>
          <a:prstGeom prst="line">
            <a:avLst/>
          </a:prstGeom>
          <a:noFill/>
          <a:ln w="9525">
            <a:solidFill>
              <a:srgbClr val="FF0000"/>
            </a:solidFill>
            <a:round/>
            <a:headEnd/>
            <a:tailEnd type="triangle" w="lg" len="med"/>
          </a:ln>
          <a:effectLst/>
        </p:spPr>
        <p:txBody>
          <a:bodyPr/>
          <a:lstStyle/>
          <a:p>
            <a:endParaRPr lang="en-US"/>
          </a:p>
        </p:txBody>
      </p:sp>
      <p:sp>
        <p:nvSpPr>
          <p:cNvPr id="95246" name="Line 14"/>
          <p:cNvSpPr>
            <a:spLocks noChangeShapeType="1"/>
          </p:cNvSpPr>
          <p:nvPr/>
        </p:nvSpPr>
        <p:spPr bwMode="auto">
          <a:xfrm flipH="1" flipV="1">
            <a:off x="7957293" y="4312722"/>
            <a:ext cx="958107" cy="564078"/>
          </a:xfrm>
          <a:prstGeom prst="line">
            <a:avLst/>
          </a:prstGeom>
          <a:noFill/>
          <a:ln w="9525">
            <a:solidFill>
              <a:srgbClr val="FF0000"/>
            </a:solidFill>
            <a:round/>
            <a:headEnd/>
            <a:tailEnd type="triangle" w="lg" len="med"/>
          </a:ln>
          <a:effectLst/>
        </p:spPr>
        <p:txBody>
          <a:bodyPr/>
          <a:lstStyle/>
          <a:p>
            <a:endParaRPr lang="en-US"/>
          </a:p>
        </p:txBody>
      </p:sp>
      <p:sp>
        <p:nvSpPr>
          <p:cNvPr id="95247" name="Line 15"/>
          <p:cNvSpPr>
            <a:spLocks noChangeShapeType="1"/>
          </p:cNvSpPr>
          <p:nvPr/>
        </p:nvSpPr>
        <p:spPr bwMode="auto">
          <a:xfrm flipH="1" flipV="1">
            <a:off x="7124068" y="4724400"/>
            <a:ext cx="833225" cy="640278"/>
          </a:xfrm>
          <a:prstGeom prst="line">
            <a:avLst/>
          </a:prstGeom>
          <a:noFill/>
          <a:ln w="9525">
            <a:solidFill>
              <a:srgbClr val="FF0000"/>
            </a:solidFill>
            <a:round/>
            <a:headEnd/>
            <a:tailEnd type="triangle" w="lg" len="med"/>
          </a:ln>
          <a:effectLst/>
        </p:spPr>
        <p:txBody>
          <a:bodyPr/>
          <a:lstStyle/>
          <a:p>
            <a:endParaRPr lang="en-US"/>
          </a:p>
        </p:txBody>
      </p:sp>
      <p:sp>
        <p:nvSpPr>
          <p:cNvPr id="95248" name="Line 16"/>
          <p:cNvSpPr>
            <a:spLocks noChangeShapeType="1"/>
          </p:cNvSpPr>
          <p:nvPr/>
        </p:nvSpPr>
        <p:spPr bwMode="auto">
          <a:xfrm flipH="1" flipV="1">
            <a:off x="5791200" y="4312722"/>
            <a:ext cx="152400" cy="1097478"/>
          </a:xfrm>
          <a:prstGeom prst="line">
            <a:avLst/>
          </a:prstGeom>
          <a:noFill/>
          <a:ln w="9525">
            <a:solidFill>
              <a:srgbClr val="FF0000"/>
            </a:solidFill>
            <a:round/>
            <a:headEnd/>
            <a:tailEnd type="triangle" w="lg" len="med"/>
          </a:ln>
          <a:effectLst/>
        </p:spPr>
        <p:txBody>
          <a:bodyPr/>
          <a:lstStyle/>
          <a:p>
            <a:endParaRPr lang="en-US"/>
          </a:p>
        </p:txBody>
      </p:sp>
      <p:sp>
        <p:nvSpPr>
          <p:cNvPr id="95249" name="Line 17"/>
          <p:cNvSpPr>
            <a:spLocks noChangeShapeType="1"/>
          </p:cNvSpPr>
          <p:nvPr/>
        </p:nvSpPr>
        <p:spPr bwMode="auto">
          <a:xfrm flipV="1">
            <a:off x="4243690" y="4545819"/>
            <a:ext cx="274425" cy="657696"/>
          </a:xfrm>
          <a:prstGeom prst="line">
            <a:avLst/>
          </a:prstGeom>
          <a:noFill/>
          <a:ln w="9525">
            <a:solidFill>
              <a:srgbClr val="FF0000"/>
            </a:solidFill>
            <a:round/>
            <a:headEnd/>
            <a:tailEnd type="triangle" w="lg" len="med"/>
          </a:ln>
          <a:effectLst/>
        </p:spPr>
        <p:txBody>
          <a:bodyPr/>
          <a:lstStyle/>
          <a:p>
            <a:endParaRPr lang="en-US"/>
          </a:p>
        </p:txBody>
      </p:sp>
      <p:sp>
        <p:nvSpPr>
          <p:cNvPr id="95250" name="Line 18"/>
          <p:cNvSpPr>
            <a:spLocks noChangeShapeType="1"/>
          </p:cNvSpPr>
          <p:nvPr/>
        </p:nvSpPr>
        <p:spPr bwMode="auto">
          <a:xfrm flipV="1">
            <a:off x="3161704" y="4180969"/>
            <a:ext cx="381000" cy="457200"/>
          </a:xfrm>
          <a:prstGeom prst="line">
            <a:avLst/>
          </a:prstGeom>
          <a:noFill/>
          <a:ln w="9525">
            <a:solidFill>
              <a:srgbClr val="FF0000"/>
            </a:solidFill>
            <a:round/>
            <a:headEnd/>
            <a:tailEnd type="triangle" w="lg" len="med"/>
          </a:ln>
          <a:effectLst/>
        </p:spPr>
        <p:txBody>
          <a:bodyPr/>
          <a:lstStyle/>
          <a:p>
            <a:endParaRPr lang="en-US"/>
          </a:p>
        </p:txBody>
      </p:sp>
      <p:sp>
        <p:nvSpPr>
          <p:cNvPr id="95251" name="Line 19"/>
          <p:cNvSpPr>
            <a:spLocks noChangeShapeType="1"/>
          </p:cNvSpPr>
          <p:nvPr/>
        </p:nvSpPr>
        <p:spPr bwMode="auto">
          <a:xfrm>
            <a:off x="5943600" y="2653859"/>
            <a:ext cx="704635" cy="956604"/>
          </a:xfrm>
          <a:prstGeom prst="line">
            <a:avLst/>
          </a:prstGeom>
          <a:noFill/>
          <a:ln w="9525">
            <a:solidFill>
              <a:srgbClr val="FF0000"/>
            </a:solidFill>
            <a:round/>
            <a:headEnd/>
            <a:tailEnd type="triangle" w="lg" len="med"/>
          </a:ln>
          <a:effectLst/>
        </p:spPr>
        <p:txBody>
          <a:bodyPr/>
          <a:lstStyle/>
          <a:p>
            <a:endParaRPr lang="en-US"/>
          </a:p>
        </p:txBody>
      </p:sp>
      <p:sp>
        <p:nvSpPr>
          <p:cNvPr id="95252" name="Line 20"/>
          <p:cNvSpPr>
            <a:spLocks noChangeShapeType="1"/>
          </p:cNvSpPr>
          <p:nvPr/>
        </p:nvSpPr>
        <p:spPr bwMode="auto">
          <a:xfrm flipH="1">
            <a:off x="7687046" y="2233500"/>
            <a:ext cx="923554" cy="354683"/>
          </a:xfrm>
          <a:prstGeom prst="line">
            <a:avLst/>
          </a:prstGeom>
          <a:noFill/>
          <a:ln w="9525">
            <a:solidFill>
              <a:srgbClr val="FF0000"/>
            </a:solidFill>
            <a:round/>
            <a:headEnd/>
            <a:tailEnd type="triangle" w="lg" len="med"/>
          </a:ln>
          <a:effectLst/>
        </p:spPr>
        <p:txBody>
          <a:bodyPr/>
          <a:lstStyle/>
          <a:p>
            <a:endParaRPr lang="en-US"/>
          </a:p>
        </p:txBody>
      </p:sp>
      <p:sp>
        <p:nvSpPr>
          <p:cNvPr id="95253" name="Line 21"/>
          <p:cNvSpPr>
            <a:spLocks noChangeShapeType="1"/>
          </p:cNvSpPr>
          <p:nvPr/>
        </p:nvSpPr>
        <p:spPr bwMode="auto">
          <a:xfrm flipH="1">
            <a:off x="7761525" y="3238501"/>
            <a:ext cx="535121" cy="233404"/>
          </a:xfrm>
          <a:prstGeom prst="line">
            <a:avLst/>
          </a:prstGeom>
          <a:noFill/>
          <a:ln w="9525">
            <a:solidFill>
              <a:srgbClr val="FF0000"/>
            </a:solidFill>
            <a:round/>
            <a:headEnd/>
            <a:tailEnd type="triangle" w="lg" len="med"/>
          </a:ln>
          <a:effectLst/>
        </p:spPr>
        <p:txBody>
          <a:bodyPr/>
          <a:lstStyle/>
          <a:p>
            <a:endParaRPr lang="en-US"/>
          </a:p>
        </p:txBody>
      </p:sp>
      <p:sp>
        <p:nvSpPr>
          <p:cNvPr id="2" name="Rectangle 1"/>
          <p:cNvSpPr/>
          <p:nvPr/>
        </p:nvSpPr>
        <p:spPr>
          <a:xfrm>
            <a:off x="2042955" y="857694"/>
            <a:ext cx="8505924" cy="461665"/>
          </a:xfrm>
          <a:prstGeom prst="rect">
            <a:avLst/>
          </a:prstGeom>
        </p:spPr>
        <p:txBody>
          <a:bodyPr wrap="square">
            <a:spAutoFit/>
          </a:bodyPr>
          <a:lstStyle/>
          <a:p>
            <a:r>
              <a:rPr lang="en-US" dirty="0">
                <a:solidFill>
                  <a:srgbClr val="1F4E79"/>
                </a:solidFill>
                <a:latin typeface="Arial Black" panose="020B0A04020102020204" pitchFamily="34" charset="0"/>
              </a:rPr>
              <a:t>Forecast </a:t>
            </a:r>
            <a:r>
              <a:rPr lang="en-US" dirty="0" smtClean="0">
                <a:solidFill>
                  <a:srgbClr val="1F4E79"/>
                </a:solidFill>
                <a:latin typeface="Arial Black" panose="020B0A04020102020204" pitchFamily="34" charset="0"/>
              </a:rPr>
              <a:t>Office Areas </a:t>
            </a:r>
            <a:r>
              <a:rPr lang="en-US" dirty="0">
                <a:solidFill>
                  <a:srgbClr val="1F4E79"/>
                </a:solidFill>
                <a:latin typeface="Arial Black" panose="020B0A04020102020204" pitchFamily="34" charset="0"/>
              </a:rPr>
              <a:t>of Responsibility</a:t>
            </a:r>
          </a:p>
        </p:txBody>
      </p:sp>
    </p:spTree>
    <p:extLst>
      <p:ext uri="{BB962C8B-B14F-4D97-AF65-F5344CB8AC3E}">
        <p14:creationId xmlns:p14="http://schemas.microsoft.com/office/powerpoint/2010/main" val="17262093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83" name="Picture 11" descr="https://farm4.staticflickr.com/3368/3423766012_3fc70ba722_o_d.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9292" y="1371600"/>
            <a:ext cx="2497519" cy="1893684"/>
          </a:xfrm>
          <a:prstGeom prst="rect">
            <a:avLst/>
          </a:prstGeom>
          <a:noFill/>
          <a:extLst>
            <a:ext uri="{909E8E84-426E-40DD-AFC4-6F175D3DCCD1}">
              <a14:hiddenFill xmlns:a14="http://schemas.microsoft.com/office/drawing/2010/main">
                <a:solidFill>
                  <a:srgbClr val="FFFFFF"/>
                </a:solidFill>
              </a14:hiddenFill>
            </a:ext>
          </a:extLst>
        </p:spPr>
      </p:pic>
      <p:pic>
        <p:nvPicPr>
          <p:cNvPr id="79877" name="Picture 5" descr="https://upload.wikimedia.org/wikipedia/commons/f/fe/Sailing_boat_on_water.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2997" y="3656013"/>
            <a:ext cx="2682113" cy="2010636"/>
          </a:xfrm>
          <a:prstGeom prst="rect">
            <a:avLst/>
          </a:prstGeom>
          <a:noFill/>
          <a:extLst>
            <a:ext uri="{909E8E84-426E-40DD-AFC4-6F175D3DCCD1}">
              <a14:hiddenFill xmlns:a14="http://schemas.microsoft.com/office/drawing/2010/main">
                <a:solidFill>
                  <a:srgbClr val="FFFFFF"/>
                </a:solidFill>
              </a14:hiddenFill>
            </a:ext>
          </a:extLst>
        </p:spPr>
      </p:pic>
      <p:sp>
        <p:nvSpPr>
          <p:cNvPr id="48131" name="Rectangle 2"/>
          <p:cNvSpPr>
            <a:spLocks noGrp="1" noChangeArrowheads="1"/>
          </p:cNvSpPr>
          <p:nvPr>
            <p:ph type="title"/>
          </p:nvPr>
        </p:nvSpPr>
        <p:spPr>
          <a:xfrm>
            <a:off x="1676400" y="-95883"/>
            <a:ext cx="10515600" cy="1325563"/>
          </a:xfrm>
        </p:spPr>
        <p:txBody>
          <a:bodyPr>
            <a:normAutofit/>
          </a:bodyPr>
          <a:lstStyle/>
          <a:p>
            <a:pPr eaLnBrk="1" hangingPunct="1">
              <a:defRPr/>
            </a:pPr>
            <a:r>
              <a:rPr lang="en-US" sz="3600" b="1" dirty="0">
                <a:solidFill>
                  <a:schemeClr val="bg1"/>
                </a:solidFill>
                <a:latin typeface="Arial Black" panose="020B0A04020102020204" pitchFamily="34" charset="0"/>
              </a:rPr>
              <a:t>NWS Forecast </a:t>
            </a:r>
            <a:r>
              <a:rPr lang="en-US" sz="3600" b="1" dirty="0" smtClean="0">
                <a:solidFill>
                  <a:schemeClr val="bg1"/>
                </a:solidFill>
                <a:latin typeface="Arial Black" panose="020B0A04020102020204" pitchFamily="34" charset="0"/>
              </a:rPr>
              <a:t>Offices</a:t>
            </a:r>
            <a:endParaRPr lang="en-US" sz="3600" b="1" dirty="0">
              <a:solidFill>
                <a:schemeClr val="bg1"/>
              </a:solidFill>
              <a:latin typeface="Arial Black" panose="020B0A04020102020204" pitchFamily="34" charset="0"/>
            </a:endParaRPr>
          </a:p>
        </p:txBody>
      </p:sp>
      <p:pic>
        <p:nvPicPr>
          <p:cNvPr id="2054" name="Picture 7" descr="Catskill2"/>
          <p:cNvPicPr>
            <a:picLocks noGrp="1" noChangeAspect="1" noChangeArrowheads="1"/>
          </p:cNvPicPr>
          <p:nvPr>
            <p:ph idx="1"/>
          </p:nvPr>
        </p:nvPicPr>
        <p:blipFill>
          <a:blip r:embed="rId7" cstate="print"/>
          <a:stretch>
            <a:fillRect/>
          </a:stretch>
        </p:blipFill>
        <p:spPr>
          <a:xfrm>
            <a:off x="4953001" y="2448559"/>
            <a:ext cx="2186247" cy="1633451"/>
          </a:xfrm>
          <a:noFill/>
        </p:spPr>
      </p:pic>
      <p:sp>
        <p:nvSpPr>
          <p:cNvPr id="48132" name="Rectangle 3"/>
          <p:cNvSpPr>
            <a:spLocks noGrp="1" noChangeArrowheads="1"/>
          </p:cNvSpPr>
          <p:nvPr>
            <p:ph type="body" idx="4294967295"/>
          </p:nvPr>
        </p:nvSpPr>
        <p:spPr>
          <a:xfrm>
            <a:off x="216730" y="1501572"/>
            <a:ext cx="4239644" cy="4876800"/>
          </a:xfrm>
        </p:spPr>
        <p:txBody>
          <a:bodyPr>
            <a:noAutofit/>
          </a:bodyPr>
          <a:lstStyle/>
          <a:p>
            <a:pPr eaLnBrk="1" hangingPunct="1">
              <a:lnSpc>
                <a:spcPct val="80000"/>
              </a:lnSpc>
              <a:defRPr/>
            </a:pPr>
            <a:r>
              <a:rPr lang="en-US" sz="1900" dirty="0">
                <a:latin typeface="Arial Black" panose="020B0A04020102020204" pitchFamily="34" charset="0"/>
                <a:cs typeface="Calibri" pitchFamily="34" charset="0"/>
              </a:rPr>
              <a:t>Watch/Warning/Advisory</a:t>
            </a:r>
          </a:p>
          <a:p>
            <a:pPr eaLnBrk="1" hangingPunct="1">
              <a:lnSpc>
                <a:spcPct val="80000"/>
              </a:lnSpc>
              <a:defRPr/>
            </a:pPr>
            <a:r>
              <a:rPr lang="en-US" sz="1900" dirty="0">
                <a:latin typeface="Arial Black" panose="020B0A04020102020204" pitchFamily="34" charset="0"/>
                <a:cs typeface="Calibri" pitchFamily="34" charset="0"/>
              </a:rPr>
              <a:t>Public Forecasts</a:t>
            </a:r>
          </a:p>
          <a:p>
            <a:pPr eaLnBrk="1" hangingPunct="1">
              <a:lnSpc>
                <a:spcPct val="80000"/>
              </a:lnSpc>
              <a:defRPr/>
            </a:pPr>
            <a:r>
              <a:rPr lang="en-US" sz="1900" dirty="0">
                <a:latin typeface="Arial Black" panose="020B0A04020102020204" pitchFamily="34" charset="0"/>
                <a:cs typeface="Calibri" pitchFamily="34" charset="0"/>
              </a:rPr>
              <a:t>Aviation</a:t>
            </a:r>
          </a:p>
          <a:p>
            <a:pPr eaLnBrk="1" hangingPunct="1">
              <a:lnSpc>
                <a:spcPct val="80000"/>
              </a:lnSpc>
              <a:defRPr/>
            </a:pPr>
            <a:r>
              <a:rPr lang="en-US" sz="1900" dirty="0">
                <a:latin typeface="Arial Black" panose="020B0A04020102020204" pitchFamily="34" charset="0"/>
                <a:cs typeface="Calibri" pitchFamily="34" charset="0"/>
              </a:rPr>
              <a:t>Hydrology</a:t>
            </a:r>
          </a:p>
          <a:p>
            <a:pPr eaLnBrk="1" hangingPunct="1">
              <a:lnSpc>
                <a:spcPct val="80000"/>
              </a:lnSpc>
              <a:defRPr/>
            </a:pPr>
            <a:r>
              <a:rPr lang="en-US" sz="1900" dirty="0">
                <a:latin typeface="Arial Black" panose="020B0A04020102020204" pitchFamily="34" charset="0"/>
                <a:cs typeface="Calibri" pitchFamily="34" charset="0"/>
              </a:rPr>
              <a:t>Fire Weather Forecasts</a:t>
            </a:r>
          </a:p>
          <a:p>
            <a:pPr eaLnBrk="1" hangingPunct="1">
              <a:lnSpc>
                <a:spcPct val="80000"/>
              </a:lnSpc>
              <a:defRPr/>
            </a:pPr>
            <a:r>
              <a:rPr lang="en-US" sz="1900" dirty="0">
                <a:latin typeface="Arial Black" panose="020B0A04020102020204" pitchFamily="34" charset="0"/>
                <a:cs typeface="Calibri" pitchFamily="34" charset="0"/>
              </a:rPr>
              <a:t>Marine Forecasts</a:t>
            </a:r>
          </a:p>
          <a:p>
            <a:pPr eaLnBrk="1" hangingPunct="1">
              <a:lnSpc>
                <a:spcPct val="80000"/>
              </a:lnSpc>
              <a:defRPr/>
            </a:pPr>
            <a:r>
              <a:rPr lang="en-US" sz="1900" dirty="0">
                <a:latin typeface="Arial Black" panose="020B0A04020102020204" pitchFamily="34" charset="0"/>
                <a:cs typeface="Calibri" pitchFamily="34" charset="0"/>
              </a:rPr>
              <a:t>Data Management</a:t>
            </a:r>
          </a:p>
          <a:p>
            <a:pPr eaLnBrk="1" hangingPunct="1">
              <a:lnSpc>
                <a:spcPct val="80000"/>
              </a:lnSpc>
              <a:defRPr/>
            </a:pPr>
            <a:r>
              <a:rPr lang="en-US" sz="1900" dirty="0">
                <a:latin typeface="Arial Black" panose="020B0A04020102020204" pitchFamily="34" charset="0"/>
                <a:cs typeface="Calibri" pitchFamily="34" charset="0"/>
              </a:rPr>
              <a:t>Climate Services</a:t>
            </a:r>
          </a:p>
          <a:p>
            <a:pPr eaLnBrk="1" hangingPunct="1">
              <a:lnSpc>
                <a:spcPct val="80000"/>
              </a:lnSpc>
              <a:defRPr/>
            </a:pPr>
            <a:r>
              <a:rPr lang="en-US" sz="1900" dirty="0">
                <a:latin typeface="Arial Black" panose="020B0A04020102020204" pitchFamily="34" charset="0"/>
                <a:cs typeface="Calibri" pitchFamily="34" charset="0"/>
              </a:rPr>
              <a:t>Upper Air</a:t>
            </a:r>
          </a:p>
          <a:p>
            <a:pPr eaLnBrk="1" hangingPunct="1">
              <a:lnSpc>
                <a:spcPct val="80000"/>
              </a:lnSpc>
              <a:defRPr/>
            </a:pPr>
            <a:r>
              <a:rPr lang="en-US" sz="1900" dirty="0">
                <a:latin typeface="Arial Black" panose="020B0A04020102020204" pitchFamily="34" charset="0"/>
                <a:cs typeface="Calibri" pitchFamily="34" charset="0"/>
              </a:rPr>
              <a:t>Hazmat Support</a:t>
            </a:r>
          </a:p>
          <a:p>
            <a:pPr eaLnBrk="1" hangingPunct="1">
              <a:lnSpc>
                <a:spcPct val="80000"/>
              </a:lnSpc>
              <a:defRPr/>
            </a:pPr>
            <a:r>
              <a:rPr lang="en-US" sz="1900" dirty="0">
                <a:latin typeface="Arial Black" panose="020B0A04020102020204" pitchFamily="34" charset="0"/>
                <a:cs typeface="Calibri" pitchFamily="34" charset="0"/>
              </a:rPr>
              <a:t>Systems Management</a:t>
            </a:r>
          </a:p>
          <a:p>
            <a:pPr eaLnBrk="1" hangingPunct="1">
              <a:lnSpc>
                <a:spcPct val="80000"/>
              </a:lnSpc>
              <a:defRPr/>
            </a:pPr>
            <a:r>
              <a:rPr lang="en-US" sz="1900" dirty="0">
                <a:latin typeface="Arial Black" panose="020B0A04020102020204" pitchFamily="34" charset="0"/>
                <a:cs typeface="Calibri" pitchFamily="34" charset="0"/>
              </a:rPr>
              <a:t>Research and Training</a:t>
            </a:r>
          </a:p>
          <a:p>
            <a:pPr eaLnBrk="1" hangingPunct="1">
              <a:lnSpc>
                <a:spcPct val="80000"/>
              </a:lnSpc>
              <a:defRPr/>
            </a:pPr>
            <a:r>
              <a:rPr lang="en-US" sz="1900" dirty="0">
                <a:latin typeface="Arial Black" panose="020B0A04020102020204" pitchFamily="34" charset="0"/>
                <a:cs typeface="Calibri" pitchFamily="34" charset="0"/>
              </a:rPr>
              <a:t>Outreach</a:t>
            </a:r>
          </a:p>
        </p:txBody>
      </p:sp>
      <p:pic>
        <p:nvPicPr>
          <p:cNvPr id="2056" name="Picture 6"/>
          <p:cNvPicPr>
            <a:picLocks noChangeAspect="1" noChangeArrowheads="1"/>
          </p:cNvPicPr>
          <p:nvPr/>
        </p:nvPicPr>
        <p:blipFill>
          <a:blip r:embed="rId8" cstate="print"/>
          <a:srcRect/>
          <a:stretch>
            <a:fillRect/>
          </a:stretch>
        </p:blipFill>
        <p:spPr bwMode="auto">
          <a:xfrm>
            <a:off x="7635875" y="1481036"/>
            <a:ext cx="2590800" cy="1674813"/>
          </a:xfrm>
          <a:prstGeom prst="rect">
            <a:avLst/>
          </a:prstGeom>
          <a:noFill/>
          <a:ln w="9525">
            <a:noFill/>
            <a:miter lim="800000"/>
            <a:headEnd/>
            <a:tailEnd/>
          </a:ln>
        </p:spPr>
      </p:pic>
      <p:sp>
        <p:nvSpPr>
          <p:cNvPr id="2" name="AutoShape 7" descr="Image result for airplane"/>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9" descr="Image result for airplane"/>
          <p:cNvSpPr>
            <a:spLocks noChangeAspect="1" noChangeArrowheads="1"/>
          </p:cNvSpPr>
          <p:nvPr/>
        </p:nvSpPr>
        <p:spPr bwMode="auto">
          <a:xfrm>
            <a:off x="167640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050" name="Object 2" descr="Train_Derailment_31"/>
          <p:cNvGraphicFramePr>
            <a:graphicFrameLocks noChangeAspect="1"/>
          </p:cNvGraphicFramePr>
          <p:nvPr>
            <p:extLst>
              <p:ext uri="{D42A27DB-BD31-4B8C-83A1-F6EECF244321}">
                <p14:modId xmlns:p14="http://schemas.microsoft.com/office/powerpoint/2010/main" val="2456972945"/>
              </p:ext>
            </p:extLst>
          </p:nvPr>
        </p:nvGraphicFramePr>
        <p:xfrm>
          <a:off x="8305800" y="2904332"/>
          <a:ext cx="2101850" cy="1503363"/>
        </p:xfrm>
        <a:graphic>
          <a:graphicData uri="http://schemas.openxmlformats.org/presentationml/2006/ole">
            <mc:AlternateContent xmlns:mc="http://schemas.openxmlformats.org/markup-compatibility/2006">
              <mc:Choice xmlns:v="urn:schemas-microsoft-com:vml" Requires="v">
                <p:oleObj spid="_x0000_s96312" name="Bitmap Image" r:id="rId9" imgW="5152381" imgH="3685714" progId="PBrush">
                  <p:embed/>
                </p:oleObj>
              </mc:Choice>
              <mc:Fallback>
                <p:oleObj name="Bitmap Image" r:id="rId9" imgW="5152381" imgH="3685714"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05800" y="2904332"/>
                        <a:ext cx="2101850" cy="1503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5" name="Picture 4" descr="DCP_0339"/>
          <p:cNvPicPr>
            <a:picLocks noChangeAspect="1" noChangeArrowheads="1"/>
          </p:cNvPicPr>
          <p:nvPr/>
        </p:nvPicPr>
        <p:blipFill>
          <a:blip r:embed="rId11" cstate="print"/>
          <a:srcRect/>
          <a:stretch>
            <a:fillRect/>
          </a:stretch>
        </p:blipFill>
        <p:spPr bwMode="auto">
          <a:xfrm>
            <a:off x="7391400" y="4343401"/>
            <a:ext cx="2835275" cy="1881187"/>
          </a:xfrm>
          <a:prstGeom prst="rect">
            <a:avLst/>
          </a:prstGeom>
          <a:noFill/>
          <a:ln w="9525">
            <a:noFill/>
            <a:miter lim="800000"/>
            <a:headEnd/>
            <a:tailEnd/>
          </a:ln>
        </p:spPr>
      </p:pic>
      <p:sp>
        <p:nvSpPr>
          <p:cNvPr id="4" name="Rectangle 3"/>
          <p:cNvSpPr/>
          <p:nvPr/>
        </p:nvSpPr>
        <p:spPr>
          <a:xfrm>
            <a:off x="4456374" y="874698"/>
            <a:ext cx="2198230" cy="461665"/>
          </a:xfrm>
          <a:prstGeom prst="rect">
            <a:avLst/>
          </a:prstGeom>
        </p:spPr>
        <p:txBody>
          <a:bodyPr wrap="none">
            <a:spAutoFit/>
          </a:bodyPr>
          <a:lstStyle/>
          <a:p>
            <a:r>
              <a:rPr lang="en-US" dirty="0">
                <a:solidFill>
                  <a:srgbClr val="1F4E79"/>
                </a:solidFill>
                <a:latin typeface="Arial Black" panose="020B0A04020102020204" pitchFamily="34" charset="0"/>
              </a:rPr>
              <a:t>What We Do</a:t>
            </a:r>
          </a:p>
        </p:txBody>
      </p:sp>
    </p:spTree>
    <p:extLst>
      <p:ext uri="{BB962C8B-B14F-4D97-AF65-F5344CB8AC3E}">
        <p14:creationId xmlns:p14="http://schemas.microsoft.com/office/powerpoint/2010/main" val="3128296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48132">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48132">
                                            <p:txEl>
                                              <p:pRg st="2" end="2"/>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48132">
                                            <p:txEl>
                                              <p:pRg st="3" end="3"/>
                                            </p:txEl>
                                          </p:spTgt>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48132">
                                            <p:txEl>
                                              <p:pRg st="4" end="4"/>
                                            </p:txEl>
                                          </p:spTgt>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48132">
                                            <p:txEl>
                                              <p:pRg st="5" end="5"/>
                                            </p:txEl>
                                          </p:spTgt>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grpId="0" nodeType="afterEffect">
                                  <p:stCondLst>
                                    <p:cond delay="1000"/>
                                  </p:stCondLst>
                                  <p:childTnLst>
                                    <p:set>
                                      <p:cBhvr>
                                        <p:cTn id="24" dur="1" fill="hold">
                                          <p:stCondLst>
                                            <p:cond delay="0"/>
                                          </p:stCondLst>
                                        </p:cTn>
                                        <p:tgtEl>
                                          <p:spTgt spid="48132">
                                            <p:txEl>
                                              <p:pRg st="6" end="6"/>
                                            </p:txEl>
                                          </p:spTgt>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grpId="0" nodeType="afterEffect">
                                  <p:stCondLst>
                                    <p:cond delay="1000"/>
                                  </p:stCondLst>
                                  <p:childTnLst>
                                    <p:set>
                                      <p:cBhvr>
                                        <p:cTn id="27" dur="1" fill="hold">
                                          <p:stCondLst>
                                            <p:cond delay="0"/>
                                          </p:stCondLst>
                                        </p:cTn>
                                        <p:tgtEl>
                                          <p:spTgt spid="48132">
                                            <p:txEl>
                                              <p:pRg st="7" end="7"/>
                                            </p:txEl>
                                          </p:spTgt>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grpId="0" nodeType="afterEffect">
                                  <p:stCondLst>
                                    <p:cond delay="1000"/>
                                  </p:stCondLst>
                                  <p:childTnLst>
                                    <p:set>
                                      <p:cBhvr>
                                        <p:cTn id="30" dur="1" fill="hold">
                                          <p:stCondLst>
                                            <p:cond delay="0"/>
                                          </p:stCondLst>
                                        </p:cTn>
                                        <p:tgtEl>
                                          <p:spTgt spid="48132">
                                            <p:txEl>
                                              <p:pRg st="8" end="8"/>
                                            </p:txEl>
                                          </p:spTgt>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grpId="0" nodeType="afterEffect">
                                  <p:stCondLst>
                                    <p:cond delay="1000"/>
                                  </p:stCondLst>
                                  <p:childTnLst>
                                    <p:set>
                                      <p:cBhvr>
                                        <p:cTn id="33" dur="1" fill="hold">
                                          <p:stCondLst>
                                            <p:cond delay="0"/>
                                          </p:stCondLst>
                                        </p:cTn>
                                        <p:tgtEl>
                                          <p:spTgt spid="48132">
                                            <p:txEl>
                                              <p:pRg st="9" end="9"/>
                                            </p:txEl>
                                          </p:spTgt>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grpId="0" nodeType="afterEffect">
                                  <p:stCondLst>
                                    <p:cond delay="1000"/>
                                  </p:stCondLst>
                                  <p:childTnLst>
                                    <p:set>
                                      <p:cBhvr>
                                        <p:cTn id="36" dur="1" fill="hold">
                                          <p:stCondLst>
                                            <p:cond delay="0"/>
                                          </p:stCondLst>
                                        </p:cTn>
                                        <p:tgtEl>
                                          <p:spTgt spid="48132">
                                            <p:txEl>
                                              <p:pRg st="10" end="10"/>
                                            </p:txEl>
                                          </p:spTgt>
                                        </p:tgtEl>
                                        <p:attrNameLst>
                                          <p:attrName>style.visibility</p:attrName>
                                        </p:attrNameLst>
                                      </p:cBhvr>
                                      <p:to>
                                        <p:strVal val="visible"/>
                                      </p:to>
                                    </p:set>
                                  </p:childTnLst>
                                </p:cTn>
                              </p:par>
                            </p:childTnLst>
                          </p:cTn>
                        </p:par>
                        <p:par>
                          <p:cTn id="37" fill="hold">
                            <p:stCondLst>
                              <p:cond delay="10000"/>
                            </p:stCondLst>
                            <p:childTnLst>
                              <p:par>
                                <p:cTn id="38" presetID="1" presetClass="entr" presetSubtype="0" fill="hold" grpId="0" nodeType="afterEffect">
                                  <p:stCondLst>
                                    <p:cond delay="1000"/>
                                  </p:stCondLst>
                                  <p:childTnLst>
                                    <p:set>
                                      <p:cBhvr>
                                        <p:cTn id="39" dur="1" fill="hold">
                                          <p:stCondLst>
                                            <p:cond delay="0"/>
                                          </p:stCondLst>
                                        </p:cTn>
                                        <p:tgtEl>
                                          <p:spTgt spid="48132">
                                            <p:txEl>
                                              <p:pRg st="11" end="11"/>
                                            </p:txEl>
                                          </p:spTgt>
                                        </p:tgtEl>
                                        <p:attrNameLst>
                                          <p:attrName>style.visibility</p:attrName>
                                        </p:attrNameLst>
                                      </p:cBhvr>
                                      <p:to>
                                        <p:strVal val="visible"/>
                                      </p:to>
                                    </p:set>
                                  </p:childTnLst>
                                </p:cTn>
                              </p:par>
                            </p:childTnLst>
                          </p:cTn>
                        </p:par>
                        <p:par>
                          <p:cTn id="40" fill="hold">
                            <p:stCondLst>
                              <p:cond delay="11000"/>
                            </p:stCondLst>
                            <p:childTnLst>
                              <p:par>
                                <p:cTn id="41" presetID="1" presetClass="entr" presetSubtype="0" fill="hold" grpId="0" nodeType="afterEffect">
                                  <p:stCondLst>
                                    <p:cond delay="1000"/>
                                  </p:stCondLst>
                                  <p:childTnLst>
                                    <p:set>
                                      <p:cBhvr>
                                        <p:cTn id="42" dur="1" fill="hold">
                                          <p:stCondLst>
                                            <p:cond delay="0"/>
                                          </p:stCondLst>
                                        </p:cTn>
                                        <p:tgtEl>
                                          <p:spTgt spid="4813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a:xfrm>
            <a:off x="1676400" y="-95883"/>
            <a:ext cx="10515600" cy="1325563"/>
          </a:xfrm>
        </p:spPr>
        <p:txBody>
          <a:bodyPr>
            <a:normAutofit/>
          </a:bodyPr>
          <a:lstStyle/>
          <a:p>
            <a:pPr eaLnBrk="1" hangingPunct="1">
              <a:defRPr/>
            </a:pPr>
            <a:r>
              <a:rPr lang="en-US" sz="3600" b="1" dirty="0">
                <a:solidFill>
                  <a:schemeClr val="bg1"/>
                </a:solidFill>
                <a:latin typeface="Arial Black" panose="020B0A04020102020204" pitchFamily="34" charset="0"/>
              </a:rPr>
              <a:t>NWS Forecast </a:t>
            </a:r>
            <a:r>
              <a:rPr lang="en-US" sz="3600" b="1" dirty="0" smtClean="0">
                <a:solidFill>
                  <a:schemeClr val="bg1"/>
                </a:solidFill>
                <a:latin typeface="Arial Black" panose="020B0A04020102020204" pitchFamily="34" charset="0"/>
              </a:rPr>
              <a:t>Office Operations</a:t>
            </a:r>
            <a:endParaRPr lang="en-US" sz="3600" b="1" dirty="0">
              <a:solidFill>
                <a:schemeClr val="bg1"/>
              </a:solidFill>
              <a:latin typeface="Arial Black" panose="020B0A04020102020204" pitchFamily="34" charset="0"/>
            </a:endParaRPr>
          </a:p>
        </p:txBody>
      </p:sp>
      <p:sp>
        <p:nvSpPr>
          <p:cNvPr id="48132" name="Rectangle 3"/>
          <p:cNvSpPr>
            <a:spLocks noGrp="1" noChangeArrowheads="1"/>
          </p:cNvSpPr>
          <p:nvPr>
            <p:ph type="body" idx="4294967295"/>
          </p:nvPr>
        </p:nvSpPr>
        <p:spPr>
          <a:xfrm>
            <a:off x="216730" y="1501572"/>
            <a:ext cx="5574470" cy="4876800"/>
          </a:xfrm>
        </p:spPr>
        <p:txBody>
          <a:bodyPr>
            <a:noAutofit/>
          </a:bodyPr>
          <a:lstStyle/>
          <a:p>
            <a:pPr eaLnBrk="1" hangingPunct="1">
              <a:lnSpc>
                <a:spcPct val="80000"/>
              </a:lnSpc>
              <a:defRPr/>
            </a:pPr>
            <a:r>
              <a:rPr lang="en-US" sz="1900" dirty="0" smtClean="0">
                <a:latin typeface="Arial Black" panose="020B0A04020102020204" pitchFamily="34" charset="0"/>
                <a:cs typeface="Calibri" pitchFamily="34" charset="0"/>
              </a:rPr>
              <a:t>NWS Offices operate 24/7/365</a:t>
            </a:r>
          </a:p>
          <a:p>
            <a:pPr marL="0" indent="0" eaLnBrk="1" hangingPunct="1">
              <a:lnSpc>
                <a:spcPct val="80000"/>
              </a:lnSpc>
              <a:buNone/>
              <a:defRPr/>
            </a:pPr>
            <a:endParaRPr lang="en-US" sz="1900" dirty="0" smtClean="0">
              <a:latin typeface="Arial Black" panose="020B0A04020102020204" pitchFamily="34" charset="0"/>
              <a:cs typeface="Calibri" pitchFamily="34" charset="0"/>
            </a:endParaRPr>
          </a:p>
          <a:p>
            <a:pPr eaLnBrk="1" hangingPunct="1">
              <a:lnSpc>
                <a:spcPct val="80000"/>
              </a:lnSpc>
              <a:defRPr/>
            </a:pPr>
            <a:r>
              <a:rPr lang="en-US" sz="1900" dirty="0" smtClean="0">
                <a:latin typeface="Arial Black" panose="020B0A04020102020204" pitchFamily="34" charset="0"/>
                <a:cs typeface="Calibri" pitchFamily="34" charset="0"/>
              </a:rPr>
              <a:t>Always at least 2 forecasters on duty, more during busy times of day</a:t>
            </a:r>
          </a:p>
          <a:p>
            <a:pPr marL="0" indent="0" eaLnBrk="1" hangingPunct="1">
              <a:lnSpc>
                <a:spcPct val="80000"/>
              </a:lnSpc>
              <a:buNone/>
              <a:defRPr/>
            </a:pPr>
            <a:endParaRPr lang="en-US" sz="1900" dirty="0" smtClean="0">
              <a:latin typeface="Arial Black" panose="020B0A04020102020204" pitchFamily="34" charset="0"/>
              <a:cs typeface="Calibri" pitchFamily="34" charset="0"/>
            </a:endParaRPr>
          </a:p>
          <a:p>
            <a:pPr eaLnBrk="1" hangingPunct="1">
              <a:lnSpc>
                <a:spcPct val="80000"/>
              </a:lnSpc>
              <a:defRPr/>
            </a:pPr>
            <a:r>
              <a:rPr lang="en-US" sz="1900" dirty="0" smtClean="0">
                <a:latin typeface="Arial Black" panose="020B0A04020102020204" pitchFamily="34" charset="0"/>
                <a:cs typeface="Calibri" pitchFamily="34" charset="0"/>
              </a:rPr>
              <a:t>All forecasters work rotating shifts including weekends, overnights, and holidays</a:t>
            </a:r>
          </a:p>
          <a:p>
            <a:pPr marL="0" indent="0" eaLnBrk="1" hangingPunct="1">
              <a:lnSpc>
                <a:spcPct val="80000"/>
              </a:lnSpc>
              <a:buNone/>
              <a:defRPr/>
            </a:pPr>
            <a:endParaRPr lang="en-US" sz="1900" dirty="0" smtClean="0">
              <a:latin typeface="Arial Black" panose="020B0A04020102020204" pitchFamily="34" charset="0"/>
              <a:cs typeface="Calibri" pitchFamily="34" charset="0"/>
            </a:endParaRPr>
          </a:p>
          <a:p>
            <a:pPr eaLnBrk="1" hangingPunct="1">
              <a:lnSpc>
                <a:spcPct val="80000"/>
              </a:lnSpc>
              <a:defRPr/>
            </a:pPr>
            <a:r>
              <a:rPr lang="en-US" sz="1900" dirty="0" smtClean="0">
                <a:latin typeface="Arial Black" panose="020B0A04020102020204" pitchFamily="34" charset="0"/>
                <a:cs typeface="Calibri" pitchFamily="34" charset="0"/>
              </a:rPr>
              <a:t>Impact Decision Support Services (IDSS) increasingly important</a:t>
            </a:r>
          </a:p>
          <a:p>
            <a:pPr lvl="1">
              <a:lnSpc>
                <a:spcPct val="80000"/>
              </a:lnSpc>
              <a:defRPr/>
            </a:pPr>
            <a:r>
              <a:rPr lang="en-US" sz="1600" dirty="0" smtClean="0">
                <a:latin typeface="Arial Black" panose="020B0A04020102020204" pitchFamily="34" charset="0"/>
                <a:cs typeface="Calibri" pitchFamily="34" charset="0"/>
              </a:rPr>
              <a:t>Communicate the potential impacts of the forecast (roads, airports, large events, etc.)</a:t>
            </a:r>
          </a:p>
          <a:p>
            <a:pPr lvl="1">
              <a:lnSpc>
                <a:spcPct val="80000"/>
              </a:lnSpc>
              <a:defRPr/>
            </a:pPr>
            <a:r>
              <a:rPr lang="en-US" sz="1600" dirty="0" smtClean="0">
                <a:latin typeface="Arial Black" panose="020B0A04020102020204" pitchFamily="34" charset="0"/>
                <a:cs typeface="Calibri" pitchFamily="34" charset="0"/>
              </a:rPr>
              <a:t>Extensive coordination with federal, state, and local emergency management</a:t>
            </a:r>
          </a:p>
          <a:p>
            <a:pPr lvl="1">
              <a:lnSpc>
                <a:spcPct val="80000"/>
              </a:lnSpc>
              <a:defRPr/>
            </a:pPr>
            <a:r>
              <a:rPr lang="en-US" sz="1600" dirty="0" smtClean="0">
                <a:latin typeface="Arial Black" panose="020B0A04020102020204" pitchFamily="34" charset="0"/>
                <a:cs typeface="Calibri" pitchFamily="34" charset="0"/>
              </a:rPr>
              <a:t>Email briefing packages, conference calls, on-site support</a:t>
            </a:r>
            <a:endParaRPr lang="en-US" sz="1600" dirty="0">
              <a:latin typeface="Arial Black" panose="020B0A04020102020204" pitchFamily="34" charset="0"/>
              <a:cs typeface="Calibri" pitchFamily="34" charset="0"/>
            </a:endParaRPr>
          </a:p>
        </p:txBody>
      </p:sp>
      <p:sp>
        <p:nvSpPr>
          <p:cNvPr id="2" name="AutoShape 7" descr="Image result for airplane"/>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9" descr="Image result for airplane"/>
          <p:cNvSpPr>
            <a:spLocks noChangeAspect="1" noChangeArrowheads="1"/>
          </p:cNvSpPr>
          <p:nvPr/>
        </p:nvSpPr>
        <p:spPr bwMode="auto">
          <a:xfrm>
            <a:off x="167640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4456374" y="874698"/>
            <a:ext cx="2198230" cy="461665"/>
          </a:xfrm>
          <a:prstGeom prst="rect">
            <a:avLst/>
          </a:prstGeom>
        </p:spPr>
        <p:txBody>
          <a:bodyPr wrap="none">
            <a:spAutoFit/>
          </a:bodyPr>
          <a:lstStyle/>
          <a:p>
            <a:r>
              <a:rPr lang="en-US" dirty="0">
                <a:solidFill>
                  <a:srgbClr val="1F4E79"/>
                </a:solidFill>
                <a:latin typeface="Arial Black" panose="020B0A04020102020204" pitchFamily="34" charset="0"/>
              </a:rPr>
              <a:t>What We Do</a:t>
            </a:r>
          </a:p>
        </p:txBody>
      </p:sp>
      <p:pic>
        <p:nvPicPr>
          <p:cNvPr id="6" name="Picture 5"/>
          <p:cNvPicPr>
            <a:picLocks noChangeAspect="1"/>
          </p:cNvPicPr>
          <p:nvPr/>
        </p:nvPicPr>
        <p:blipFill>
          <a:blip r:embed="rId2"/>
          <a:stretch>
            <a:fillRect/>
          </a:stretch>
        </p:blipFill>
        <p:spPr>
          <a:xfrm>
            <a:off x="6324600" y="1470113"/>
            <a:ext cx="5334000" cy="4721660"/>
          </a:xfrm>
          <a:prstGeom prst="rect">
            <a:avLst/>
          </a:prstGeom>
        </p:spPr>
      </p:pic>
    </p:spTree>
    <p:extLst>
      <p:ext uri="{BB962C8B-B14F-4D97-AF65-F5344CB8AC3E}">
        <p14:creationId xmlns:p14="http://schemas.microsoft.com/office/powerpoint/2010/main" val="2323080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3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13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132">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13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152400"/>
            <a:ext cx="7848600" cy="707886"/>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Average Annual Snowfall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914400"/>
            <a:ext cx="8839200" cy="5438914"/>
          </a:xfrm>
          <a:prstGeom prst="rect">
            <a:avLst/>
          </a:prstGeom>
        </p:spPr>
      </p:pic>
    </p:spTree>
    <p:extLst>
      <p:ext uri="{BB962C8B-B14F-4D97-AF65-F5344CB8AC3E}">
        <p14:creationId xmlns:p14="http://schemas.microsoft.com/office/powerpoint/2010/main" val="963444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380"/>
            <a:ext cx="8229600" cy="1066800"/>
          </a:xfrm>
        </p:spPr>
        <p:txBody>
          <a:bodyPr>
            <a:normAutofit/>
          </a:bodyPr>
          <a:lstStyle/>
          <a:p>
            <a:r>
              <a:rPr lang="en-US" sz="4000" dirty="0" smtClean="0">
                <a:solidFill>
                  <a:schemeClr val="bg1"/>
                </a:solidFill>
                <a:latin typeface="Arial Black" panose="020B0A04020102020204" pitchFamily="34" charset="0"/>
              </a:rPr>
              <a:t>Lake Effect Snow</a:t>
            </a:r>
            <a:endParaRPr lang="en-US" sz="4000" dirty="0">
              <a:solidFill>
                <a:schemeClr val="bg1"/>
              </a:solidFill>
              <a:latin typeface="Arial Black" panose="020B0A04020102020204" pitchFamily="34" charset="0"/>
            </a:endParaRPr>
          </a:p>
        </p:txBody>
      </p:sp>
      <p:sp>
        <p:nvSpPr>
          <p:cNvPr id="3" name="Content Placeholder 2"/>
          <p:cNvSpPr>
            <a:spLocks noGrp="1"/>
          </p:cNvSpPr>
          <p:nvPr>
            <p:ph idx="1"/>
          </p:nvPr>
        </p:nvSpPr>
        <p:spPr>
          <a:xfrm>
            <a:off x="1981200" y="1600200"/>
            <a:ext cx="8229600" cy="4724400"/>
          </a:xfrm>
        </p:spPr>
        <p:txBody>
          <a:bodyPr>
            <a:normAutofit/>
          </a:bodyPr>
          <a:lstStyle/>
          <a:p>
            <a:r>
              <a:rPr lang="en-US" sz="2800" dirty="0" smtClean="0"/>
              <a:t>Cold air flows over the relatively warmer waters of the Great Lakes </a:t>
            </a:r>
          </a:p>
          <a:p>
            <a:r>
              <a:rPr lang="en-US" sz="2800" dirty="0" smtClean="0"/>
              <a:t>Moisture and Instability is released by the warm lake</a:t>
            </a:r>
          </a:p>
          <a:p>
            <a:r>
              <a:rPr lang="en-US" sz="2800" dirty="0" smtClean="0"/>
              <a:t>Bands of clouds and eventually snow form over and downwind of the lake</a:t>
            </a:r>
          </a:p>
          <a:p>
            <a:r>
              <a:rPr lang="en-US" sz="2800" dirty="0" smtClean="0"/>
              <a:t>Bands form parallel to the winds in the 2 to 5 thousand foot layer, so forecasting wind direction is critical</a:t>
            </a:r>
          </a:p>
          <a:p>
            <a:r>
              <a:rPr lang="en-US" sz="2800" dirty="0" smtClean="0"/>
              <a:t>Intense snowfall rates</a:t>
            </a:r>
            <a:endParaRPr lang="en-US" sz="2800" dirty="0"/>
          </a:p>
        </p:txBody>
      </p:sp>
    </p:spTree>
    <p:extLst>
      <p:ext uri="{BB962C8B-B14F-4D97-AF65-F5344CB8AC3E}">
        <p14:creationId xmlns:p14="http://schemas.microsoft.com/office/powerpoint/2010/main" val="2722902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skywarn</Template>
  <TotalTime>4896</TotalTime>
  <Words>1207</Words>
  <Application>Microsoft Office PowerPoint</Application>
  <PresentationFormat>Widescreen</PresentationFormat>
  <Paragraphs>191</Paragraphs>
  <Slides>36</Slides>
  <Notes>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7" baseType="lpstr">
      <vt:lpstr>Arial</vt:lpstr>
      <vt:lpstr>Arial Black</vt:lpstr>
      <vt:lpstr>Arial Unicode MS</vt:lpstr>
      <vt:lpstr>Calibri</vt:lpstr>
      <vt:lpstr>Calibri Light</vt:lpstr>
      <vt:lpstr>Franklin Gothic Demi</vt:lpstr>
      <vt:lpstr>Times New Roman</vt:lpstr>
      <vt:lpstr>Tw Cen MT Condensed</vt:lpstr>
      <vt:lpstr>Wingdings</vt:lpstr>
      <vt:lpstr>Office Theme</vt:lpstr>
      <vt:lpstr>Bitmap Image</vt:lpstr>
      <vt:lpstr>Technology and Human Experience in Weather Forecasting</vt:lpstr>
      <vt:lpstr>Program Overview</vt:lpstr>
      <vt:lpstr>National Weather Service</vt:lpstr>
      <vt:lpstr>National Weather Service</vt:lpstr>
      <vt:lpstr>National Weather Service</vt:lpstr>
      <vt:lpstr>NWS Forecast Offices</vt:lpstr>
      <vt:lpstr>NWS Forecast Office Operations</vt:lpstr>
      <vt:lpstr>PowerPoint Presentation</vt:lpstr>
      <vt:lpstr>Lake Effect Snow</vt:lpstr>
      <vt:lpstr>How Lake Effect Works</vt:lpstr>
      <vt:lpstr>Forecasting Lake Effect Snow</vt:lpstr>
      <vt:lpstr>Lake Effect Snow in Rochester</vt:lpstr>
      <vt:lpstr>December 2022 Buffalo Blizzard</vt:lpstr>
      <vt:lpstr>December 2022 Buffalo Blizzard</vt:lpstr>
      <vt:lpstr>Lake Effect Snow –  Role of the Human Forecaster</vt:lpstr>
      <vt:lpstr>Nor’Easters</vt:lpstr>
      <vt:lpstr>Nor’Easter Impacts</vt:lpstr>
      <vt:lpstr>March 1993 Superstorm</vt:lpstr>
      <vt:lpstr>Great Lakes Cutter</vt:lpstr>
      <vt:lpstr>High Winds</vt:lpstr>
      <vt:lpstr>February 24-25, 2019 Wind Storm</vt:lpstr>
      <vt:lpstr>February 24-25, 2019 Wind Storm</vt:lpstr>
      <vt:lpstr>February 24-25, 2019 Wind Storm</vt:lpstr>
      <vt:lpstr>February 24-25, 2019 Wind Storm</vt:lpstr>
      <vt:lpstr>February 24-25, 2019 Wind Storm</vt:lpstr>
      <vt:lpstr>Wind Storms –  Role of the Human Forecaster</vt:lpstr>
      <vt:lpstr>Advancing Technology in Meteorology</vt:lpstr>
      <vt:lpstr>Weather Surveillance Radar WSR-88D</vt:lpstr>
      <vt:lpstr>PowerPoint Presentation</vt:lpstr>
      <vt:lpstr>Radar Limitations – Beam Spreading</vt:lpstr>
      <vt:lpstr>Radar Next Program</vt:lpstr>
      <vt:lpstr>Numerical Weather Prediction</vt:lpstr>
      <vt:lpstr>The Future? Artificial Intelligence (AI)?</vt:lpstr>
      <vt:lpstr>The Role of the Human Forecaster in the Future</vt:lpstr>
      <vt:lpstr>The Role of the Human Forecaster in the Future</vt:lpstr>
      <vt:lpstr>Questions and Open Discussion</vt:lpstr>
    </vt:vector>
  </TitlesOfParts>
  <Company>National Weather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Weather Service Buffalo, NY</dc:title>
  <dc:creator>Judith Levan</dc:creator>
  <cp:lastModifiedBy>Jon Hitchcock</cp:lastModifiedBy>
  <cp:revision>305</cp:revision>
  <dcterms:created xsi:type="dcterms:W3CDTF">2001-01-18T18:30:10Z</dcterms:created>
  <dcterms:modified xsi:type="dcterms:W3CDTF">2025-01-19T01:30:12Z</dcterms:modified>
</cp:coreProperties>
</file>