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sldIdLst>
    <p:sldId id="292" r:id="rId3"/>
    <p:sldId id="395" r:id="rId4"/>
    <p:sldId id="456" r:id="rId5"/>
    <p:sldId id="478" r:id="rId6"/>
    <p:sldId id="479" r:id="rId7"/>
    <p:sldId id="481" r:id="rId8"/>
    <p:sldId id="484" r:id="rId9"/>
    <p:sldId id="485" r:id="rId10"/>
    <p:sldId id="487" r:id="rId11"/>
    <p:sldId id="488" r:id="rId12"/>
    <p:sldId id="490" r:id="rId13"/>
    <p:sldId id="46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Ujvagi" initials="TU" lastIdx="12" clrIdx="0">
    <p:extLst>
      <p:ext uri="{19B8F6BF-5375-455C-9EA6-DF929625EA0E}">
        <p15:presenceInfo xmlns:p15="http://schemas.microsoft.com/office/powerpoint/2012/main" userId="S::thomas.ujvagi@centricconsulting.com::78e7ddc0-2dac-4e4e-8c86-dd33fb576033" providerId="AD"/>
      </p:ext>
    </p:extLst>
  </p:cmAuthor>
  <p:cmAuthor id="2" name="Jillian Reitano" initials="JR" lastIdx="11" clrIdx="1">
    <p:extLst>
      <p:ext uri="{19B8F6BF-5375-455C-9EA6-DF929625EA0E}">
        <p15:presenceInfo xmlns:p15="http://schemas.microsoft.com/office/powerpoint/2012/main" userId="S-1-5-21-634928849-1984628671-1232828436-2079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FFFFE3"/>
    <a:srgbClr val="C7CFDB"/>
    <a:srgbClr val="70AD47"/>
    <a:srgbClr val="5B9BD5"/>
    <a:srgbClr val="E9EBFF"/>
    <a:srgbClr val="006645"/>
    <a:srgbClr val="F0F7FF"/>
    <a:srgbClr val="F2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5" autoAdjust="0"/>
    <p:restoredTop sz="74970" autoAdjust="0"/>
  </p:normalViewPr>
  <p:slideViewPr>
    <p:cSldViewPr snapToGrid="0">
      <p:cViewPr varScale="1">
        <p:scale>
          <a:sx n="85" d="100"/>
          <a:sy n="85" d="100"/>
        </p:scale>
        <p:origin x="1680" y="90"/>
      </p:cViewPr>
      <p:guideLst/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82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4D827F-6DB8-4827-8D57-E99DBD3B557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A38F73-466B-4E98-A4DA-850BE766A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4F3E-50E1-42B1-B13B-4CF0805376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26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38F73-466B-4E98-A4DA-850BE766A4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54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38F73-466B-4E98-A4DA-850BE766A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07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38F73-466B-4E98-A4DA-850BE766A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7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38F73-466B-4E98-A4DA-850BE766A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38F73-466B-4E98-A4DA-850BE766A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38F73-466B-4E98-A4DA-850BE766A4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2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38F73-466B-4E98-A4DA-850BE766A4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38F73-466B-4E98-A4DA-850BE766A4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38F73-466B-4E98-A4DA-850BE766A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1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38F73-466B-4E98-A4DA-850BE766A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46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38F73-466B-4E98-A4DA-850BE766A4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8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06D-C6D4-4D1D-B773-9263C2F6367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CC8-ACDB-4366-9D1C-90D24598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06D-C6D4-4D1D-B773-9263C2F6367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CC8-ACDB-4366-9D1C-90D24598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4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06D-C6D4-4D1D-B773-9263C2F6367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CC8-ACDB-4366-9D1C-90D24598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83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418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10-C238-4B34-82F1-6F8165E8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1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18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4754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10-C238-4B34-82F1-6F8165E8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7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418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4114800"/>
          </a:xfrm>
        </p:spPr>
        <p:txBody>
          <a:bodyPr/>
          <a:lstStyle>
            <a:lvl1pPr>
              <a:defRPr sz="2400" cap="none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4114800"/>
          </a:xfrm>
        </p:spPr>
        <p:txBody>
          <a:bodyPr/>
          <a:lstStyle>
            <a:lvl1pPr>
              <a:defRPr sz="2400" cap="none" baseline="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10-C238-4B34-82F1-6F8165E8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58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418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10-C238-4B34-82F1-6F8165E8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29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10-C238-4B34-82F1-6F8165E8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63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F410-C238-4B34-82F1-6F8165E8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71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52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06D-C6D4-4D1D-B773-9263C2F6367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CC8-ACDB-4366-9D1C-90D24598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6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0930"/>
            <a:ext cx="12192000" cy="677108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AF410-C238-4B34-82F1-6F8165E8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6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06D-C6D4-4D1D-B773-9263C2F6367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CC8-ACDB-4366-9D1C-90D24598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06D-C6D4-4D1D-B773-9263C2F6367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CC8-ACDB-4366-9D1C-90D24598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06D-C6D4-4D1D-B773-9263C2F6367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CC8-ACDB-4366-9D1C-90D24598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3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06D-C6D4-4D1D-B773-9263C2F6367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CC8-ACDB-4366-9D1C-90D24598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3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06D-C6D4-4D1D-B773-9263C2F6367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CC8-ACDB-4366-9D1C-90D24598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06D-C6D4-4D1D-B773-9263C2F6367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CC8-ACDB-4366-9D1C-90D24598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06D-C6D4-4D1D-B773-9263C2F6367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DCC8-ACDB-4366-9D1C-90D24598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9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C06D-C6D4-4D1D-B773-9263C2F63670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DCC8-ACDB-4366-9D1C-90D24598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3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41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F410-C238-4B34-82F1-6F8165E8E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9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 cap="none" baseline="0">
          <a:solidFill>
            <a:srgbClr val="002A3A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 cap="none" baseline="0">
          <a:solidFill>
            <a:srgbClr val="298FC2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A3A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A3A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A3A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A3A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9110" y="3790950"/>
            <a:ext cx="9313333" cy="1070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</a:rPr>
              <a:t>Best Practices in Organizational Excellence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at ESL Federal Credit Union</a:t>
            </a:r>
            <a:endParaRPr lang="en-US" sz="3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1018" y="4969910"/>
            <a:ext cx="190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May 24, 2023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3867758"/>
            <a:ext cx="3215640" cy="1672167"/>
            <a:chOff x="0" y="3867758"/>
            <a:chExt cx="3215640" cy="1672167"/>
          </a:xfrm>
        </p:grpSpPr>
        <p:pic>
          <p:nvPicPr>
            <p:cNvPr id="9" name="Picture 8" descr="00489_Ext_PPT_Tmplt_R1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111" r="76001" b="20667"/>
            <a:stretch/>
          </p:blipFill>
          <p:spPr>
            <a:xfrm>
              <a:off x="0" y="3867758"/>
              <a:ext cx="2407920" cy="1672167"/>
            </a:xfrm>
            <a:prstGeom prst="rect">
              <a:avLst/>
            </a:prstGeom>
          </p:spPr>
        </p:pic>
        <p:pic>
          <p:nvPicPr>
            <p:cNvPr id="10" name="Picture 9" descr="00489_Ext_PPT_Tmplt_R1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74" t="56010" r="75251" b="41112"/>
            <a:stretch/>
          </p:blipFill>
          <p:spPr>
            <a:xfrm>
              <a:off x="2423160" y="4861560"/>
              <a:ext cx="792480" cy="238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743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Strength 8 – Developing Current and Future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Clear strategy to develop current and future leaders:</a:t>
            </a:r>
          </a:p>
          <a:p>
            <a:pPr lvl="1" indent="-342900"/>
            <a:r>
              <a:rPr lang="en-US" sz="2000" dirty="0"/>
              <a:t>Goal to promote primarily from within the organization</a:t>
            </a:r>
          </a:p>
          <a:p>
            <a:pPr lvl="1" indent="-342900"/>
            <a:r>
              <a:rPr lang="en-US" sz="2000" dirty="0"/>
              <a:t>On-going employee training</a:t>
            </a:r>
          </a:p>
          <a:p>
            <a:pPr lvl="1" indent="-342900"/>
            <a:endParaRPr lang="en-US" sz="1600" dirty="0"/>
          </a:p>
          <a:p>
            <a:pPr marL="0" lvl="1" indent="0">
              <a:buNone/>
            </a:pPr>
            <a:r>
              <a:rPr lang="en-US" sz="2400" b="1" dirty="0">
                <a:solidFill>
                  <a:srgbClr val="298FC2"/>
                </a:solidFill>
              </a:rPr>
              <a:t>Focus on taking action to increase diversity:</a:t>
            </a:r>
          </a:p>
          <a:p>
            <a:pPr lvl="1" indent="-342900"/>
            <a:r>
              <a:rPr lang="en-US" sz="2000" dirty="0"/>
              <a:t>Building a workforce that mirrors the greater Rochester community</a:t>
            </a:r>
          </a:p>
          <a:p>
            <a:pPr lvl="1" indent="-342900"/>
            <a:r>
              <a:rPr lang="en-US" sz="2000" dirty="0"/>
              <a:t>Employee resource groups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0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9 – Strong Financial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5820696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Strong year over year results:</a:t>
            </a:r>
          </a:p>
          <a:p>
            <a:pPr lvl="1" indent="-342900"/>
            <a:r>
              <a:rPr lang="en-US" sz="2000" dirty="0"/>
              <a:t>Based on assets, ESL is in the top 1% of credit unions nationwide</a:t>
            </a:r>
          </a:p>
          <a:p>
            <a:pPr lvl="1" indent="-342900"/>
            <a:r>
              <a:rPr lang="en-US" sz="2000" dirty="0"/>
              <a:t>Ranks 1st in personal banking deposits in the Greater Rochester Area</a:t>
            </a:r>
          </a:p>
          <a:p>
            <a:pPr lvl="1" indent="-342900"/>
            <a:r>
              <a:rPr lang="en-US" sz="2000" dirty="0"/>
              <a:t>Totals assets increased approximately 50% since 2019, from $6.1 billion to $9.1 billion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 disciplined approach to planning, leadership, focus on customers and workforce drives strong business results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2F0A1-5872-4999-0E83-3DD83A43B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520" y="1216470"/>
            <a:ext cx="4030491" cy="49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6" y="1371601"/>
            <a:ext cx="10837333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2666A-82DE-C062-4D08-D6DF6CAF1237}"/>
              </a:ext>
            </a:extLst>
          </p:cNvPr>
          <p:cNvSpPr txBox="1"/>
          <p:nvPr/>
        </p:nvSpPr>
        <p:spPr>
          <a:xfrm>
            <a:off x="2488557" y="2349661"/>
            <a:ext cx="650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2064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Today we will cover: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GRQC Organizational Excellence Award</a:t>
            </a:r>
          </a:p>
          <a:p>
            <a:endParaRPr lang="en-US" sz="1000" dirty="0"/>
          </a:p>
          <a:p>
            <a:r>
              <a:rPr lang="en-US" sz="2400" dirty="0"/>
              <a:t>Strengths identified and best practices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Questions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GRQC Organizational Excellence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6" y="1371601"/>
            <a:ext cx="10837333" cy="475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Modeled after Malcolm Baldrige Award – but simpler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Focuses on how an applicant leads, manages and achieves results</a:t>
            </a:r>
          </a:p>
          <a:p>
            <a:pPr lvl="1"/>
            <a:r>
              <a:rPr lang="en-US" sz="2000" dirty="0"/>
              <a:t>“Organization” defined by authority and autonomy</a:t>
            </a:r>
          </a:p>
          <a:p>
            <a:pPr lvl="1"/>
            <a:r>
              <a:rPr lang="en-US" sz="2000" dirty="0"/>
              <a:t>Can be an entity, division, subsidiary, dept., ward, floor, plant, region, etc.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Seven Categories:</a:t>
            </a:r>
          </a:p>
          <a:p>
            <a:pPr lvl="1"/>
            <a:r>
              <a:rPr lang="en-US" sz="2000" dirty="0"/>
              <a:t>Leadership</a:t>
            </a:r>
          </a:p>
          <a:p>
            <a:pPr lvl="1"/>
            <a:r>
              <a:rPr lang="en-US" sz="2000" dirty="0"/>
              <a:t>Strategy</a:t>
            </a:r>
          </a:p>
          <a:p>
            <a:pPr lvl="1"/>
            <a:r>
              <a:rPr lang="en-US" sz="2000" dirty="0"/>
              <a:t>Customers</a:t>
            </a:r>
          </a:p>
          <a:p>
            <a:pPr lvl="1"/>
            <a:r>
              <a:rPr lang="en-US" sz="2000" dirty="0"/>
              <a:t>Measurement, Analysis &amp; Knowledge Management</a:t>
            </a:r>
          </a:p>
          <a:p>
            <a:pPr lvl="1"/>
            <a:r>
              <a:rPr lang="en-US" sz="2000" dirty="0"/>
              <a:t>Workforce</a:t>
            </a:r>
          </a:p>
          <a:p>
            <a:pPr lvl="1"/>
            <a:r>
              <a:rPr lang="en-US" sz="2000" dirty="0"/>
              <a:t>Operations</a:t>
            </a:r>
          </a:p>
          <a:p>
            <a:pPr lvl="1"/>
            <a:r>
              <a:rPr lang="en-US" sz="2000" dirty="0"/>
              <a:t>Results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3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Strength 1 – Mature and Robust Strategic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Strategic plan guides the organization:</a:t>
            </a:r>
          </a:p>
          <a:p>
            <a:pPr lvl="1"/>
            <a:r>
              <a:rPr lang="en-US" sz="2000" dirty="0"/>
              <a:t>Foundation is our Mission, Vision and Purpose</a:t>
            </a:r>
          </a:p>
          <a:p>
            <a:pPr lvl="1"/>
            <a:r>
              <a:rPr lang="en-US" sz="2000" dirty="0"/>
              <a:t>Goal alignment at every level</a:t>
            </a:r>
          </a:p>
          <a:p>
            <a:pPr lvl="1"/>
            <a:r>
              <a:rPr lang="en-US" sz="2000" dirty="0"/>
              <a:t>Utilize the Kaplan and Norton Balanced Scorecard Methodology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/>
              <a:t>Strategy is communicated in numerous ways:</a:t>
            </a:r>
          </a:p>
          <a:p>
            <a:pPr lvl="1"/>
            <a:r>
              <a:rPr lang="en-US" sz="2000" dirty="0"/>
              <a:t>Strategy Map </a:t>
            </a:r>
          </a:p>
          <a:p>
            <a:pPr lvl="1"/>
            <a:r>
              <a:rPr lang="en-US" sz="2000" dirty="0"/>
              <a:t>“ESLtoday”</a:t>
            </a:r>
            <a:r>
              <a:rPr lang="en-US" sz="1600" dirty="0"/>
              <a:t> </a:t>
            </a:r>
            <a:r>
              <a:rPr lang="en-US" sz="2000" dirty="0"/>
              <a:t>Intranet</a:t>
            </a:r>
          </a:p>
          <a:p>
            <a:pPr lvl="1"/>
            <a:r>
              <a:rPr lang="en-US" sz="2000" dirty="0"/>
              <a:t>Signage around ESL’s workplace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BD1A8-A265-734A-ADEB-8A41FE1FE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207" y="3262745"/>
            <a:ext cx="4001515" cy="30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9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Strength 2 – Communication via the Intranet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ESLtoday Intranet used by all employees:</a:t>
            </a:r>
            <a:endParaRPr lang="en-US" sz="2000" dirty="0"/>
          </a:p>
          <a:p>
            <a:pPr lvl="1"/>
            <a:r>
              <a:rPr lang="en-US" sz="2000" dirty="0"/>
              <a:t>Central location for employee communications</a:t>
            </a:r>
          </a:p>
          <a:p>
            <a:pPr lvl="1"/>
            <a:r>
              <a:rPr lang="en-US" sz="2000" dirty="0"/>
              <a:t>Employees are expected to access daily as part of their job responsibilities</a:t>
            </a:r>
          </a:p>
          <a:p>
            <a:pPr lvl="1"/>
            <a:r>
              <a:rPr lang="en-US" sz="2000" dirty="0"/>
              <a:t>Robust source of information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400" dirty="0"/>
              <a:t>Helps employees see the link between daily work and organization’s long-term goals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5FB06-46EE-1925-ECD7-B29E78AE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278" y="3657666"/>
            <a:ext cx="6290455" cy="21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4638"/>
            <a:ext cx="11370199" cy="941832"/>
          </a:xfrm>
        </p:spPr>
        <p:txBody>
          <a:bodyPr>
            <a:normAutofit fontScale="90000"/>
          </a:bodyPr>
          <a:lstStyle/>
          <a:p>
            <a:r>
              <a:rPr lang="en-US" dirty="0"/>
              <a:t>Strengths 3 and 4 – Obtain and Use “Voice of the Customer”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Feedback collected in multiple ways:</a:t>
            </a:r>
          </a:p>
          <a:p>
            <a:pPr lvl="1" indent="-342900"/>
            <a:r>
              <a:rPr lang="en-US" sz="2000" dirty="0"/>
              <a:t>Focus groups</a:t>
            </a:r>
          </a:p>
          <a:p>
            <a:pPr lvl="1" indent="-342900"/>
            <a:r>
              <a:rPr lang="en-US" sz="2000" dirty="0"/>
              <a:t>Surveys / third party market research</a:t>
            </a:r>
          </a:p>
          <a:p>
            <a:pPr lvl="1" indent="-342900"/>
            <a:r>
              <a:rPr lang="en-US" sz="2000" dirty="0"/>
              <a:t>Net Promoter Score</a:t>
            </a:r>
          </a:p>
          <a:p>
            <a:pPr lvl="1" indent="-342900"/>
            <a:r>
              <a:rPr lang="en-US" sz="2000" dirty="0"/>
              <a:t>Internal “Voice of the customer” system and database</a:t>
            </a:r>
          </a:p>
          <a:p>
            <a:pPr lvl="1" indent="-342900"/>
            <a:endParaRPr lang="en-US" sz="1000" dirty="0"/>
          </a:p>
          <a:p>
            <a:pPr marL="0" indent="0">
              <a:buNone/>
            </a:pPr>
            <a:r>
              <a:rPr lang="en-US" sz="2400" dirty="0"/>
              <a:t>Insights used in numerous ways:</a:t>
            </a:r>
          </a:p>
          <a:p>
            <a:pPr lvl="1" indent="-342900"/>
            <a:r>
              <a:rPr lang="en-US" sz="2000" dirty="0"/>
              <a:t>Informs strategic plan</a:t>
            </a:r>
          </a:p>
          <a:p>
            <a:pPr lvl="1" indent="-342900"/>
            <a:r>
              <a:rPr lang="en-US" sz="2000" dirty="0"/>
              <a:t>Drives improvements</a:t>
            </a:r>
          </a:p>
          <a:p>
            <a:pPr lvl="1" indent="-342900"/>
            <a:r>
              <a:rPr lang="en-US" sz="2000" dirty="0"/>
              <a:t>Aids in design and launch of products/services</a:t>
            </a:r>
          </a:p>
          <a:p>
            <a:pPr lvl="1" indent="-342900"/>
            <a:r>
              <a:rPr lang="en-US" sz="2000" dirty="0"/>
              <a:t>Enhances employees’ work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A56DC-DA9A-73D1-2F87-1CB74021A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592" y="2459621"/>
            <a:ext cx="3212808" cy="35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6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61854" cy="941832"/>
          </a:xfrm>
        </p:spPr>
        <p:txBody>
          <a:bodyPr>
            <a:normAutofit fontScale="90000"/>
          </a:bodyPr>
          <a:lstStyle/>
          <a:p>
            <a:r>
              <a:rPr lang="en-US" dirty="0"/>
              <a:t>Strength 5 – Committed to the Greater Rochester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0710"/>
            <a:ext cx="7236542" cy="517176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8FC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live our purpose… Help our community thrive</a:t>
            </a:r>
            <a:r>
              <a:rPr lang="en-US" sz="2400" dirty="0"/>
              <a:t> and prosper:</a:t>
            </a:r>
            <a:endParaRPr lang="en-US" sz="1600" dirty="0"/>
          </a:p>
          <a:p>
            <a:pPr lvl="1"/>
            <a:r>
              <a:rPr lang="en-US" sz="2000" dirty="0"/>
              <a:t>Philanthropic grants</a:t>
            </a:r>
          </a:p>
          <a:p>
            <a:pPr lvl="1"/>
            <a:r>
              <a:rPr lang="en-US" sz="2000" dirty="0"/>
              <a:t>New Branches in the City of Rochester</a:t>
            </a:r>
          </a:p>
          <a:p>
            <a:pPr lvl="1"/>
            <a:r>
              <a:rPr lang="en-US" sz="2000" dirty="0"/>
              <a:t>Financial Wellness</a:t>
            </a:r>
          </a:p>
          <a:p>
            <a:pPr lvl="1"/>
            <a:r>
              <a:rPr lang="en-US" sz="2000" dirty="0"/>
              <a:t>College Scholarships</a:t>
            </a:r>
          </a:p>
          <a:p>
            <a:pPr lvl="1"/>
            <a:r>
              <a:rPr lang="en-US" sz="2000" dirty="0"/>
              <a:t>Organization Sponsorships</a:t>
            </a:r>
          </a:p>
          <a:p>
            <a:pPr lvl="1"/>
            <a:r>
              <a:rPr lang="en-US" sz="2000" dirty="0"/>
              <a:t>Owners Dividend</a:t>
            </a:r>
          </a:p>
          <a:p>
            <a:pPr lvl="1"/>
            <a:r>
              <a:rPr lang="en-US" sz="2000" dirty="0" err="1"/>
              <a:t>Voluncare</a:t>
            </a:r>
            <a:r>
              <a:rPr lang="en-US" sz="2000" dirty="0"/>
              <a:t> program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49E4C-4D6E-F142-1399-DD4ABE803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971" y="1366942"/>
            <a:ext cx="2808666" cy="3433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7FBF8-D155-027F-9C88-CC5B9627A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581" y="3077828"/>
            <a:ext cx="2610192" cy="2388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60EB3D-C2F1-4F7F-08CF-655AA61BC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969" y="4531534"/>
            <a:ext cx="2540439" cy="18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0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1832"/>
          </a:xfrm>
        </p:spPr>
        <p:txBody>
          <a:bodyPr>
            <a:normAutofit/>
          </a:bodyPr>
          <a:lstStyle/>
          <a:p>
            <a:r>
              <a:rPr lang="en-US" sz="3400" dirty="0"/>
              <a:t>Strength 6 – Comprehensive Policies and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Policies, Programs, Processes and Procedures:</a:t>
            </a:r>
            <a:endParaRPr lang="en-US" sz="2000" dirty="0"/>
          </a:p>
          <a:p>
            <a:pPr lvl="1"/>
            <a:r>
              <a:rPr lang="en-US" sz="2000" dirty="0"/>
              <a:t>Well-defined and documented</a:t>
            </a:r>
          </a:p>
          <a:p>
            <a:pPr lvl="1"/>
            <a:r>
              <a:rPr lang="en-US" sz="2000" dirty="0"/>
              <a:t>Published on ESLtoday intranet</a:t>
            </a:r>
          </a:p>
          <a:p>
            <a:pPr lvl="1"/>
            <a:r>
              <a:rPr lang="en-US" sz="2000" dirty="0"/>
              <a:t>Incorporated into new hire training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9A886-60F2-8B43-946E-71E7D8D1B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310" y="3009419"/>
            <a:ext cx="4443648" cy="3573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5D8DA-BCA1-5351-E8AC-297378FDB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6799" y="1268875"/>
            <a:ext cx="4164621" cy="43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7 – High Employee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48" y="1371600"/>
            <a:ext cx="6786623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Employee satisfaction is part of the strategic plan:</a:t>
            </a:r>
          </a:p>
          <a:p>
            <a:pPr lvl="1" indent="-342900"/>
            <a:r>
              <a:rPr lang="en-US" sz="2000" dirty="0"/>
              <a:t>Measured for continuous improvement</a:t>
            </a:r>
          </a:p>
          <a:p>
            <a:pPr lvl="1" indent="-342900"/>
            <a:r>
              <a:rPr lang="en-US" sz="2000" dirty="0"/>
              <a:t>Results of well-defined recruiting, hiring, training and employment practices</a:t>
            </a:r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/>
              <a:t>A superior employee experience is essential to a superior customer experience:</a:t>
            </a:r>
          </a:p>
          <a:p>
            <a:pPr lvl="1" indent="-342900"/>
            <a:r>
              <a:rPr lang="en-US" sz="2000" dirty="0"/>
              <a:t>Ensuring employees are thoroughly trained and prepared for customer engagement</a:t>
            </a:r>
          </a:p>
          <a:p>
            <a:pPr lvl="1" indent="-342900"/>
            <a:r>
              <a:rPr lang="en-US" sz="2000" dirty="0"/>
              <a:t>Senior leaders clearly understand what employees are thinking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6D0EE-AD22-26FB-E654-324F818A0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96" y="2371048"/>
            <a:ext cx="3164166" cy="3566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4BE3ED-BE2B-6B9D-429B-68DC91AF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96" y="1521899"/>
            <a:ext cx="3164166" cy="7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0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63673</TotalTime>
  <Words>522</Words>
  <Application>Microsoft Office PowerPoint</Application>
  <PresentationFormat>Widescreen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PowerPoint Presentation</vt:lpstr>
      <vt:lpstr>Today we will cover:</vt:lpstr>
      <vt:lpstr>GRQC Organizational Excellence Award</vt:lpstr>
      <vt:lpstr>Strength 1 – Mature and Robust Strategic Planning Process</vt:lpstr>
      <vt:lpstr>Strength 2 – Communication via the Intranet</vt:lpstr>
      <vt:lpstr>Strengths 3 and 4 – Obtain and Use “Voice of the Customer”</vt:lpstr>
      <vt:lpstr>Strength 5 – Committed to the Greater Rochester Community</vt:lpstr>
      <vt:lpstr>Strength 6 – Comprehensive Policies and Procedures</vt:lpstr>
      <vt:lpstr>Strength 7 – High Employee Satisfaction</vt:lpstr>
      <vt:lpstr>Strength 8 – Developing Current and Future Leaders</vt:lpstr>
      <vt:lpstr>Strength 9 – Strong Financial Performance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Stacia Geib</dc:creator>
  <cp:lastModifiedBy>Kenny Wezelis</cp:lastModifiedBy>
  <cp:revision>748</cp:revision>
  <cp:lastPrinted>2023-05-24T11:47:59Z</cp:lastPrinted>
  <dcterms:created xsi:type="dcterms:W3CDTF">2019-11-03T18:52:54Z</dcterms:created>
  <dcterms:modified xsi:type="dcterms:W3CDTF">2023-05-25T14:30:37Z</dcterms:modified>
</cp:coreProperties>
</file>