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6" r:id="rId1"/>
  </p:sldMasterIdLst>
  <p:notesMasterIdLst>
    <p:notesMasterId r:id="rId32"/>
  </p:notesMasterIdLst>
  <p:handoutMasterIdLst>
    <p:handoutMasterId r:id="rId33"/>
  </p:handoutMasterIdLst>
  <p:sldIdLst>
    <p:sldId id="3047" r:id="rId2"/>
    <p:sldId id="3048" r:id="rId3"/>
    <p:sldId id="3049" r:id="rId4"/>
    <p:sldId id="3050" r:id="rId5"/>
    <p:sldId id="3051" r:id="rId6"/>
    <p:sldId id="3052" r:id="rId7"/>
    <p:sldId id="3053" r:id="rId8"/>
    <p:sldId id="3054" r:id="rId9"/>
    <p:sldId id="3055" r:id="rId10"/>
    <p:sldId id="3056" r:id="rId11"/>
    <p:sldId id="3057" r:id="rId12"/>
    <p:sldId id="3058" r:id="rId13"/>
    <p:sldId id="3059" r:id="rId14"/>
    <p:sldId id="3060" r:id="rId15"/>
    <p:sldId id="3061" r:id="rId16"/>
    <p:sldId id="3062" r:id="rId17"/>
    <p:sldId id="3063" r:id="rId18"/>
    <p:sldId id="3064" r:id="rId19"/>
    <p:sldId id="3065" r:id="rId20"/>
    <p:sldId id="3066" r:id="rId21"/>
    <p:sldId id="3067" r:id="rId22"/>
    <p:sldId id="3068" r:id="rId23"/>
    <p:sldId id="3069" r:id="rId24"/>
    <p:sldId id="3072" r:id="rId25"/>
    <p:sldId id="3071" r:id="rId26"/>
    <p:sldId id="3076" r:id="rId27"/>
    <p:sldId id="3077" r:id="rId28"/>
    <p:sldId id="3073" r:id="rId29"/>
    <p:sldId id="3074" r:id="rId30"/>
    <p:sldId id="3075" r:id="rId3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36">
          <p15:clr>
            <a:srgbClr val="A4A3A4"/>
          </p15:clr>
        </p15:guide>
        <p15:guide id="2" pos="30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9900"/>
    <a:srgbClr val="FF0000"/>
    <a:srgbClr val="800000"/>
    <a:srgbClr val="333300"/>
    <a:srgbClr val="CCCC99"/>
    <a:srgbClr val="989966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50000" autoAdjust="0"/>
  </p:normalViewPr>
  <p:slideViewPr>
    <p:cSldViewPr>
      <p:cViewPr varScale="1">
        <p:scale>
          <a:sx n="72" d="100"/>
          <a:sy n="72" d="100"/>
        </p:scale>
        <p:origin x="1326" y="66"/>
      </p:cViewPr>
      <p:guideLst>
        <p:guide orient="horz" pos="2736"/>
        <p:guide pos="3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2584" y="20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155" cy="46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15" tIns="45207" rIns="90415" bIns="45207" numCol="1" anchor="t" anchorCtr="0" compatLnSpc="1">
            <a:prstTxWarp prst="textNoShape">
              <a:avLst/>
            </a:prstTxWarp>
          </a:bodyPr>
          <a:lstStyle>
            <a:lvl1pPr defTabSz="903753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2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673" y="1"/>
            <a:ext cx="3038155" cy="46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15" tIns="45207" rIns="90415" bIns="45207" numCol="1" anchor="t" anchorCtr="0" compatLnSpc="1">
            <a:prstTxWarp prst="textNoShape">
              <a:avLst/>
            </a:prstTxWarp>
          </a:bodyPr>
          <a:lstStyle>
            <a:lvl1pPr algn="r" defTabSz="903753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2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847"/>
            <a:ext cx="3038155" cy="46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15" tIns="45207" rIns="90415" bIns="45207" numCol="1" anchor="b" anchorCtr="0" compatLnSpc="1">
            <a:prstTxWarp prst="textNoShape">
              <a:avLst/>
            </a:prstTxWarp>
          </a:bodyPr>
          <a:lstStyle>
            <a:lvl1pPr defTabSz="903753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2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673" y="8829847"/>
            <a:ext cx="3038155" cy="46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15" tIns="45207" rIns="90415" bIns="45207" numCol="1" anchor="b" anchorCtr="0" compatLnSpc="1">
            <a:prstTxWarp prst="textNoShape">
              <a:avLst/>
            </a:prstTxWarp>
          </a:bodyPr>
          <a:lstStyle>
            <a:lvl1pPr algn="r" defTabSz="903753" eaLnBrk="1" hangingPunct="1">
              <a:defRPr sz="1200"/>
            </a:lvl1pPr>
          </a:lstStyle>
          <a:p>
            <a:pPr>
              <a:defRPr/>
            </a:pPr>
            <a:fld id="{56109CA3-8AF1-4F5B-ABF6-537F205B65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5836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155" cy="46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5" tIns="46577" rIns="93155" bIns="46577" numCol="1" anchor="t" anchorCtr="0" compatLnSpc="1">
            <a:prstTxWarp prst="textNoShape">
              <a:avLst/>
            </a:prstTxWarp>
          </a:bodyPr>
          <a:lstStyle>
            <a:lvl1pPr defTabSz="930520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673" y="1"/>
            <a:ext cx="3038155" cy="46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5" tIns="46577" rIns="93155" bIns="46577" numCol="1" anchor="t" anchorCtr="0" compatLnSpc="1">
            <a:prstTxWarp prst="textNoShape">
              <a:avLst/>
            </a:prstTxWarp>
          </a:bodyPr>
          <a:lstStyle>
            <a:lvl1pPr algn="r" defTabSz="930520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5" y="4416499"/>
            <a:ext cx="5607691" cy="418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5" tIns="46577" rIns="93155" bIns="465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847"/>
            <a:ext cx="3038155" cy="46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5" tIns="46577" rIns="93155" bIns="46577" numCol="1" anchor="b" anchorCtr="0" compatLnSpc="1">
            <a:prstTxWarp prst="textNoShape">
              <a:avLst/>
            </a:prstTxWarp>
          </a:bodyPr>
          <a:lstStyle>
            <a:lvl1pPr defTabSz="930520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673" y="8829847"/>
            <a:ext cx="3038155" cy="46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5" tIns="46577" rIns="93155" bIns="46577" numCol="1" anchor="b" anchorCtr="0" compatLnSpc="1">
            <a:prstTxWarp prst="textNoShape">
              <a:avLst/>
            </a:prstTxWarp>
          </a:bodyPr>
          <a:lstStyle>
            <a:lvl1pPr algn="r" defTabSz="930520" eaLnBrk="1" hangingPunct="1">
              <a:defRPr sz="1200"/>
            </a:lvl1pPr>
          </a:lstStyle>
          <a:p>
            <a:pPr>
              <a:defRPr/>
            </a:pPr>
            <a:fld id="{98AA1582-7C59-4271-8279-77383F55F0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0093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457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 txBox="1">
            <a:spLocks noGrp="1" noChangeArrowheads="1"/>
          </p:cNvSpPr>
          <p:nvPr/>
        </p:nvSpPr>
        <p:spPr bwMode="auto">
          <a:xfrm>
            <a:off x="3970673" y="8829847"/>
            <a:ext cx="3038155" cy="46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5" tIns="46577" rIns="93155" bIns="46577" anchor="b"/>
          <a:lstStyle>
            <a:lvl1pPr defTabSz="9382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82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82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82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82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5995E116-CB45-4B69-A8CE-AFD95466B153}" type="slidenum">
              <a:rPr lang="en-US" altLang="en-US" sz="1200"/>
              <a:pPr algn="r" eaLnBrk="1" hangingPunct="1"/>
              <a:t>15</a:t>
            </a:fld>
            <a:endParaRPr lang="en-US" altLang="en-US" sz="120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927" y="4416499"/>
            <a:ext cx="5604546" cy="418164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What do you see?  Variation.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What do you think?  Is there a trend downward over time that would suggest that it doesn't</a:t>
            </a:r>
            <a:r>
              <a:rPr lang="ja-JP" altLang="en-US"/>
              <a:t>’</a:t>
            </a:r>
            <a:r>
              <a:rPr lang="en-US" altLang="ja-JP"/>
              <a:t>t snow around here like it used to?  Hard to tell.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What would be a better way of looking at these data?  PLOT the data!!</a:t>
            </a: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1394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 txBox="1">
            <a:spLocks noGrp="1" noChangeArrowheads="1"/>
          </p:cNvSpPr>
          <p:nvPr/>
        </p:nvSpPr>
        <p:spPr bwMode="auto">
          <a:xfrm>
            <a:off x="3970673" y="8829847"/>
            <a:ext cx="3038155" cy="46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5" tIns="46577" rIns="93155" bIns="46577" anchor="b"/>
          <a:lstStyle>
            <a:lvl1pPr defTabSz="9382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82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82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82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82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4EA39262-CD4B-4A66-90D4-D3344F2E3215}" type="slidenum">
              <a:rPr lang="en-US" altLang="en-US" sz="1200"/>
              <a:pPr algn="r" eaLnBrk="1" hangingPunct="1"/>
              <a:t>16</a:t>
            </a:fld>
            <a:endParaRPr lang="en-US" altLang="en-US" sz="12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704850"/>
            <a:ext cx="4691063" cy="3519488"/>
          </a:xfrm>
          <a:ln w="12700" cap="flat">
            <a:solidFill>
              <a:schemeClr val="tx1"/>
            </a:solidFill>
          </a:ln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091" y="4414924"/>
            <a:ext cx="5142218" cy="418322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33" tIns="43660" rIns="88933" bIns="43660"/>
          <a:lstStyle/>
          <a:p>
            <a:pPr marL="226725" indent="-226725" eaLnBrk="1" hangingPunct="1"/>
            <a:r>
              <a:rPr lang="en-US" altLang="en-US"/>
              <a:t>What do you see now?  Variation, no trends, random behavior.</a:t>
            </a:r>
          </a:p>
          <a:p>
            <a:pPr marL="226725" indent="-226725" eaLnBrk="1" hangingPunct="1"/>
            <a:endParaRPr lang="en-US" altLang="en-US"/>
          </a:p>
          <a:p>
            <a:pPr marL="226725" indent="-226725" eaLnBrk="1" hangingPunct="1"/>
            <a:r>
              <a:rPr lang="en-US" altLang="en-US"/>
              <a:t>How do recent snowfalls compare to the past?  Nothing unusual – seems to just be part of normal variation.</a:t>
            </a:r>
          </a:p>
          <a:p>
            <a:pPr marL="226725" indent="-226725" eaLnBrk="1" hangingPunct="1"/>
            <a:endParaRPr lang="en-US" altLang="en-US"/>
          </a:p>
          <a:p>
            <a:pPr marL="226725" indent="-226725" eaLnBrk="1" hangingPunct="1"/>
            <a:r>
              <a:rPr lang="en-US" altLang="en-US"/>
              <a:t>If you had to predict what next years snowfall would be what would you say?  Likely to be 100</a:t>
            </a:r>
            <a:r>
              <a:rPr lang="ja-JP" altLang="en-US"/>
              <a:t>”</a:t>
            </a:r>
            <a:r>
              <a:rPr lang="en-US" altLang="ja-JP"/>
              <a:t>, but could fall within 20-180</a:t>
            </a:r>
            <a:r>
              <a:rPr lang="ja-JP" altLang="en-US"/>
              <a:t>”</a:t>
            </a:r>
            <a:r>
              <a:rPr lang="en-US" altLang="ja-JP"/>
              <a:t> and be normal behavior.  Don</a:t>
            </a:r>
            <a:r>
              <a:rPr lang="ja-JP" altLang="en-US"/>
              <a:t>’</a:t>
            </a:r>
            <a:r>
              <a:rPr lang="en-US" altLang="ja-JP"/>
              <a:t>t let perception (</a:t>
            </a:r>
            <a:r>
              <a:rPr lang="ja-JP" altLang="en-US"/>
              <a:t>“</a:t>
            </a:r>
            <a:r>
              <a:rPr lang="en-US" altLang="ja-JP"/>
              <a:t>it doesn't</a:t>
            </a:r>
            <a:r>
              <a:rPr lang="ja-JP" altLang="en-US"/>
              <a:t>’</a:t>
            </a:r>
            <a:r>
              <a:rPr lang="en-US" altLang="ja-JP"/>
              <a:t>t snow around here like it used to</a:t>
            </a:r>
            <a:r>
              <a:rPr lang="ja-JP" altLang="en-US"/>
              <a:t>”</a:t>
            </a:r>
            <a:r>
              <a:rPr lang="en-US" altLang="ja-JP"/>
              <a:t>) guide you – look at the data for trends and patterns before you react.</a:t>
            </a:r>
          </a:p>
          <a:p>
            <a:pPr marL="226725" indent="-226725" eaLnBrk="1" hangingPunct="1"/>
            <a:endParaRPr lang="en-US" altLang="en-US"/>
          </a:p>
          <a:p>
            <a:pPr marL="226725" indent="-226725" eaLnBrk="1" hangingPunct="1"/>
            <a:r>
              <a:rPr lang="en-US" altLang="en-US"/>
              <a:t>Someone says our results are down from last year, or our error rate has increased this quarter, or our client base has dropped YTD….what should you do?</a:t>
            </a:r>
          </a:p>
          <a:p>
            <a:pPr marL="226725" indent="-226725" eaLnBrk="1" hangingPunct="1"/>
            <a:endParaRPr lang="en-US" altLang="en-US"/>
          </a:p>
          <a:p>
            <a:pPr marL="226725" indent="-226725" eaLnBrk="1" hangingPunct="1"/>
            <a:r>
              <a:rPr lang="en-US" altLang="en-US"/>
              <a:t>We have our first two </a:t>
            </a:r>
            <a:r>
              <a:rPr lang="en-US" altLang="en-US" b="1"/>
              <a:t>Data Learnings</a:t>
            </a:r>
            <a:r>
              <a:rPr lang="en-US" altLang="en-US"/>
              <a:t> from this simple example (have the volunteer write these on the easel):</a:t>
            </a:r>
          </a:p>
          <a:p>
            <a:pPr marL="226725" indent="-226725" eaLnBrk="1" hangingPunct="1">
              <a:buFontTx/>
              <a:buAutoNum type="arabicPeriod"/>
            </a:pPr>
            <a:r>
              <a:rPr lang="en-US" altLang="en-US"/>
              <a:t>Ask to see the data</a:t>
            </a:r>
          </a:p>
          <a:p>
            <a:pPr marL="226725" indent="-226725" eaLnBrk="1" hangingPunct="1">
              <a:buFontTx/>
              <a:buAutoNum type="arabicPeriod"/>
            </a:pPr>
            <a:r>
              <a:rPr lang="en-US" altLang="en-US"/>
              <a:t>Plot the data</a:t>
            </a:r>
          </a:p>
          <a:p>
            <a:pPr marL="226725" indent="-226725" eaLnBrk="1" hangingPunct="1">
              <a:buFontTx/>
              <a:buAutoNum type="arabicPeriod"/>
            </a:pPr>
            <a:endParaRPr lang="en-US" altLang="en-US"/>
          </a:p>
          <a:p>
            <a:pPr marL="226725" indent="-226725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7432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 txBox="1">
            <a:spLocks noGrp="1" noChangeArrowheads="1"/>
          </p:cNvSpPr>
          <p:nvPr/>
        </p:nvSpPr>
        <p:spPr bwMode="auto">
          <a:xfrm>
            <a:off x="3970673" y="8829847"/>
            <a:ext cx="3038155" cy="46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5" tIns="46577" rIns="93155" bIns="46577" anchor="b"/>
          <a:lstStyle>
            <a:lvl1pPr defTabSz="9382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82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82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82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82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6288637C-DF3C-4B70-AC33-1487A6D95909}" type="slidenum">
              <a:rPr lang="en-US" altLang="en-US" sz="1200"/>
              <a:pPr algn="r" eaLnBrk="1" hangingPunct="1"/>
              <a:t>17</a:t>
            </a:fld>
            <a:endParaRPr lang="en-US" altLang="en-US" sz="1200"/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3970674" y="1"/>
            <a:ext cx="3039727" cy="46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132" tIns="44067" rIns="88132" bIns="44067" anchor="ctr"/>
          <a:lstStyle>
            <a:lvl1pPr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700"/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0" y="1"/>
            <a:ext cx="3038155" cy="46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132" tIns="44067" rIns="88132" bIns="44067" anchor="ctr"/>
          <a:lstStyle>
            <a:lvl1pPr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700"/>
          </a:p>
        </p:txBody>
      </p:sp>
      <p:sp>
        <p:nvSpPr>
          <p:cNvPr id="59494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84986" y="5012302"/>
            <a:ext cx="5937925" cy="4183222"/>
          </a:xfrm>
        </p:spPr>
        <p:txBody>
          <a:bodyPr lIns="90567" tIns="45284" rIns="90567" bIns="45284"/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+mn-cs"/>
              </a:rPr>
              <a:t>Poll the students in a FUN survey:   ASK people to vote by raising their hands.</a:t>
            </a:r>
          </a:p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+mn-cs"/>
              </a:rPr>
              <a:t>	Ans: Ask to see the data (if you dare)</a:t>
            </a:r>
          </a:p>
        </p:txBody>
      </p:sp>
      <p:sp>
        <p:nvSpPr>
          <p:cNvPr id="14342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7538" y="317500"/>
            <a:ext cx="5738812" cy="430530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38494554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970673" y="8829847"/>
            <a:ext cx="3038155" cy="46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5" tIns="46577" rIns="93155" bIns="46577" anchor="b"/>
          <a:lstStyle>
            <a:lvl1pPr defTabSz="9382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82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82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82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82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D4933D50-CB65-4774-BF23-974F0A2DAB78}" type="slidenum">
              <a:rPr lang="en-US" altLang="en-US" sz="1200"/>
              <a:pPr algn="r" eaLnBrk="1" hangingPunct="1"/>
              <a:t>18</a:t>
            </a:fld>
            <a:endParaRPr lang="en-US" altLang="en-US" sz="1200"/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3970674" y="1"/>
            <a:ext cx="3039727" cy="46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132" tIns="44067" rIns="88132" bIns="44067" anchor="ctr"/>
          <a:lstStyle>
            <a:lvl1pPr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700"/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0" y="1"/>
            <a:ext cx="3038155" cy="46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132" tIns="44067" rIns="88132" bIns="44067" anchor="ctr"/>
          <a:lstStyle>
            <a:lvl1pPr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700"/>
          </a:p>
        </p:txBody>
      </p:sp>
      <p:sp>
        <p:nvSpPr>
          <p:cNvPr id="1843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06359" y="5012302"/>
            <a:ext cx="5939498" cy="418322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67" tIns="45284" rIns="90567" bIns="45284"/>
          <a:lstStyle/>
          <a:p>
            <a:r>
              <a:rPr lang="en-US" altLang="en-US"/>
              <a:t>LECTURE / DISCUSS</a:t>
            </a:r>
          </a:p>
          <a:p>
            <a:endParaRPr lang="en-US" altLang="en-US"/>
          </a:p>
          <a:p>
            <a:r>
              <a:rPr lang="en-US" altLang="en-US"/>
              <a:t>	These are the three data points. The weight really was different before the vacation, after the vacation and after the diets. The real question is </a:t>
            </a:r>
            <a:r>
              <a:rPr lang="ja-JP" altLang="en-US"/>
              <a:t>“</a:t>
            </a:r>
            <a:r>
              <a:rPr lang="en-US" altLang="ja-JP"/>
              <a:t>Did the process / system change?</a:t>
            </a:r>
            <a:r>
              <a:rPr lang="ja-JP" altLang="en-US"/>
              <a:t>”</a:t>
            </a:r>
            <a:r>
              <a:rPr lang="en-US" altLang="ja-JP"/>
              <a:t> What</a:t>
            </a:r>
            <a:r>
              <a:rPr lang="ja-JP" altLang="en-US"/>
              <a:t>’</a:t>
            </a:r>
            <a:r>
              <a:rPr lang="en-US" altLang="ja-JP"/>
              <a:t>s missing to answer the question?</a:t>
            </a:r>
          </a:p>
          <a:p>
            <a:endParaRPr lang="en-US" altLang="en-US"/>
          </a:p>
          <a:p>
            <a:r>
              <a:rPr lang="en-US" altLang="en-US"/>
              <a:t>Ans:	The three points in context of additional data.</a:t>
            </a:r>
          </a:p>
        </p:txBody>
      </p:sp>
      <p:sp>
        <p:nvSpPr>
          <p:cNvPr id="18438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7538" y="317500"/>
            <a:ext cx="5738812" cy="430530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2589652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970673" y="8829847"/>
            <a:ext cx="3038155" cy="46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5" tIns="46577" rIns="93155" bIns="46577" anchor="b"/>
          <a:lstStyle>
            <a:lvl1pPr defTabSz="9382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82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82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82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82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AB7B460E-1EC9-4489-87ED-5AD67F7220A2}" type="slidenum">
              <a:rPr lang="en-US" altLang="en-US" sz="1200"/>
              <a:pPr algn="r" eaLnBrk="1" hangingPunct="1"/>
              <a:t>19</a:t>
            </a:fld>
            <a:endParaRPr lang="en-US" altLang="en-US" sz="1200"/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3970674" y="1"/>
            <a:ext cx="3039727" cy="46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132" tIns="44067" rIns="88132" bIns="44067" anchor="ctr"/>
          <a:lstStyle>
            <a:lvl1pPr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700"/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0" y="1"/>
            <a:ext cx="3038155" cy="46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132" tIns="44067" rIns="88132" bIns="44067" anchor="ctr"/>
          <a:lstStyle>
            <a:lvl1pPr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700"/>
          </a:p>
        </p:txBody>
      </p:sp>
      <p:sp>
        <p:nvSpPr>
          <p:cNvPr id="2048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06359" y="5012302"/>
            <a:ext cx="5939498" cy="418322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67" tIns="45284" rIns="90567" bIns="45284"/>
          <a:lstStyle/>
          <a:p>
            <a:r>
              <a:rPr lang="en-US" altLang="en-US"/>
              <a:t>ASK</a:t>
            </a:r>
          </a:p>
          <a:p>
            <a:endParaRPr lang="en-US" altLang="en-US"/>
          </a:p>
          <a:p>
            <a:r>
              <a:rPr lang="en-US" altLang="en-US"/>
              <a:t>	• Here are the three point in the context of the process. What do you see?</a:t>
            </a:r>
          </a:p>
          <a:p>
            <a:r>
              <a:rPr lang="en-US" altLang="en-US"/>
              <a:t>	Ans: At that time they represent just random variability in the process.</a:t>
            </a:r>
          </a:p>
          <a:p>
            <a:endParaRPr lang="en-US" altLang="en-US"/>
          </a:p>
          <a:p>
            <a:r>
              <a:rPr lang="en-US" altLang="en-US"/>
              <a:t>LECTURE</a:t>
            </a:r>
          </a:p>
          <a:p>
            <a:endParaRPr lang="en-US" altLang="en-US"/>
          </a:p>
          <a:p>
            <a:r>
              <a:rPr lang="en-US" altLang="en-US"/>
              <a:t>	There are really changes, trends and cycles. But there is also random noise. The three points appear at a time when the basic process is not changing. </a:t>
            </a:r>
          </a:p>
          <a:p>
            <a:endParaRPr lang="en-US" altLang="en-US"/>
          </a:p>
          <a:p>
            <a:r>
              <a:rPr lang="en-US" altLang="en-US"/>
              <a:t>	The data based decision is at that point: It</a:t>
            </a:r>
            <a:r>
              <a:rPr lang="ja-JP" altLang="en-US"/>
              <a:t>’</a:t>
            </a:r>
            <a:r>
              <a:rPr lang="en-US" altLang="ja-JP"/>
              <a:t>s just random variability. Don</a:t>
            </a:r>
            <a:r>
              <a:rPr lang="ja-JP" altLang="en-US"/>
              <a:t>’</a:t>
            </a:r>
            <a:r>
              <a:rPr lang="en-US" altLang="ja-JP"/>
              <a:t>t worry about the initial </a:t>
            </a:r>
            <a:r>
              <a:rPr lang="ja-JP" altLang="en-US"/>
              <a:t>“</a:t>
            </a:r>
            <a:r>
              <a:rPr lang="en-US" altLang="ja-JP"/>
              <a:t>gain,</a:t>
            </a:r>
            <a:r>
              <a:rPr lang="ja-JP" altLang="en-US"/>
              <a:t>”</a:t>
            </a:r>
            <a:r>
              <a:rPr lang="en-US" altLang="ja-JP"/>
              <a:t>  don</a:t>
            </a:r>
            <a:r>
              <a:rPr lang="ja-JP" altLang="en-US"/>
              <a:t>’</a:t>
            </a:r>
            <a:r>
              <a:rPr lang="en-US" altLang="ja-JP"/>
              <a:t>t celebrate the later </a:t>
            </a:r>
            <a:r>
              <a:rPr lang="ja-JP" altLang="en-US"/>
              <a:t>“</a:t>
            </a:r>
            <a:r>
              <a:rPr lang="en-US" altLang="ja-JP"/>
              <a:t>loss.</a:t>
            </a:r>
            <a:r>
              <a:rPr lang="ja-JP" altLang="en-US"/>
              <a:t>”</a:t>
            </a:r>
            <a:endParaRPr lang="en-US" altLang="en-US"/>
          </a:p>
        </p:txBody>
      </p:sp>
      <p:sp>
        <p:nvSpPr>
          <p:cNvPr id="20486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7538" y="317500"/>
            <a:ext cx="5738812" cy="430530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15579086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970673" y="8829847"/>
            <a:ext cx="3038155" cy="46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5" tIns="46577" rIns="93155" bIns="46577" anchor="b"/>
          <a:lstStyle>
            <a:lvl1pPr defTabSz="9382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82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82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82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82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AB7B460E-1EC9-4489-87ED-5AD67F7220A2}" type="slidenum">
              <a:rPr lang="en-US" altLang="en-US" sz="1200"/>
              <a:pPr algn="r" eaLnBrk="1" hangingPunct="1"/>
              <a:t>20</a:t>
            </a:fld>
            <a:endParaRPr lang="en-US" altLang="en-US" sz="1200"/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3970674" y="1"/>
            <a:ext cx="3039727" cy="46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132" tIns="44067" rIns="88132" bIns="44067" anchor="ctr"/>
          <a:lstStyle>
            <a:lvl1pPr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700"/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0" y="1"/>
            <a:ext cx="3038155" cy="46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132" tIns="44067" rIns="88132" bIns="44067" anchor="ctr"/>
          <a:lstStyle>
            <a:lvl1pPr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700"/>
          </a:p>
        </p:txBody>
      </p:sp>
      <p:sp>
        <p:nvSpPr>
          <p:cNvPr id="2048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06359" y="5012302"/>
            <a:ext cx="5939498" cy="418322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67" tIns="45284" rIns="90567" bIns="45284"/>
          <a:lstStyle/>
          <a:p>
            <a:r>
              <a:rPr lang="en-US" altLang="en-US"/>
              <a:t>ASK</a:t>
            </a:r>
          </a:p>
          <a:p>
            <a:endParaRPr lang="en-US" altLang="en-US"/>
          </a:p>
          <a:p>
            <a:r>
              <a:rPr lang="en-US" altLang="en-US"/>
              <a:t>	• Here are the three point in the context of the process. What do you see?</a:t>
            </a:r>
          </a:p>
          <a:p>
            <a:r>
              <a:rPr lang="en-US" altLang="en-US"/>
              <a:t>	Ans: At that time they represent just random variability in the process.</a:t>
            </a:r>
          </a:p>
          <a:p>
            <a:endParaRPr lang="en-US" altLang="en-US"/>
          </a:p>
          <a:p>
            <a:r>
              <a:rPr lang="en-US" altLang="en-US"/>
              <a:t>LECTURE</a:t>
            </a:r>
          </a:p>
          <a:p>
            <a:endParaRPr lang="en-US" altLang="en-US"/>
          </a:p>
          <a:p>
            <a:r>
              <a:rPr lang="en-US" altLang="en-US"/>
              <a:t>	There are really changes, trends and cycles. But there is also random noise. The three points appear at a time when the basic process is not changing. </a:t>
            </a:r>
          </a:p>
          <a:p>
            <a:endParaRPr lang="en-US" altLang="en-US"/>
          </a:p>
          <a:p>
            <a:r>
              <a:rPr lang="en-US" altLang="en-US"/>
              <a:t>	The data based decision is at that point: It</a:t>
            </a:r>
            <a:r>
              <a:rPr lang="ja-JP" altLang="en-US"/>
              <a:t>’</a:t>
            </a:r>
            <a:r>
              <a:rPr lang="en-US" altLang="ja-JP"/>
              <a:t>s just random variability. Don</a:t>
            </a:r>
            <a:r>
              <a:rPr lang="ja-JP" altLang="en-US"/>
              <a:t>’</a:t>
            </a:r>
            <a:r>
              <a:rPr lang="en-US" altLang="ja-JP"/>
              <a:t>t worry about the initial </a:t>
            </a:r>
            <a:r>
              <a:rPr lang="ja-JP" altLang="en-US"/>
              <a:t>“</a:t>
            </a:r>
            <a:r>
              <a:rPr lang="en-US" altLang="ja-JP"/>
              <a:t>gain,</a:t>
            </a:r>
            <a:r>
              <a:rPr lang="ja-JP" altLang="en-US"/>
              <a:t>”</a:t>
            </a:r>
            <a:r>
              <a:rPr lang="en-US" altLang="ja-JP"/>
              <a:t>  don</a:t>
            </a:r>
            <a:r>
              <a:rPr lang="ja-JP" altLang="en-US"/>
              <a:t>’</a:t>
            </a:r>
            <a:r>
              <a:rPr lang="en-US" altLang="ja-JP"/>
              <a:t>t celebrate the later </a:t>
            </a:r>
            <a:r>
              <a:rPr lang="ja-JP" altLang="en-US"/>
              <a:t>“</a:t>
            </a:r>
            <a:r>
              <a:rPr lang="en-US" altLang="ja-JP"/>
              <a:t>loss.</a:t>
            </a:r>
            <a:r>
              <a:rPr lang="ja-JP" altLang="en-US"/>
              <a:t>”</a:t>
            </a:r>
            <a:endParaRPr lang="en-US" altLang="en-US"/>
          </a:p>
        </p:txBody>
      </p:sp>
      <p:sp>
        <p:nvSpPr>
          <p:cNvPr id="20486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7538" y="317500"/>
            <a:ext cx="5738812" cy="430530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3220291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bg1"/>
                </a:solidFill>
                <a:latin typeface="Xerox Sans" pitchFamily="50" charset="0"/>
              </a:defRPr>
            </a:lvl1pPr>
            <a:lvl2pPr marL="752037" indent="-289245" eaLnBrk="0" hangingPunct="0">
              <a:defRPr sz="1600">
                <a:solidFill>
                  <a:schemeClr val="bg1"/>
                </a:solidFill>
                <a:latin typeface="Xerox Sans" pitchFamily="50" charset="0"/>
              </a:defRPr>
            </a:lvl2pPr>
            <a:lvl3pPr marL="1156980" indent="-231396" eaLnBrk="0" hangingPunct="0">
              <a:defRPr sz="1600">
                <a:solidFill>
                  <a:schemeClr val="bg1"/>
                </a:solidFill>
                <a:latin typeface="Xerox Sans" pitchFamily="50" charset="0"/>
              </a:defRPr>
            </a:lvl3pPr>
            <a:lvl4pPr marL="1619772" indent="-231396" eaLnBrk="0" hangingPunct="0">
              <a:defRPr sz="1600">
                <a:solidFill>
                  <a:schemeClr val="bg1"/>
                </a:solidFill>
                <a:latin typeface="Xerox Sans" pitchFamily="50" charset="0"/>
              </a:defRPr>
            </a:lvl4pPr>
            <a:lvl5pPr marL="2082564" indent="-231396" eaLnBrk="0" hangingPunct="0">
              <a:defRPr sz="1600">
                <a:solidFill>
                  <a:schemeClr val="bg1"/>
                </a:solidFill>
                <a:latin typeface="Xerox Sans" pitchFamily="50" charset="0"/>
              </a:defRPr>
            </a:lvl5pPr>
            <a:lvl6pPr marL="2545357" indent="-231396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Xerox Sans" pitchFamily="50" charset="0"/>
              </a:defRPr>
            </a:lvl6pPr>
            <a:lvl7pPr marL="3008148" indent="-231396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Xerox Sans" pitchFamily="50" charset="0"/>
              </a:defRPr>
            </a:lvl7pPr>
            <a:lvl8pPr marL="3470940" indent="-231396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Xerox Sans" pitchFamily="50" charset="0"/>
              </a:defRPr>
            </a:lvl8pPr>
            <a:lvl9pPr marL="3933733" indent="-231396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Xerox Sans" pitchFamily="50" charset="0"/>
              </a:defRPr>
            </a:lvl9pPr>
          </a:lstStyle>
          <a:p>
            <a:pPr eaLnBrk="1" hangingPunct="1"/>
            <a:fld id="{3D599BB2-71A7-46D8-B317-BB80E8CDED5E}" type="slidenum">
              <a:rPr lang="en-US" sz="1200">
                <a:solidFill>
                  <a:prstClr val="black"/>
                </a:solidFill>
                <a:latin typeface="Arial" charset="0"/>
              </a:rPr>
              <a:pPr eaLnBrk="1" hangingPunct="1"/>
              <a:t>21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39738" y="919163"/>
            <a:ext cx="6127751" cy="45974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4622" y="5821967"/>
            <a:ext cx="4196970" cy="5515546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9577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bg1"/>
                </a:solidFill>
                <a:latin typeface="Xerox Sans" pitchFamily="50" charset="0"/>
              </a:defRPr>
            </a:lvl1pPr>
            <a:lvl2pPr marL="752037" indent="-289245" eaLnBrk="0" hangingPunct="0">
              <a:defRPr sz="1600">
                <a:solidFill>
                  <a:schemeClr val="bg1"/>
                </a:solidFill>
                <a:latin typeface="Xerox Sans" pitchFamily="50" charset="0"/>
              </a:defRPr>
            </a:lvl2pPr>
            <a:lvl3pPr marL="1156980" indent="-231396" eaLnBrk="0" hangingPunct="0">
              <a:defRPr sz="1600">
                <a:solidFill>
                  <a:schemeClr val="bg1"/>
                </a:solidFill>
                <a:latin typeface="Xerox Sans" pitchFamily="50" charset="0"/>
              </a:defRPr>
            </a:lvl3pPr>
            <a:lvl4pPr marL="1619772" indent="-231396" eaLnBrk="0" hangingPunct="0">
              <a:defRPr sz="1600">
                <a:solidFill>
                  <a:schemeClr val="bg1"/>
                </a:solidFill>
                <a:latin typeface="Xerox Sans" pitchFamily="50" charset="0"/>
              </a:defRPr>
            </a:lvl4pPr>
            <a:lvl5pPr marL="2082564" indent="-231396" eaLnBrk="0" hangingPunct="0">
              <a:defRPr sz="1600">
                <a:solidFill>
                  <a:schemeClr val="bg1"/>
                </a:solidFill>
                <a:latin typeface="Xerox Sans" pitchFamily="50" charset="0"/>
              </a:defRPr>
            </a:lvl5pPr>
            <a:lvl6pPr marL="2545357" indent="-231396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Xerox Sans" pitchFamily="50" charset="0"/>
              </a:defRPr>
            </a:lvl6pPr>
            <a:lvl7pPr marL="3008148" indent="-231396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Xerox Sans" pitchFamily="50" charset="0"/>
              </a:defRPr>
            </a:lvl7pPr>
            <a:lvl8pPr marL="3470940" indent="-231396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Xerox Sans" pitchFamily="50" charset="0"/>
              </a:defRPr>
            </a:lvl8pPr>
            <a:lvl9pPr marL="3933733" indent="-231396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Xerox Sans" pitchFamily="50" charset="0"/>
              </a:defRPr>
            </a:lvl9pPr>
          </a:lstStyle>
          <a:p>
            <a:pPr eaLnBrk="1" hangingPunct="1"/>
            <a:fld id="{3D599BB2-71A7-46D8-B317-BB80E8CDED5E}" type="slidenum">
              <a:rPr lang="en-US" sz="1200">
                <a:solidFill>
                  <a:prstClr val="black"/>
                </a:solidFill>
                <a:latin typeface="Arial" charset="0"/>
              </a:rPr>
              <a:pPr eaLnBrk="1" hangingPunct="1"/>
              <a:t>24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39738" y="919163"/>
            <a:ext cx="6127751" cy="45974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4622" y="5821967"/>
            <a:ext cx="4196970" cy="5515546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622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742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640B6FA2-4F34-4977-9A82-56DB4832832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Xerox Sans" pitchFamily="50" charset="0"/>
                <a:ea typeface="ＭＳ Ｐゴシック" panose="020B0600070205080204" pitchFamily="34" charset="-128"/>
              </a:defRPr>
            </a:lvl1pPr>
            <a:lvl2pPr marL="736858" indent="-283407" eaLnBrk="0" hangingPunct="0">
              <a:defRPr sz="1400">
                <a:solidFill>
                  <a:schemeClr val="tx1"/>
                </a:solidFill>
                <a:latin typeface="Xerox Sans" pitchFamily="50" charset="0"/>
                <a:ea typeface="ＭＳ Ｐゴシック" panose="020B0600070205080204" pitchFamily="34" charset="-128"/>
              </a:defRPr>
            </a:lvl2pPr>
            <a:lvl3pPr marL="1133627" indent="-226725" eaLnBrk="0" hangingPunct="0">
              <a:defRPr sz="1400">
                <a:solidFill>
                  <a:schemeClr val="tx1"/>
                </a:solidFill>
                <a:latin typeface="Xerox Sans" pitchFamily="50" charset="0"/>
                <a:ea typeface="ＭＳ Ｐゴシック" panose="020B0600070205080204" pitchFamily="34" charset="-128"/>
              </a:defRPr>
            </a:lvl3pPr>
            <a:lvl4pPr marL="1587078" indent="-226725" eaLnBrk="0" hangingPunct="0">
              <a:defRPr sz="1400">
                <a:solidFill>
                  <a:schemeClr val="tx1"/>
                </a:solidFill>
                <a:latin typeface="Xerox Sans" pitchFamily="50" charset="0"/>
                <a:ea typeface="ＭＳ Ｐゴシック" panose="020B0600070205080204" pitchFamily="34" charset="-128"/>
              </a:defRPr>
            </a:lvl4pPr>
            <a:lvl5pPr marL="2040529" indent="-226725" eaLnBrk="0" hangingPunct="0">
              <a:defRPr sz="1400">
                <a:solidFill>
                  <a:schemeClr val="tx1"/>
                </a:solidFill>
                <a:latin typeface="Xerox Sans" pitchFamily="50" charset="0"/>
                <a:ea typeface="ＭＳ Ｐゴシック" panose="020B0600070205080204" pitchFamily="34" charset="-128"/>
              </a:defRPr>
            </a:lvl5pPr>
            <a:lvl6pPr marL="2493980" indent="-226725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  <a:ea typeface="ＭＳ Ｐゴシック" panose="020B0600070205080204" pitchFamily="34" charset="-128"/>
              </a:defRPr>
            </a:lvl6pPr>
            <a:lvl7pPr marL="2947431" indent="-226725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  <a:ea typeface="ＭＳ Ｐゴシック" panose="020B0600070205080204" pitchFamily="34" charset="-128"/>
              </a:defRPr>
            </a:lvl7pPr>
            <a:lvl8pPr marL="3400882" indent="-226725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  <a:ea typeface="ＭＳ Ｐゴシック" panose="020B0600070205080204" pitchFamily="34" charset="-128"/>
              </a:defRPr>
            </a:lvl8pPr>
            <a:lvl9pPr marL="3854333" indent="-226725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  <a:ea typeface="ＭＳ Ｐゴシック" panose="020B0600070205080204" pitchFamily="34" charset="-128"/>
              </a:defRPr>
            </a:lvl9pPr>
          </a:lstStyle>
          <a:p>
            <a:pPr defTabSz="4534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00" dirty="0">
                <a:solidFill>
                  <a:prstClr val="black"/>
                </a:solidFill>
                <a:latin typeface="Arial" panose="020B0604020202020204" pitchFamily="34" charset="0"/>
              </a:rPr>
              <a:t>Introduction to Yellow Belt</a:t>
            </a: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1CAC51EB-8729-41A6-928A-0CA1B75A0D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827D92BF-A05F-4B4D-95CF-3E32B3FC53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8677" name="Footer Placeholder 5">
            <a:extLst>
              <a:ext uri="{FF2B5EF4-FFF2-40B4-BE49-F238E27FC236}">
                <a16:creationId xmlns:a16="http://schemas.microsoft.com/office/drawing/2014/main" id="{34C3F482-0CA5-4556-BD5F-2720AC44F1FF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1435333"/>
            <a:ext cx="2219917" cy="60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90" tIns="45345" rIns="90690" bIns="45345" anchor="b"/>
          <a:lstStyle>
            <a:lvl1pPr eaLnBrk="0" hangingPunct="0">
              <a:defRPr sz="1400">
                <a:solidFill>
                  <a:schemeClr val="tx1"/>
                </a:solidFill>
                <a:latin typeface="Xerox Sans" pitchFamily="50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Xerox Sans" pitchFamily="50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Xerox Sans" pitchFamily="50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Xerox Sans" pitchFamily="50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Xerox Sans" pitchFamily="50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  <a:ea typeface="ＭＳ Ｐゴシック" panose="020B0600070205080204" pitchFamily="34" charset="-128"/>
              </a:defRPr>
            </a:lvl9pPr>
          </a:lstStyle>
          <a:p>
            <a:pPr defTabSz="4534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00" dirty="0">
                <a:solidFill>
                  <a:prstClr val="black"/>
                </a:solidFill>
                <a:latin typeface="Arial" panose="020B0604020202020204" pitchFamily="34" charset="0"/>
              </a:rPr>
              <a:t>Yellow Belt</a:t>
            </a:r>
          </a:p>
        </p:txBody>
      </p:sp>
    </p:spTree>
    <p:extLst>
      <p:ext uri="{BB962C8B-B14F-4D97-AF65-F5344CB8AC3E}">
        <p14:creationId xmlns:p14="http://schemas.microsoft.com/office/powerpoint/2010/main" val="1970491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Xerox Sans" pitchFamily="50" charset="0"/>
                <a:ea typeface="ＭＳ Ｐゴシック" charset="-128"/>
              </a:defRPr>
            </a:lvl1pPr>
            <a:lvl2pPr marL="750834" indent="-288781" eaLnBrk="0" hangingPunct="0">
              <a:defRPr sz="1400">
                <a:solidFill>
                  <a:schemeClr val="tx1"/>
                </a:solidFill>
                <a:latin typeface="Xerox Sans" pitchFamily="50" charset="0"/>
                <a:ea typeface="ＭＳ Ｐゴシック" charset="-128"/>
              </a:defRPr>
            </a:lvl2pPr>
            <a:lvl3pPr marL="1155130" indent="-231026" eaLnBrk="0" hangingPunct="0">
              <a:defRPr sz="1400">
                <a:solidFill>
                  <a:schemeClr val="tx1"/>
                </a:solidFill>
                <a:latin typeface="Xerox Sans" pitchFamily="50" charset="0"/>
                <a:ea typeface="ＭＳ Ｐゴシック" charset="-128"/>
              </a:defRPr>
            </a:lvl3pPr>
            <a:lvl4pPr marL="1617180" indent="-231026" eaLnBrk="0" hangingPunct="0">
              <a:defRPr sz="1400">
                <a:solidFill>
                  <a:schemeClr val="tx1"/>
                </a:solidFill>
                <a:latin typeface="Xerox Sans" pitchFamily="50" charset="0"/>
                <a:ea typeface="ＭＳ Ｐゴシック" charset="-128"/>
              </a:defRPr>
            </a:lvl4pPr>
            <a:lvl5pPr marL="2079231" indent="-231026" eaLnBrk="0" hangingPunct="0">
              <a:defRPr sz="1400">
                <a:solidFill>
                  <a:schemeClr val="tx1"/>
                </a:solidFill>
                <a:latin typeface="Xerox Sans" pitchFamily="50" charset="0"/>
                <a:ea typeface="ＭＳ Ｐゴシック" charset="-128"/>
              </a:defRPr>
            </a:lvl5pPr>
            <a:lvl6pPr marL="2541284" indent="-231026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  <a:ea typeface="ＭＳ Ｐゴシック" charset="-128"/>
              </a:defRPr>
            </a:lvl6pPr>
            <a:lvl7pPr marL="3003335" indent="-231026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  <a:ea typeface="ＭＳ Ｐゴシック" charset="-128"/>
              </a:defRPr>
            </a:lvl7pPr>
            <a:lvl8pPr marL="3465387" indent="-231026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  <a:ea typeface="ＭＳ Ｐゴシック" charset="-128"/>
              </a:defRPr>
            </a:lvl8pPr>
            <a:lvl9pPr marL="3927439" indent="-231026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000" dirty="0">
                <a:latin typeface="Arial" charset="0"/>
              </a:rPr>
              <a:t>Introduction to Yellow Belt</a:t>
            </a: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spcBef>
                <a:spcPct val="0"/>
              </a:spcBef>
            </a:pPr>
            <a:endParaRPr lang="en-US" dirty="0"/>
          </a:p>
        </p:txBody>
      </p:sp>
      <p:sp>
        <p:nvSpPr>
          <p:cNvPr id="21509" name="Footer Placeholder 5"/>
          <p:cNvSpPr txBox="1">
            <a:spLocks noGrp="1"/>
          </p:cNvSpPr>
          <p:nvPr/>
        </p:nvSpPr>
        <p:spPr bwMode="auto">
          <a:xfrm>
            <a:off x="0" y="11625921"/>
            <a:ext cx="2269247" cy="61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1" tIns="46205" rIns="92411" bIns="46205" anchor="b"/>
          <a:lstStyle>
            <a:lvl1pPr eaLnBrk="0" hangingPunct="0">
              <a:defRPr sz="1400">
                <a:solidFill>
                  <a:schemeClr val="tx1"/>
                </a:solidFill>
                <a:latin typeface="Xerox Sans" pitchFamily="50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Xerox Sans" pitchFamily="50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Xerox Sans" pitchFamily="50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Xerox Sans" pitchFamily="50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Xerox Sans" pitchFamily="50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sz="1000" dirty="0">
                <a:latin typeface="Arial" charset="0"/>
              </a:rPr>
              <a:t>Yellow Belt</a:t>
            </a:r>
          </a:p>
        </p:txBody>
      </p:sp>
    </p:spTree>
    <p:extLst>
      <p:ext uri="{BB962C8B-B14F-4D97-AF65-F5344CB8AC3E}">
        <p14:creationId xmlns:p14="http://schemas.microsoft.com/office/powerpoint/2010/main" val="2041743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39738" y="919163"/>
            <a:ext cx="6127751" cy="459740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4147" y="5821131"/>
            <a:ext cx="4197918" cy="5515964"/>
          </a:xfrm>
          <a:prstGeom prst="rect">
            <a:avLst/>
          </a:prstGeom>
          <a:noFill/>
        </p:spPr>
        <p:txBody>
          <a:bodyPr lIns="90679" tIns="45340" rIns="90679" bIns="45340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199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592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9480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80789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Xerox Sans" pitchFamily="50" charset="0"/>
                <a:ea typeface="ＭＳ Ｐゴシック" charset="-128"/>
              </a:defRPr>
            </a:lvl1pPr>
            <a:lvl2pPr marL="750834" indent="-288781" eaLnBrk="0" hangingPunct="0">
              <a:defRPr sz="1400">
                <a:solidFill>
                  <a:schemeClr val="tx1"/>
                </a:solidFill>
                <a:latin typeface="Xerox Sans" pitchFamily="50" charset="0"/>
                <a:ea typeface="ＭＳ Ｐゴシック" charset="-128"/>
              </a:defRPr>
            </a:lvl2pPr>
            <a:lvl3pPr marL="1155130" indent="-231026" eaLnBrk="0" hangingPunct="0">
              <a:defRPr sz="1400">
                <a:solidFill>
                  <a:schemeClr val="tx1"/>
                </a:solidFill>
                <a:latin typeface="Xerox Sans" pitchFamily="50" charset="0"/>
                <a:ea typeface="ＭＳ Ｐゴシック" charset="-128"/>
              </a:defRPr>
            </a:lvl3pPr>
            <a:lvl4pPr marL="1617180" indent="-231026" eaLnBrk="0" hangingPunct="0">
              <a:defRPr sz="1400">
                <a:solidFill>
                  <a:schemeClr val="tx1"/>
                </a:solidFill>
                <a:latin typeface="Xerox Sans" pitchFamily="50" charset="0"/>
                <a:ea typeface="ＭＳ Ｐゴシック" charset="-128"/>
              </a:defRPr>
            </a:lvl4pPr>
            <a:lvl5pPr marL="2079231" indent="-231026" eaLnBrk="0" hangingPunct="0">
              <a:defRPr sz="1400">
                <a:solidFill>
                  <a:schemeClr val="tx1"/>
                </a:solidFill>
                <a:latin typeface="Xerox Sans" pitchFamily="50" charset="0"/>
                <a:ea typeface="ＭＳ Ｐゴシック" charset="-128"/>
              </a:defRPr>
            </a:lvl5pPr>
            <a:lvl6pPr marL="2541284" indent="-231026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  <a:ea typeface="ＭＳ Ｐゴシック" charset="-128"/>
              </a:defRPr>
            </a:lvl6pPr>
            <a:lvl7pPr marL="3003335" indent="-231026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  <a:ea typeface="ＭＳ Ｐゴシック" charset="-128"/>
              </a:defRPr>
            </a:lvl7pPr>
            <a:lvl8pPr marL="3465387" indent="-231026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  <a:ea typeface="ＭＳ Ｐゴシック" charset="-128"/>
              </a:defRPr>
            </a:lvl8pPr>
            <a:lvl9pPr marL="3927439" indent="-231026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000" dirty="0">
                <a:latin typeface="Arial" charset="0"/>
              </a:rPr>
              <a:t>Introduction to Yellow Belt</a:t>
            </a: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spcBef>
                <a:spcPct val="0"/>
              </a:spcBef>
            </a:pPr>
            <a:endParaRPr lang="en-US" dirty="0"/>
          </a:p>
        </p:txBody>
      </p:sp>
      <p:sp>
        <p:nvSpPr>
          <p:cNvPr id="18437" name="Footer Placeholder 5"/>
          <p:cNvSpPr txBox="1">
            <a:spLocks noGrp="1"/>
          </p:cNvSpPr>
          <p:nvPr/>
        </p:nvSpPr>
        <p:spPr bwMode="auto">
          <a:xfrm>
            <a:off x="0" y="11625921"/>
            <a:ext cx="2269247" cy="61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1" tIns="46205" rIns="92411" bIns="46205" anchor="b"/>
          <a:lstStyle>
            <a:lvl1pPr eaLnBrk="0" hangingPunct="0">
              <a:defRPr sz="1400">
                <a:solidFill>
                  <a:schemeClr val="tx1"/>
                </a:solidFill>
                <a:latin typeface="Xerox Sans" pitchFamily="50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Xerox Sans" pitchFamily="50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Xerox Sans" pitchFamily="50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Xerox Sans" pitchFamily="50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Xerox Sans" pitchFamily="50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sz="1000" dirty="0">
                <a:latin typeface="Arial" charset="0"/>
              </a:rPr>
              <a:t>Yellow Belt</a:t>
            </a:r>
          </a:p>
        </p:txBody>
      </p:sp>
    </p:spTree>
    <p:extLst>
      <p:ext uri="{BB962C8B-B14F-4D97-AF65-F5344CB8AC3E}">
        <p14:creationId xmlns:p14="http://schemas.microsoft.com/office/powerpoint/2010/main" val="2505654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970673" y="8829847"/>
            <a:ext cx="3038155" cy="46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5" tIns="46577" rIns="93155" bIns="46577" anchor="b"/>
          <a:lstStyle>
            <a:lvl1pPr defTabSz="9382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82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82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82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82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48F1F739-21E5-49EA-BDA0-F1456BD9DF10}" type="slidenum">
              <a:rPr lang="en-US" altLang="en-US" sz="1200"/>
              <a:pPr algn="r" eaLnBrk="1" hangingPunct="1"/>
              <a:t>14</a:t>
            </a:fld>
            <a:endParaRPr lang="en-US" altLang="en-US" sz="1200"/>
          </a:p>
        </p:txBody>
      </p:sp>
      <p:sp>
        <p:nvSpPr>
          <p:cNvPr id="5888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4091" y="4414924"/>
            <a:ext cx="5142218" cy="4183222"/>
          </a:xfrm>
        </p:spPr>
        <p:txBody>
          <a:bodyPr lIns="95419" tIns="43667" rIns="95419" bIns="43667"/>
          <a:lstStyle/>
          <a:p>
            <a:pPr>
              <a:spcBef>
                <a:spcPts val="1587"/>
              </a:spcBef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+mn-cs"/>
              </a:rPr>
              <a:t>You may wish to substitute a local example here.</a:t>
            </a:r>
          </a:p>
          <a:p>
            <a:pPr>
              <a:spcBef>
                <a:spcPts val="1587"/>
              </a:spcBef>
              <a:defRPr/>
            </a:pPr>
            <a:endParaRPr lang="en-US" sz="1800" dirty="0">
              <a:latin typeface="Arial" charset="0"/>
              <a:ea typeface="ＭＳ Ｐゴシック" charset="0"/>
              <a:cs typeface="+mn-cs"/>
            </a:endParaRPr>
          </a:p>
          <a:p>
            <a:pPr>
              <a:spcBef>
                <a:spcPts val="1587"/>
              </a:spcBef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+mn-cs"/>
              </a:rPr>
              <a:t>Probe why they answered the question the way they did - many responses will be based on a single observation or event.</a:t>
            </a:r>
          </a:p>
          <a:p>
            <a:pPr>
              <a:spcBef>
                <a:spcPts val="1587"/>
              </a:spcBef>
              <a:defRPr/>
            </a:pPr>
            <a:endParaRPr lang="en-US" sz="1800" dirty="0">
              <a:latin typeface="Arial" charset="0"/>
              <a:ea typeface="ＭＳ Ｐゴシック" charset="0"/>
              <a:cs typeface="+mn-cs"/>
            </a:endParaRPr>
          </a:p>
          <a:p>
            <a:pPr>
              <a:spcBef>
                <a:spcPts val="1587"/>
              </a:spcBef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+mn-cs"/>
              </a:rPr>
              <a:t>Question:  How should we settle this? DATA!!</a:t>
            </a:r>
          </a:p>
          <a:p>
            <a:pPr>
              <a:spcBef>
                <a:spcPts val="1587"/>
              </a:spcBef>
              <a:defRPr/>
            </a:pPr>
            <a:endParaRPr lang="en-US" sz="1800" dirty="0">
              <a:latin typeface="Arial" charset="0"/>
              <a:ea typeface="ＭＳ Ｐゴシック" charset="0"/>
              <a:cs typeface="+mn-cs"/>
            </a:endParaRPr>
          </a:p>
          <a:p>
            <a:pPr>
              <a:spcBef>
                <a:spcPts val="1587"/>
              </a:spcBef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+mn-cs"/>
              </a:rPr>
              <a:t>This lack of agreement is why we need S.T. - to reach agreement and make decisions on facts.</a:t>
            </a:r>
          </a:p>
          <a:p>
            <a:pPr>
              <a:spcBef>
                <a:spcPts val="1587"/>
              </a:spcBef>
              <a:defRPr/>
            </a:pPr>
            <a:endParaRPr lang="en-US" sz="1800" dirty="0">
              <a:latin typeface="Arial" charset="0"/>
              <a:ea typeface="ＭＳ Ｐゴシック" charset="0"/>
              <a:cs typeface="+mn-cs"/>
            </a:endParaRPr>
          </a:p>
          <a:p>
            <a:pPr>
              <a:spcBef>
                <a:spcPts val="1587"/>
              </a:spcBef>
              <a:defRPr/>
            </a:pPr>
            <a:endParaRPr lang="en-US" sz="1800" dirty="0"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819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706937" cy="3530600"/>
          </a:xfrm>
          <a:ln w="12700" cap="flat">
            <a:solidFill>
              <a:schemeClr val="tx1"/>
            </a:solidFill>
          </a:ln>
        </p:spPr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6776091" y="9193948"/>
            <a:ext cx="207576" cy="31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407" tIns="27495" rIns="19407" bIns="27495"/>
          <a:lstStyle>
            <a:lvl1pPr defTabSz="9382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82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82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82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82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3670"/>
              </a:lnSpc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1639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0" y="2209800"/>
            <a:ext cx="9144000" cy="3962400"/>
          </a:xfrm>
          <a:prstGeom prst="rect">
            <a:avLst/>
          </a:prstGeom>
          <a:solidFill>
            <a:srgbClr val="CCCC99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304800" y="6324600"/>
            <a:ext cx="85344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40000"/>
              </a:spcBef>
              <a:defRPr/>
            </a:pPr>
            <a:r>
              <a:rPr lang="en-US" sz="1400" i="1" dirty="0">
                <a:solidFill>
                  <a:srgbClr val="336699"/>
                </a:solidFill>
                <a:latin typeface="Times New Roman" pitchFamily="18" charset="0"/>
                <a:ea typeface="+mn-ea"/>
              </a:rPr>
              <a:t>GRQC is an affiliate of the Greater Rochester Chamber of Commerce</a:t>
            </a:r>
          </a:p>
          <a:p>
            <a:pPr algn="ctr" eaLnBrk="1" hangingPunct="1">
              <a:lnSpc>
                <a:spcPct val="80000"/>
              </a:lnSpc>
              <a:spcBef>
                <a:spcPct val="40000"/>
              </a:spcBef>
              <a:defRPr/>
            </a:pPr>
            <a:r>
              <a:rPr lang="en-US" sz="1100" dirty="0">
                <a:solidFill>
                  <a:srgbClr val="989966"/>
                </a:solidFill>
                <a:ea typeface="+mn-ea"/>
              </a:rPr>
              <a:t>www.grqc.org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DCFC6-56AD-4BE6-95D8-4CCD01591BC2}" type="datetimeFigureOut">
              <a:rPr lang="en-US"/>
              <a:pPr>
                <a:defRPr/>
              </a:pPr>
              <a:t>3/12/2020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DF4C9-B0C8-4ED8-A7FB-0DA5C2630D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5" name="Picture 8" descr="GRQC Logo_cmy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38862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458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1A210-F826-4109-872E-9BF6EBBA64DB}" type="datetimeFigureOut">
              <a:rPr lang="en-US"/>
              <a:pPr>
                <a:defRPr/>
              </a:pPr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55778-47EC-475B-BECD-024A6DC346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8679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56797-6312-4956-BC6C-D0065A604B6B}" type="datetimeFigureOut">
              <a:rPr lang="en-US"/>
              <a:pPr>
                <a:defRPr/>
              </a:pPr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6256F-92AB-4776-AC76-A44FCFE4CF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3902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DE068-323E-432B-8307-A09491FF9BD1}" type="datetimeFigureOut">
              <a:rPr lang="en-US"/>
              <a:pPr>
                <a:defRPr/>
              </a:pPr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2C2A2-F6AD-423C-A545-AADA6815ED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6993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82CDA-60AA-4537-8C12-A91FF75D7DB0}" type="datetimeFigureOut">
              <a:rPr lang="en-US"/>
              <a:pPr>
                <a:defRPr/>
              </a:pPr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E6D7D-E059-4724-A28F-ADCF577DDE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0043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E7A2A-DF02-4CC4-840C-6ACEB842141D}" type="datetimeFigureOut">
              <a:rPr lang="en-US"/>
              <a:pPr>
                <a:defRPr/>
              </a:pPr>
              <a:t>3/12/2020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174A9-CB76-40DA-99FE-11E8E76B61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2290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593A3-0AA4-46F4-AB68-F4C2B81733EE}" type="datetimeFigureOut">
              <a:rPr lang="en-US"/>
              <a:pPr>
                <a:defRPr/>
              </a:pPr>
              <a:t>3/12/2020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5E749-EAD1-4D66-9F7B-573564DABA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3476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43030-7945-4300-A86B-AC0808183BD9}" type="datetimeFigureOut">
              <a:rPr lang="en-US"/>
              <a:pPr>
                <a:defRPr/>
              </a:pPr>
              <a:t>3/12/2020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25992-BCB3-46F8-BC7F-0C66F3C30E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6180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B791C-0580-491D-A16C-4640620BFABE}" type="datetimeFigureOut">
              <a:rPr lang="en-US"/>
              <a:pPr>
                <a:defRPr/>
              </a:pPr>
              <a:t>3/12/2020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E7B82-BBC1-40A1-84CB-92D7DA78D4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5818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5DCD0-09C6-4395-95CC-7F2C403615AE}" type="datetimeFigureOut">
              <a:rPr lang="en-US"/>
              <a:pPr>
                <a:defRPr/>
              </a:pPr>
              <a:t>3/12/2020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13F5B-6A60-4C91-AD12-769A1985CE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9825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F5CCC-DC95-4102-9486-AE82C02B0F39}" type="datetimeFigureOut">
              <a:rPr lang="en-US"/>
              <a:pPr>
                <a:defRPr/>
              </a:pPr>
              <a:t>3/12/2020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10901-0EA8-4A68-9342-2C613EDA9E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9484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A3320FC-0BD5-4E90-B00C-59C74B280E60}" type="datetimeFigureOut">
              <a:rPr lang="en-US"/>
              <a:pPr>
                <a:defRPr/>
              </a:pPr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4379717-D55F-430D-A8F4-49E1046A6E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11" descr="GRQC Symbol_rg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28600"/>
            <a:ext cx="8604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87" r:id="rId1"/>
    <p:sldLayoutId id="2147485077" r:id="rId2"/>
    <p:sldLayoutId id="2147485078" r:id="rId3"/>
    <p:sldLayoutId id="2147485079" r:id="rId4"/>
    <p:sldLayoutId id="2147485080" r:id="rId5"/>
    <p:sldLayoutId id="2147485081" r:id="rId6"/>
    <p:sldLayoutId id="2147485082" r:id="rId7"/>
    <p:sldLayoutId id="2147485083" r:id="rId8"/>
    <p:sldLayoutId id="2147485084" r:id="rId9"/>
    <p:sldLayoutId id="2147485085" r:id="rId10"/>
    <p:sldLayoutId id="214748508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Fyb-VBQfII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rqc.org/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BB6E6-E179-44DE-9122-2B83A9BA8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7772400" cy="3581399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Operational Excellence for Nonprofits</a:t>
            </a:r>
            <a:br>
              <a:rPr lang="en-US" sz="4050" dirty="0"/>
            </a:br>
            <a:br>
              <a:rPr lang="en-US" sz="1400" dirty="0"/>
            </a:br>
            <a:r>
              <a:rPr lang="en-US" sz="3000" i="1" dirty="0"/>
              <a:t>3 Things Every Nonprofit Should Know</a:t>
            </a:r>
            <a:br>
              <a:rPr lang="en-US" sz="3000" dirty="0"/>
            </a:br>
            <a:br>
              <a:rPr lang="en-US" sz="3000" dirty="0"/>
            </a:br>
            <a:br>
              <a:rPr lang="en-US" sz="3000" dirty="0"/>
            </a:br>
            <a:r>
              <a:rPr lang="en-US" sz="2000" b="1" dirty="0"/>
              <a:t>Terry Callanan</a:t>
            </a:r>
            <a:br>
              <a:rPr lang="en-US" sz="2000" dirty="0"/>
            </a:br>
            <a:r>
              <a:rPr lang="en-US" sz="2000" dirty="0"/>
              <a:t>Chief Culture Officer, Carestream</a:t>
            </a:r>
            <a:br>
              <a:rPr lang="en-US" sz="2000" dirty="0"/>
            </a:br>
            <a:r>
              <a:rPr lang="en-US" sz="2000" dirty="0"/>
              <a:t>Board of Directors, Greater Rochester Quality Council</a:t>
            </a:r>
            <a:br>
              <a:rPr lang="en-US" sz="2000" dirty="0"/>
            </a:br>
            <a:r>
              <a:rPr lang="en-US" sz="2000" dirty="0"/>
              <a:t>Lead Trainer, Quality for Leaders</a:t>
            </a:r>
            <a:br>
              <a:rPr lang="en-US" sz="3000" dirty="0"/>
            </a:br>
            <a:br>
              <a:rPr lang="en-US" sz="3000" dirty="0"/>
            </a:br>
            <a:r>
              <a:rPr lang="en-US" sz="2000" dirty="0">
                <a:solidFill>
                  <a:schemeClr val="tx1"/>
                </a:solidFill>
              </a:rPr>
              <a:t>March 12, 2020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416983"/>
            <a:ext cx="1905000" cy="164041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52400" y="228600"/>
            <a:ext cx="1066800" cy="1371600"/>
            <a:chOff x="152400" y="228600"/>
            <a:chExt cx="1066800" cy="1371600"/>
          </a:xfrm>
        </p:grpSpPr>
        <p:sp>
          <p:nvSpPr>
            <p:cNvPr id="4" name="Rounded Rectangle 3"/>
            <p:cNvSpPr/>
            <p:nvPr/>
          </p:nvSpPr>
          <p:spPr>
            <a:xfrm>
              <a:off x="381000" y="228600"/>
              <a:ext cx="838200" cy="2286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52400" y="228600"/>
              <a:ext cx="457200" cy="1371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07818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05000" y="98804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/>
              <a:t>TIM WOOD</a:t>
            </a: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654050" y="2043045"/>
            <a:ext cx="795655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5425" indent="-225425" algn="l">
              <a:lnSpc>
                <a:spcPct val="90000"/>
              </a:lnSpc>
              <a:spcBef>
                <a:spcPct val="30000"/>
              </a:spcBef>
              <a:tabLst>
                <a:tab pos="635000" algn="l"/>
                <a:tab pos="1831975" algn="l"/>
              </a:tabLst>
              <a:defRPr sz="2000">
                <a:solidFill>
                  <a:schemeClr val="tx1"/>
                </a:solidFill>
                <a:latin typeface="Xerox Sans" panose="02000000000000000000" pitchFamily="2" charset="0"/>
              </a:defRPr>
            </a:lvl1pPr>
            <a:lvl2pPr marL="581025" indent="-241300" algn="l">
              <a:lnSpc>
                <a:spcPct val="90000"/>
              </a:lnSpc>
              <a:spcBef>
                <a:spcPct val="30000"/>
              </a:spcBef>
              <a:buSzPct val="75000"/>
              <a:buChar char="•"/>
              <a:tabLst>
                <a:tab pos="635000" algn="l"/>
                <a:tab pos="1831975" algn="l"/>
              </a:tabLst>
              <a:defRPr sz="2000">
                <a:solidFill>
                  <a:schemeClr val="tx1"/>
                </a:solidFill>
                <a:latin typeface="Xerox Sans" panose="02000000000000000000" pitchFamily="2" charset="0"/>
              </a:defRPr>
            </a:lvl2pPr>
            <a:lvl3pPr marL="904875" indent="-209550" algn="l">
              <a:lnSpc>
                <a:spcPct val="90000"/>
              </a:lnSpc>
              <a:spcBef>
                <a:spcPct val="30000"/>
              </a:spcBef>
              <a:buSzPct val="75000"/>
              <a:buFont typeface="Xerox Sans" panose="02000000000000000000" pitchFamily="2" charset="0"/>
              <a:buChar char="–"/>
              <a:tabLst>
                <a:tab pos="635000" algn="l"/>
                <a:tab pos="1831975" algn="l"/>
              </a:tabLst>
              <a:defRPr sz="2000">
                <a:solidFill>
                  <a:schemeClr val="tx1"/>
                </a:solidFill>
                <a:latin typeface="Xerox Sans" panose="02000000000000000000" pitchFamily="2" charset="0"/>
              </a:defRPr>
            </a:lvl3pPr>
            <a:lvl4pPr marL="1249363" indent="-230188" algn="l">
              <a:lnSpc>
                <a:spcPct val="90000"/>
              </a:lnSpc>
              <a:spcBef>
                <a:spcPct val="30000"/>
              </a:spcBef>
              <a:buSzPct val="75000"/>
              <a:buChar char="•"/>
              <a:tabLst>
                <a:tab pos="635000" algn="l"/>
                <a:tab pos="1831975" algn="l"/>
              </a:tabLst>
              <a:defRPr>
                <a:solidFill>
                  <a:schemeClr val="tx1"/>
                </a:solidFill>
                <a:latin typeface="Xerox Sans" panose="02000000000000000000" pitchFamily="2" charset="0"/>
              </a:defRPr>
            </a:lvl4pPr>
            <a:lvl5pPr marL="1533525" indent="-169863" algn="l">
              <a:lnSpc>
                <a:spcPct val="90000"/>
              </a:lnSpc>
              <a:spcBef>
                <a:spcPct val="30000"/>
              </a:spcBef>
              <a:buSzPct val="75000"/>
              <a:buFont typeface="Xerox Sans" panose="02000000000000000000" pitchFamily="2" charset="0"/>
              <a:buChar char="–"/>
              <a:tabLst>
                <a:tab pos="635000" algn="l"/>
                <a:tab pos="1831975" algn="l"/>
              </a:tabLst>
              <a:defRPr>
                <a:solidFill>
                  <a:schemeClr val="tx1"/>
                </a:solidFill>
                <a:latin typeface="Xerox Sans" panose="02000000000000000000" pitchFamily="2" charset="0"/>
              </a:defRPr>
            </a:lvl5pPr>
            <a:lvl6pPr marL="1990725" indent="-169863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75000"/>
              <a:buFont typeface="Xerox Sans" panose="02000000000000000000" pitchFamily="2" charset="0"/>
              <a:buChar char="–"/>
              <a:tabLst>
                <a:tab pos="635000" algn="l"/>
                <a:tab pos="1831975" algn="l"/>
              </a:tabLst>
              <a:defRPr>
                <a:solidFill>
                  <a:schemeClr val="tx1"/>
                </a:solidFill>
                <a:latin typeface="Xerox Sans" panose="02000000000000000000" pitchFamily="2" charset="0"/>
              </a:defRPr>
            </a:lvl6pPr>
            <a:lvl7pPr marL="2447925" indent="-169863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75000"/>
              <a:buFont typeface="Xerox Sans" panose="02000000000000000000" pitchFamily="2" charset="0"/>
              <a:buChar char="–"/>
              <a:tabLst>
                <a:tab pos="635000" algn="l"/>
                <a:tab pos="1831975" algn="l"/>
              </a:tabLst>
              <a:defRPr>
                <a:solidFill>
                  <a:schemeClr val="tx1"/>
                </a:solidFill>
                <a:latin typeface="Xerox Sans" panose="02000000000000000000" pitchFamily="2" charset="0"/>
              </a:defRPr>
            </a:lvl7pPr>
            <a:lvl8pPr marL="2905125" indent="-169863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75000"/>
              <a:buFont typeface="Xerox Sans" panose="02000000000000000000" pitchFamily="2" charset="0"/>
              <a:buChar char="–"/>
              <a:tabLst>
                <a:tab pos="635000" algn="l"/>
                <a:tab pos="1831975" algn="l"/>
              </a:tabLst>
              <a:defRPr>
                <a:solidFill>
                  <a:schemeClr val="tx1"/>
                </a:solidFill>
                <a:latin typeface="Xerox Sans" panose="02000000000000000000" pitchFamily="2" charset="0"/>
              </a:defRPr>
            </a:lvl8pPr>
            <a:lvl9pPr marL="3362325" indent="-169863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75000"/>
              <a:buFont typeface="Xerox Sans" panose="02000000000000000000" pitchFamily="2" charset="0"/>
              <a:buChar char="–"/>
              <a:tabLst>
                <a:tab pos="635000" algn="l"/>
                <a:tab pos="1831975" algn="l"/>
              </a:tabLst>
              <a:defRPr>
                <a:solidFill>
                  <a:schemeClr val="tx1"/>
                </a:solidFill>
                <a:latin typeface="Xerox Sans" panose="02000000000000000000" pitchFamily="2" charset="0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chemeClr val="accent2"/>
                </a:solidFill>
                <a:latin typeface="+mn-lt"/>
              </a:rPr>
              <a:t>T</a:t>
            </a:r>
            <a:r>
              <a:rPr lang="en-US" altLang="en-US" b="1" dirty="0">
                <a:latin typeface="+mn-lt"/>
              </a:rPr>
              <a:t>ransportation </a:t>
            </a:r>
            <a:r>
              <a:rPr lang="en-US" altLang="en-US" dirty="0">
                <a:latin typeface="+mn-lt"/>
              </a:rPr>
              <a:t>(moving material or information from one place to another)</a:t>
            </a:r>
          </a:p>
          <a:p>
            <a:pPr marL="0" indent="0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chemeClr val="accent2"/>
                </a:solidFill>
                <a:latin typeface="+mn-lt"/>
              </a:rPr>
              <a:t>I</a:t>
            </a:r>
            <a:r>
              <a:rPr lang="en-US" altLang="en-US" b="1" dirty="0">
                <a:latin typeface="+mn-lt"/>
              </a:rPr>
              <a:t>nventory </a:t>
            </a:r>
            <a:r>
              <a:rPr lang="en-US" altLang="en-US" dirty="0">
                <a:latin typeface="+mn-lt"/>
              </a:rPr>
              <a:t>(items/paperwork/information waiting to be processed)</a:t>
            </a:r>
            <a:endParaRPr lang="en-US" altLang="en-US" b="1" dirty="0">
              <a:latin typeface="+mn-lt"/>
            </a:endParaRPr>
          </a:p>
          <a:p>
            <a:pPr marL="0" indent="0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chemeClr val="accent2"/>
                </a:solidFill>
                <a:latin typeface="+mn-lt"/>
              </a:rPr>
              <a:t>M</a:t>
            </a:r>
            <a:r>
              <a:rPr lang="en-US" altLang="en-US" b="1" dirty="0">
                <a:latin typeface="+mn-lt"/>
              </a:rPr>
              <a:t>otion </a:t>
            </a:r>
            <a:r>
              <a:rPr lang="en-US" altLang="en-US" dirty="0">
                <a:latin typeface="+mn-lt"/>
              </a:rPr>
              <a:t>(excess movement and/or poor ergonomics)</a:t>
            </a:r>
          </a:p>
          <a:p>
            <a:pPr marL="0" indent="0">
              <a:spcBef>
                <a:spcPct val="20000"/>
              </a:spcBef>
              <a:buClr>
                <a:srgbClr val="FF0000"/>
              </a:buClr>
              <a:buSzPct val="65000"/>
              <a:buFont typeface="Wingdings" panose="05000000000000000000" pitchFamily="2" charset="2"/>
              <a:buNone/>
            </a:pPr>
            <a:endParaRPr lang="en-US" altLang="en-US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0" indent="0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chemeClr val="accent2"/>
                </a:solidFill>
                <a:latin typeface="+mn-lt"/>
              </a:rPr>
              <a:t>W</a:t>
            </a:r>
            <a:r>
              <a:rPr lang="en-US" altLang="en-US" b="1" dirty="0">
                <a:latin typeface="+mn-lt"/>
              </a:rPr>
              <a:t>aiting </a:t>
            </a:r>
            <a:r>
              <a:rPr lang="en-US" altLang="en-US" dirty="0">
                <a:latin typeface="+mn-lt"/>
              </a:rPr>
              <a:t>(delays caused by shortages, approvals, downtime) </a:t>
            </a:r>
          </a:p>
          <a:p>
            <a:pPr marL="0" indent="0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SzPct val="65000"/>
            </a:pPr>
            <a:r>
              <a:rPr lang="en-US" altLang="en-US" b="1" dirty="0">
                <a:solidFill>
                  <a:schemeClr val="accent2"/>
                </a:solidFill>
                <a:latin typeface="+mn-lt"/>
              </a:rPr>
              <a:t>O</a:t>
            </a:r>
            <a:r>
              <a:rPr lang="en-US" altLang="en-US" b="1" dirty="0">
                <a:latin typeface="+mn-lt"/>
              </a:rPr>
              <a:t>ver-production </a:t>
            </a:r>
            <a:r>
              <a:rPr lang="en-US" altLang="en-US" dirty="0">
                <a:latin typeface="+mn-lt"/>
              </a:rPr>
              <a:t>(producing more than is needed)</a:t>
            </a:r>
          </a:p>
          <a:p>
            <a:pPr marL="0" indent="0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chemeClr val="accent2"/>
                </a:solidFill>
                <a:latin typeface="+mn-lt"/>
              </a:rPr>
              <a:t>O</a:t>
            </a:r>
            <a:r>
              <a:rPr lang="en-US" altLang="en-US" b="1" dirty="0">
                <a:latin typeface="+mn-lt"/>
              </a:rPr>
              <a:t>ver-processing </a:t>
            </a:r>
            <a:r>
              <a:rPr lang="en-US" altLang="en-US" dirty="0">
                <a:latin typeface="+mn-lt"/>
              </a:rPr>
              <a:t>(adding more than the client is willing to pay for)</a:t>
            </a:r>
          </a:p>
          <a:p>
            <a:pPr marL="0" indent="0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chemeClr val="accent2"/>
                </a:solidFill>
                <a:latin typeface="+mn-lt"/>
              </a:rPr>
              <a:t>D</a:t>
            </a:r>
            <a:r>
              <a:rPr lang="en-US" altLang="en-US" b="1" dirty="0">
                <a:latin typeface="+mn-lt"/>
              </a:rPr>
              <a:t>efects </a:t>
            </a:r>
            <a:r>
              <a:rPr lang="en-US" altLang="en-US" dirty="0">
                <a:latin typeface="+mn-lt"/>
              </a:rPr>
              <a:t>(doing the same job more than once in order to correct it)</a:t>
            </a: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237567" y="1447800"/>
            <a:ext cx="450918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200" u="sng" dirty="0"/>
              <a:t>Typical Non-Value Added Activities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11A51-63F0-4E79-A62F-55053B411C5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112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050" name="Object 5"/>
          <p:cNvGraphicFramePr>
            <a:graphicFrameLocks/>
          </p:cNvGraphicFramePr>
          <p:nvPr/>
        </p:nvGraphicFramePr>
        <p:xfrm>
          <a:off x="1529810" y="1576831"/>
          <a:ext cx="7614190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98" name="Chart" r:id="rId4" imgW="7848549" imgH="4114800" progId="MSGraph.Chart.8">
                  <p:embed followColorScheme="full"/>
                </p:oleObj>
              </mc:Choice>
              <mc:Fallback>
                <p:oleObj name="Chart" r:id="rId4" imgW="7848549" imgH="4114800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9810" y="1576831"/>
                        <a:ext cx="7614190" cy="406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Line 6"/>
          <p:cNvSpPr>
            <a:spLocks noChangeShapeType="1"/>
          </p:cNvSpPr>
          <p:nvPr/>
        </p:nvSpPr>
        <p:spPr bwMode="auto">
          <a:xfrm>
            <a:off x="777875" y="2362200"/>
            <a:ext cx="152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Line 7"/>
          <p:cNvSpPr>
            <a:spLocks noChangeShapeType="1"/>
          </p:cNvSpPr>
          <p:nvPr/>
        </p:nvSpPr>
        <p:spPr bwMode="auto">
          <a:xfrm>
            <a:off x="2301875" y="2362200"/>
            <a:ext cx="7620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"/>
          <p:cNvSpPr>
            <a:spLocks noChangeShapeType="1"/>
          </p:cNvSpPr>
          <p:nvPr/>
        </p:nvSpPr>
        <p:spPr bwMode="auto">
          <a:xfrm>
            <a:off x="5257800" y="5562600"/>
            <a:ext cx="304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Line 9"/>
          <p:cNvSpPr>
            <a:spLocks noChangeShapeType="1"/>
          </p:cNvSpPr>
          <p:nvPr/>
        </p:nvSpPr>
        <p:spPr bwMode="auto">
          <a:xfrm flipH="1" flipV="1">
            <a:off x="4953000" y="4267200"/>
            <a:ext cx="30480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685800" y="1890713"/>
            <a:ext cx="2690929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1" dirty="0"/>
              <a:t>95% Non-Value Adding</a:t>
            </a:r>
          </a:p>
        </p:txBody>
      </p:sp>
      <p:sp>
        <p:nvSpPr>
          <p:cNvPr id="2057" name="Rectangle 11"/>
          <p:cNvSpPr>
            <a:spLocks noChangeArrowheads="1"/>
          </p:cNvSpPr>
          <p:nvPr/>
        </p:nvSpPr>
        <p:spPr bwMode="auto">
          <a:xfrm>
            <a:off x="5722928" y="5172416"/>
            <a:ext cx="2036904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1" dirty="0"/>
              <a:t>5% Value Adding</a:t>
            </a:r>
          </a:p>
        </p:txBody>
      </p:sp>
      <p:sp>
        <p:nvSpPr>
          <p:cNvPr id="68" name="Rectangle 4"/>
          <p:cNvSpPr txBox="1">
            <a:spLocks noChangeArrowheads="1"/>
          </p:cNvSpPr>
          <p:nvPr/>
        </p:nvSpPr>
        <p:spPr>
          <a:xfrm>
            <a:off x="1219200" y="401062"/>
            <a:ext cx="8534400" cy="600075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r>
              <a:rPr lang="en-US" sz="3000" dirty="0">
                <a:latin typeface="+mj-lt"/>
                <a:ea typeface="+mj-ea"/>
                <a:cs typeface="+mj-cs"/>
              </a:rPr>
              <a:t>Typical Operation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81000" y="6351019"/>
            <a:ext cx="2133600" cy="365125"/>
          </a:xfrm>
        </p:spPr>
        <p:txBody>
          <a:bodyPr/>
          <a:lstStyle/>
          <a:p>
            <a:pPr algn="l"/>
            <a:fld id="{6C5CFC51-4712-4240-9C2A-FAA6EAB5AA70}" type="slidenum">
              <a:rPr lang="en-US" smtClean="0"/>
              <a:pPr algn="l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5998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  <p:bldP spid="20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43612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/>
              <a:t>Relentless Focus on Waste Elimination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99" y="1304764"/>
            <a:ext cx="8511151" cy="45386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948264" y="1736812"/>
            <a:ext cx="1800200" cy="25922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11A51-63F0-4E79-A62F-55053B411C5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429000" y="6211669"/>
            <a:ext cx="5670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5C5C5"/>
                </a:solidFill>
                <a:hlinkClick r:id="rId3"/>
              </a:rPr>
              <a:t>Formula 1 Pit Stop Video</a:t>
            </a:r>
            <a:endParaRPr lang="en-US" dirty="0">
              <a:solidFill>
                <a:srgbClr val="C5C5C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403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971800"/>
            <a:ext cx="7772400" cy="1470025"/>
          </a:xfrm>
        </p:spPr>
        <p:txBody>
          <a:bodyPr/>
          <a:lstStyle/>
          <a:p>
            <a:r>
              <a:rPr lang="en-US" sz="3600" dirty="0"/>
              <a:t> Variation</a:t>
            </a:r>
            <a:endParaRPr lang="en-US" sz="2400" baseline="40000" dirty="0"/>
          </a:p>
        </p:txBody>
      </p:sp>
      <p:grpSp>
        <p:nvGrpSpPr>
          <p:cNvPr id="3" name="Group 2"/>
          <p:cNvGrpSpPr/>
          <p:nvPr/>
        </p:nvGrpSpPr>
        <p:grpSpPr>
          <a:xfrm>
            <a:off x="152400" y="228600"/>
            <a:ext cx="1066800" cy="1371600"/>
            <a:chOff x="152400" y="228600"/>
            <a:chExt cx="1066800" cy="1371600"/>
          </a:xfrm>
        </p:grpSpPr>
        <p:sp>
          <p:nvSpPr>
            <p:cNvPr id="4" name="Rounded Rectangle 3"/>
            <p:cNvSpPr/>
            <p:nvPr/>
          </p:nvSpPr>
          <p:spPr>
            <a:xfrm>
              <a:off x="381000" y="228600"/>
              <a:ext cx="838200" cy="2286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52400" y="228600"/>
              <a:ext cx="457200" cy="1371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416983"/>
            <a:ext cx="1905000" cy="164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249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 txBox="1">
            <a:spLocks noGrp="1"/>
          </p:cNvSpPr>
          <p:nvPr/>
        </p:nvSpPr>
        <p:spPr bwMode="auto">
          <a:xfrm>
            <a:off x="304800" y="6324600"/>
            <a:ext cx="4572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0CAF6A9-8739-4F03-A783-4EE795F6F54E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/>
          </p:cNvSpPr>
          <p:nvPr>
            <p:ph type="title" idx="4294967295"/>
          </p:nvPr>
        </p:nvSpPr>
        <p:spPr>
          <a:xfrm>
            <a:off x="-1143000" y="342900"/>
            <a:ext cx="8229600" cy="1143000"/>
          </a:xfrm>
        </p:spPr>
        <p:txBody>
          <a:bodyPr lIns="88900" tIns="44450" rIns="88900" bIns="44450" anchor="t"/>
          <a:lstStyle/>
          <a:p>
            <a:pPr eaLnBrk="1" hangingPunct="1">
              <a:lnSpc>
                <a:spcPct val="126000"/>
              </a:lnSpc>
            </a:pPr>
            <a:r>
              <a:rPr lang="en-US" altLang="en-US" sz="3000" dirty="0"/>
              <a:t>What</a:t>
            </a:r>
            <a:r>
              <a:rPr lang="en-US" altLang="en-US" sz="3200" dirty="0"/>
              <a:t> do you Think?</a:t>
            </a:r>
          </a:p>
        </p:txBody>
      </p:sp>
      <p:sp>
        <p:nvSpPr>
          <p:cNvPr id="7172" name="Rectangle 3"/>
          <p:cNvSpPr>
            <a:spLocks noGrp="1"/>
          </p:cNvSpPr>
          <p:nvPr>
            <p:ph type="body" idx="4294967295"/>
          </p:nvPr>
        </p:nvSpPr>
        <p:spPr>
          <a:xfrm>
            <a:off x="395536" y="1447800"/>
            <a:ext cx="8077200" cy="4343400"/>
          </a:xfrm>
        </p:spPr>
        <p:txBody>
          <a:bodyPr lIns="88900" tIns="44450" rIns="88900" bIns="44450"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 dirty="0"/>
              <a:t>“It Doesn't Snow Around Here Like It Used To.”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4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 dirty="0"/>
              <a:t>     Agree        ________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4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 dirty="0"/>
              <a:t>     Disagree   ________</a:t>
            </a:r>
          </a:p>
        </p:txBody>
      </p:sp>
    </p:spTree>
    <p:extLst>
      <p:ext uri="{BB962C8B-B14F-4D97-AF65-F5344CB8AC3E}">
        <p14:creationId xmlns:p14="http://schemas.microsoft.com/office/powerpoint/2010/main" val="4005901059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 idx="4294967295"/>
          </p:nvPr>
        </p:nvSpPr>
        <p:spPr>
          <a:xfrm>
            <a:off x="-990600" y="115359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Let’</a:t>
            </a:r>
            <a:r>
              <a:rPr lang="en-US" altLang="ja-JP" sz="3000" dirty="0"/>
              <a:t>s Look at Some Data</a:t>
            </a:r>
            <a:endParaRPr lang="en-US" altLang="en-US" sz="3000" dirty="0"/>
          </a:p>
        </p:txBody>
      </p:sp>
      <p:grpSp>
        <p:nvGrpSpPr>
          <p:cNvPr id="9219" name="Group 8"/>
          <p:cNvGrpSpPr>
            <a:grpSpLocks noChangeAspect="1"/>
          </p:cNvGrpSpPr>
          <p:nvPr/>
        </p:nvGrpSpPr>
        <p:grpSpPr bwMode="auto">
          <a:xfrm>
            <a:off x="4648200" y="1373188"/>
            <a:ext cx="2066925" cy="5257800"/>
            <a:chOff x="3883" y="624"/>
            <a:chExt cx="1302" cy="3312"/>
          </a:xfrm>
        </p:grpSpPr>
        <p:sp>
          <p:nvSpPr>
            <p:cNvPr id="9318" name="AutoShape 7"/>
            <p:cNvSpPr>
              <a:spLocks noChangeAspect="1" noChangeArrowheads="1" noTextEdit="1"/>
            </p:cNvSpPr>
            <p:nvPr/>
          </p:nvSpPr>
          <p:spPr bwMode="auto">
            <a:xfrm>
              <a:off x="3883" y="624"/>
              <a:ext cx="1253" cy="3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9" name="Rectangle 9"/>
            <p:cNvSpPr>
              <a:spLocks noChangeArrowheads="1"/>
            </p:cNvSpPr>
            <p:nvPr/>
          </p:nvSpPr>
          <p:spPr bwMode="auto">
            <a:xfrm>
              <a:off x="3912" y="634"/>
              <a:ext cx="330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Year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320" name="Rectangle 10"/>
            <p:cNvSpPr>
              <a:spLocks noChangeArrowheads="1"/>
            </p:cNvSpPr>
            <p:nvPr/>
          </p:nvSpPr>
          <p:spPr bwMode="auto">
            <a:xfrm>
              <a:off x="4534" y="634"/>
              <a:ext cx="651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Inches of 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321" name="Rectangle 11"/>
            <p:cNvSpPr>
              <a:spLocks noChangeArrowheads="1"/>
            </p:cNvSpPr>
            <p:nvPr/>
          </p:nvSpPr>
          <p:spPr bwMode="auto">
            <a:xfrm>
              <a:off x="4534" y="799"/>
              <a:ext cx="563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snowfall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322" name="Rectangle 12"/>
            <p:cNvSpPr>
              <a:spLocks noChangeArrowheads="1"/>
            </p:cNvSpPr>
            <p:nvPr/>
          </p:nvSpPr>
          <p:spPr bwMode="auto">
            <a:xfrm>
              <a:off x="3912" y="964"/>
              <a:ext cx="525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1994-95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323" name="Rectangle 13"/>
            <p:cNvSpPr>
              <a:spLocks noChangeArrowheads="1"/>
            </p:cNvSpPr>
            <p:nvPr/>
          </p:nvSpPr>
          <p:spPr bwMode="auto">
            <a:xfrm>
              <a:off x="4864" y="964"/>
              <a:ext cx="301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56.2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324" name="Rectangle 14"/>
            <p:cNvSpPr>
              <a:spLocks noChangeArrowheads="1"/>
            </p:cNvSpPr>
            <p:nvPr/>
          </p:nvSpPr>
          <p:spPr bwMode="auto">
            <a:xfrm>
              <a:off x="3912" y="1129"/>
              <a:ext cx="525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1995-96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325" name="Rectangle 15"/>
            <p:cNvSpPr>
              <a:spLocks noChangeArrowheads="1"/>
            </p:cNvSpPr>
            <p:nvPr/>
          </p:nvSpPr>
          <p:spPr bwMode="auto">
            <a:xfrm>
              <a:off x="4796" y="1129"/>
              <a:ext cx="369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130.3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326" name="Rectangle 16"/>
            <p:cNvSpPr>
              <a:spLocks noChangeArrowheads="1"/>
            </p:cNvSpPr>
            <p:nvPr/>
          </p:nvSpPr>
          <p:spPr bwMode="auto">
            <a:xfrm>
              <a:off x="3912" y="1294"/>
              <a:ext cx="525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1996-97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327" name="Rectangle 17"/>
            <p:cNvSpPr>
              <a:spLocks noChangeArrowheads="1"/>
            </p:cNvSpPr>
            <p:nvPr/>
          </p:nvSpPr>
          <p:spPr bwMode="auto">
            <a:xfrm>
              <a:off x="4796" y="1294"/>
              <a:ext cx="369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104.7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328" name="Rectangle 18"/>
            <p:cNvSpPr>
              <a:spLocks noChangeArrowheads="1"/>
            </p:cNvSpPr>
            <p:nvPr/>
          </p:nvSpPr>
          <p:spPr bwMode="auto">
            <a:xfrm>
              <a:off x="3912" y="1459"/>
              <a:ext cx="525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1997-98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329" name="Rectangle 19"/>
            <p:cNvSpPr>
              <a:spLocks noChangeArrowheads="1"/>
            </p:cNvSpPr>
            <p:nvPr/>
          </p:nvSpPr>
          <p:spPr bwMode="auto">
            <a:xfrm>
              <a:off x="4864" y="1459"/>
              <a:ext cx="301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99.7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330" name="Rectangle 20"/>
            <p:cNvSpPr>
              <a:spLocks noChangeArrowheads="1"/>
            </p:cNvSpPr>
            <p:nvPr/>
          </p:nvSpPr>
          <p:spPr bwMode="auto">
            <a:xfrm>
              <a:off x="3912" y="1624"/>
              <a:ext cx="525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1998-99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331" name="Rectangle 21"/>
            <p:cNvSpPr>
              <a:spLocks noChangeArrowheads="1"/>
            </p:cNvSpPr>
            <p:nvPr/>
          </p:nvSpPr>
          <p:spPr bwMode="auto">
            <a:xfrm>
              <a:off x="4796" y="1624"/>
              <a:ext cx="369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111.6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332" name="Rectangle 22"/>
            <p:cNvSpPr>
              <a:spLocks noChangeArrowheads="1"/>
            </p:cNvSpPr>
            <p:nvPr/>
          </p:nvSpPr>
          <p:spPr bwMode="auto">
            <a:xfrm>
              <a:off x="3912" y="1790"/>
              <a:ext cx="525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1999-00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333" name="Rectangle 23"/>
            <p:cNvSpPr>
              <a:spLocks noChangeArrowheads="1"/>
            </p:cNvSpPr>
            <p:nvPr/>
          </p:nvSpPr>
          <p:spPr bwMode="auto">
            <a:xfrm>
              <a:off x="4796" y="1790"/>
              <a:ext cx="369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110.7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334" name="Rectangle 24"/>
            <p:cNvSpPr>
              <a:spLocks noChangeArrowheads="1"/>
            </p:cNvSpPr>
            <p:nvPr/>
          </p:nvSpPr>
          <p:spPr bwMode="auto">
            <a:xfrm>
              <a:off x="3912" y="1955"/>
              <a:ext cx="525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2000-01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335" name="Rectangle 25"/>
            <p:cNvSpPr>
              <a:spLocks noChangeArrowheads="1"/>
            </p:cNvSpPr>
            <p:nvPr/>
          </p:nvSpPr>
          <p:spPr bwMode="auto">
            <a:xfrm>
              <a:off x="4796" y="1955"/>
              <a:ext cx="369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132.5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336" name="Rectangle 26"/>
            <p:cNvSpPr>
              <a:spLocks noChangeArrowheads="1"/>
            </p:cNvSpPr>
            <p:nvPr/>
          </p:nvSpPr>
          <p:spPr bwMode="auto">
            <a:xfrm>
              <a:off x="3912" y="2120"/>
              <a:ext cx="525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2001-02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337" name="Rectangle 27"/>
            <p:cNvSpPr>
              <a:spLocks noChangeArrowheads="1"/>
            </p:cNvSpPr>
            <p:nvPr/>
          </p:nvSpPr>
          <p:spPr bwMode="auto">
            <a:xfrm>
              <a:off x="4864" y="2120"/>
              <a:ext cx="301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57.5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338" name="Rectangle 28"/>
            <p:cNvSpPr>
              <a:spLocks noChangeArrowheads="1"/>
            </p:cNvSpPr>
            <p:nvPr/>
          </p:nvSpPr>
          <p:spPr bwMode="auto">
            <a:xfrm>
              <a:off x="3912" y="2285"/>
              <a:ext cx="525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2002-03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339" name="Rectangle 29"/>
            <p:cNvSpPr>
              <a:spLocks noChangeArrowheads="1"/>
            </p:cNvSpPr>
            <p:nvPr/>
          </p:nvSpPr>
          <p:spPr bwMode="auto">
            <a:xfrm>
              <a:off x="4796" y="2285"/>
              <a:ext cx="369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135.2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340" name="Rectangle 30"/>
            <p:cNvSpPr>
              <a:spLocks noChangeArrowheads="1"/>
            </p:cNvSpPr>
            <p:nvPr/>
          </p:nvSpPr>
          <p:spPr bwMode="auto">
            <a:xfrm>
              <a:off x="3912" y="2450"/>
              <a:ext cx="525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2003-04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341" name="Rectangle 31"/>
            <p:cNvSpPr>
              <a:spLocks noChangeArrowheads="1"/>
            </p:cNvSpPr>
            <p:nvPr/>
          </p:nvSpPr>
          <p:spPr bwMode="auto">
            <a:xfrm>
              <a:off x="4796" y="2450"/>
              <a:ext cx="369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125.6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342" name="Rectangle 32"/>
            <p:cNvSpPr>
              <a:spLocks noChangeArrowheads="1"/>
            </p:cNvSpPr>
            <p:nvPr/>
          </p:nvSpPr>
          <p:spPr bwMode="auto">
            <a:xfrm>
              <a:off x="3912" y="2615"/>
              <a:ext cx="525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2004-05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343" name="Rectangle 33"/>
            <p:cNvSpPr>
              <a:spLocks noChangeArrowheads="1"/>
            </p:cNvSpPr>
            <p:nvPr/>
          </p:nvSpPr>
          <p:spPr bwMode="auto">
            <a:xfrm>
              <a:off x="4796" y="2615"/>
              <a:ext cx="369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113.6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344" name="Rectangle 34"/>
            <p:cNvSpPr>
              <a:spLocks noChangeArrowheads="1"/>
            </p:cNvSpPr>
            <p:nvPr/>
          </p:nvSpPr>
          <p:spPr bwMode="auto">
            <a:xfrm>
              <a:off x="3912" y="2780"/>
              <a:ext cx="525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2005-06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345" name="Rectangle 35"/>
            <p:cNvSpPr>
              <a:spLocks noChangeArrowheads="1"/>
            </p:cNvSpPr>
            <p:nvPr/>
          </p:nvSpPr>
          <p:spPr bwMode="auto">
            <a:xfrm>
              <a:off x="4864" y="2780"/>
              <a:ext cx="301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73.9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346" name="Rectangle 36"/>
            <p:cNvSpPr>
              <a:spLocks noChangeArrowheads="1"/>
            </p:cNvSpPr>
            <p:nvPr/>
          </p:nvSpPr>
          <p:spPr bwMode="auto">
            <a:xfrm>
              <a:off x="3912" y="2945"/>
              <a:ext cx="525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2006-07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347" name="Rectangle 37"/>
            <p:cNvSpPr>
              <a:spLocks noChangeArrowheads="1"/>
            </p:cNvSpPr>
            <p:nvPr/>
          </p:nvSpPr>
          <p:spPr bwMode="auto">
            <a:xfrm>
              <a:off x="4796" y="2945"/>
              <a:ext cx="369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107.2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348" name="Rectangle 38"/>
            <p:cNvSpPr>
              <a:spLocks noChangeArrowheads="1"/>
            </p:cNvSpPr>
            <p:nvPr/>
          </p:nvSpPr>
          <p:spPr bwMode="auto">
            <a:xfrm>
              <a:off x="3912" y="3111"/>
              <a:ext cx="525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2007-08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349" name="Rectangle 39"/>
            <p:cNvSpPr>
              <a:spLocks noChangeArrowheads="1"/>
            </p:cNvSpPr>
            <p:nvPr/>
          </p:nvSpPr>
          <p:spPr bwMode="auto">
            <a:xfrm>
              <a:off x="4903" y="3111"/>
              <a:ext cx="272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106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350" name="Rectangle 40"/>
            <p:cNvSpPr>
              <a:spLocks noChangeArrowheads="1"/>
            </p:cNvSpPr>
            <p:nvPr/>
          </p:nvSpPr>
          <p:spPr bwMode="auto">
            <a:xfrm>
              <a:off x="3912" y="3276"/>
              <a:ext cx="525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2008-09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351" name="Rectangle 41"/>
            <p:cNvSpPr>
              <a:spLocks noChangeArrowheads="1"/>
            </p:cNvSpPr>
            <p:nvPr/>
          </p:nvSpPr>
          <p:spPr bwMode="auto">
            <a:xfrm>
              <a:off x="4796" y="3276"/>
              <a:ext cx="369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103.7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352" name="Rectangle 42"/>
            <p:cNvSpPr>
              <a:spLocks noChangeArrowheads="1"/>
            </p:cNvSpPr>
            <p:nvPr/>
          </p:nvSpPr>
          <p:spPr bwMode="auto">
            <a:xfrm>
              <a:off x="3912" y="3441"/>
              <a:ext cx="525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2009-10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353" name="Rectangle 43"/>
            <p:cNvSpPr>
              <a:spLocks noChangeArrowheads="1"/>
            </p:cNvSpPr>
            <p:nvPr/>
          </p:nvSpPr>
          <p:spPr bwMode="auto">
            <a:xfrm>
              <a:off x="4864" y="3441"/>
              <a:ext cx="301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90.2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354" name="Rectangle 44"/>
            <p:cNvSpPr>
              <a:spLocks noChangeArrowheads="1"/>
            </p:cNvSpPr>
            <p:nvPr/>
          </p:nvSpPr>
          <p:spPr bwMode="auto">
            <a:xfrm>
              <a:off x="3912" y="3606"/>
              <a:ext cx="525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2010-11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355" name="Rectangle 45"/>
            <p:cNvSpPr>
              <a:spLocks noChangeArrowheads="1"/>
            </p:cNvSpPr>
            <p:nvPr/>
          </p:nvSpPr>
          <p:spPr bwMode="auto">
            <a:xfrm>
              <a:off x="4903" y="3606"/>
              <a:ext cx="272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127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356" name="Rectangle 46"/>
            <p:cNvSpPr>
              <a:spLocks noChangeArrowheads="1"/>
            </p:cNvSpPr>
            <p:nvPr/>
          </p:nvSpPr>
          <p:spPr bwMode="auto">
            <a:xfrm>
              <a:off x="3915" y="3773"/>
              <a:ext cx="46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2011-12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357" name="Rectangle 47"/>
            <p:cNvSpPr>
              <a:spLocks noChangeArrowheads="1"/>
            </p:cNvSpPr>
            <p:nvPr/>
          </p:nvSpPr>
          <p:spPr bwMode="auto">
            <a:xfrm>
              <a:off x="4890" y="3771"/>
              <a:ext cx="25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59.9</a:t>
              </a:r>
            </a:p>
          </p:txBody>
        </p:sp>
        <p:sp>
          <p:nvSpPr>
            <p:cNvPr id="9358" name="Line 48"/>
            <p:cNvSpPr>
              <a:spLocks noChangeShapeType="1"/>
            </p:cNvSpPr>
            <p:nvPr/>
          </p:nvSpPr>
          <p:spPr bwMode="auto">
            <a:xfrm>
              <a:off x="3883" y="954"/>
              <a:ext cx="125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9" name="Rectangle 49"/>
            <p:cNvSpPr>
              <a:spLocks noChangeArrowheads="1"/>
            </p:cNvSpPr>
            <p:nvPr/>
          </p:nvSpPr>
          <p:spPr bwMode="auto">
            <a:xfrm>
              <a:off x="3883" y="954"/>
              <a:ext cx="1253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9220" name="Group 51"/>
          <p:cNvGrpSpPr>
            <a:grpSpLocks noChangeAspect="1"/>
          </p:cNvGrpSpPr>
          <p:nvPr/>
        </p:nvGrpSpPr>
        <p:grpSpPr bwMode="auto">
          <a:xfrm>
            <a:off x="2362200" y="1373188"/>
            <a:ext cx="1989138" cy="5257800"/>
            <a:chOff x="2251" y="624"/>
            <a:chExt cx="1253" cy="3312"/>
          </a:xfrm>
        </p:grpSpPr>
        <p:sp>
          <p:nvSpPr>
            <p:cNvPr id="9276" name="AutoShape 50"/>
            <p:cNvSpPr>
              <a:spLocks noChangeAspect="1" noChangeArrowheads="1" noTextEdit="1"/>
            </p:cNvSpPr>
            <p:nvPr/>
          </p:nvSpPr>
          <p:spPr bwMode="auto">
            <a:xfrm>
              <a:off x="2251" y="624"/>
              <a:ext cx="1253" cy="3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7" name="Rectangle 52"/>
            <p:cNvSpPr>
              <a:spLocks noChangeArrowheads="1"/>
            </p:cNvSpPr>
            <p:nvPr/>
          </p:nvSpPr>
          <p:spPr bwMode="auto">
            <a:xfrm>
              <a:off x="2280" y="634"/>
              <a:ext cx="330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Year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278" name="Rectangle 53"/>
            <p:cNvSpPr>
              <a:spLocks noChangeArrowheads="1"/>
            </p:cNvSpPr>
            <p:nvPr/>
          </p:nvSpPr>
          <p:spPr bwMode="auto">
            <a:xfrm>
              <a:off x="2902" y="634"/>
              <a:ext cx="651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Inches of 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279" name="Rectangle 54"/>
            <p:cNvSpPr>
              <a:spLocks noChangeArrowheads="1"/>
            </p:cNvSpPr>
            <p:nvPr/>
          </p:nvSpPr>
          <p:spPr bwMode="auto">
            <a:xfrm>
              <a:off x="2902" y="799"/>
              <a:ext cx="563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snowfall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280" name="Rectangle 55"/>
            <p:cNvSpPr>
              <a:spLocks noChangeArrowheads="1"/>
            </p:cNvSpPr>
            <p:nvPr/>
          </p:nvSpPr>
          <p:spPr bwMode="auto">
            <a:xfrm>
              <a:off x="2280" y="964"/>
              <a:ext cx="525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1976-77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281" name="Rectangle 56"/>
            <p:cNvSpPr>
              <a:spLocks noChangeArrowheads="1"/>
            </p:cNvSpPr>
            <p:nvPr/>
          </p:nvSpPr>
          <p:spPr bwMode="auto">
            <a:xfrm>
              <a:off x="3232" y="964"/>
              <a:ext cx="301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92.1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282" name="Rectangle 57"/>
            <p:cNvSpPr>
              <a:spLocks noChangeArrowheads="1"/>
            </p:cNvSpPr>
            <p:nvPr/>
          </p:nvSpPr>
          <p:spPr bwMode="auto">
            <a:xfrm>
              <a:off x="2280" y="1129"/>
              <a:ext cx="525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1977-78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283" name="Rectangle 58"/>
            <p:cNvSpPr>
              <a:spLocks noChangeArrowheads="1"/>
            </p:cNvSpPr>
            <p:nvPr/>
          </p:nvSpPr>
          <p:spPr bwMode="auto">
            <a:xfrm>
              <a:off x="3164" y="1129"/>
              <a:ext cx="369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160.9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284" name="Rectangle 59"/>
            <p:cNvSpPr>
              <a:spLocks noChangeArrowheads="1"/>
            </p:cNvSpPr>
            <p:nvPr/>
          </p:nvSpPr>
          <p:spPr bwMode="auto">
            <a:xfrm>
              <a:off x="2280" y="1294"/>
              <a:ext cx="525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1978-79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285" name="Rectangle 60"/>
            <p:cNvSpPr>
              <a:spLocks noChangeArrowheads="1"/>
            </p:cNvSpPr>
            <p:nvPr/>
          </p:nvSpPr>
          <p:spPr bwMode="auto">
            <a:xfrm>
              <a:off x="3164" y="1294"/>
              <a:ext cx="369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138.5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286" name="Rectangle 61"/>
            <p:cNvSpPr>
              <a:spLocks noChangeArrowheads="1"/>
            </p:cNvSpPr>
            <p:nvPr/>
          </p:nvSpPr>
          <p:spPr bwMode="auto">
            <a:xfrm>
              <a:off x="2280" y="1459"/>
              <a:ext cx="525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1979-80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287" name="Rectangle 62"/>
            <p:cNvSpPr>
              <a:spLocks noChangeArrowheads="1"/>
            </p:cNvSpPr>
            <p:nvPr/>
          </p:nvSpPr>
          <p:spPr bwMode="auto">
            <a:xfrm>
              <a:off x="3232" y="1459"/>
              <a:ext cx="301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72.2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288" name="Rectangle 63"/>
            <p:cNvSpPr>
              <a:spLocks noChangeArrowheads="1"/>
            </p:cNvSpPr>
            <p:nvPr/>
          </p:nvSpPr>
          <p:spPr bwMode="auto">
            <a:xfrm>
              <a:off x="2280" y="1624"/>
              <a:ext cx="525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1980-81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289" name="Rectangle 64"/>
            <p:cNvSpPr>
              <a:spLocks noChangeArrowheads="1"/>
            </p:cNvSpPr>
            <p:nvPr/>
          </p:nvSpPr>
          <p:spPr bwMode="auto">
            <a:xfrm>
              <a:off x="3232" y="1624"/>
              <a:ext cx="301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94.4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290" name="Rectangle 65"/>
            <p:cNvSpPr>
              <a:spLocks noChangeArrowheads="1"/>
            </p:cNvSpPr>
            <p:nvPr/>
          </p:nvSpPr>
          <p:spPr bwMode="auto">
            <a:xfrm>
              <a:off x="2280" y="1790"/>
              <a:ext cx="525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1981-82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291" name="Rectangle 66"/>
            <p:cNvSpPr>
              <a:spLocks noChangeArrowheads="1"/>
            </p:cNvSpPr>
            <p:nvPr/>
          </p:nvSpPr>
          <p:spPr bwMode="auto">
            <a:xfrm>
              <a:off x="3164" y="1790"/>
              <a:ext cx="369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128.4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292" name="Rectangle 67"/>
            <p:cNvSpPr>
              <a:spLocks noChangeArrowheads="1"/>
            </p:cNvSpPr>
            <p:nvPr/>
          </p:nvSpPr>
          <p:spPr bwMode="auto">
            <a:xfrm>
              <a:off x="2280" y="1955"/>
              <a:ext cx="525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1982-83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293" name="Rectangle 68"/>
            <p:cNvSpPr>
              <a:spLocks noChangeArrowheads="1"/>
            </p:cNvSpPr>
            <p:nvPr/>
          </p:nvSpPr>
          <p:spPr bwMode="auto">
            <a:xfrm>
              <a:off x="3232" y="1955"/>
              <a:ext cx="301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59.9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294" name="Rectangle 69"/>
            <p:cNvSpPr>
              <a:spLocks noChangeArrowheads="1"/>
            </p:cNvSpPr>
            <p:nvPr/>
          </p:nvSpPr>
          <p:spPr bwMode="auto">
            <a:xfrm>
              <a:off x="2280" y="2120"/>
              <a:ext cx="525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1983-84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295" name="Rectangle 70"/>
            <p:cNvSpPr>
              <a:spLocks noChangeArrowheads="1"/>
            </p:cNvSpPr>
            <p:nvPr/>
          </p:nvSpPr>
          <p:spPr bwMode="auto">
            <a:xfrm>
              <a:off x="3271" y="2120"/>
              <a:ext cx="272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118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296" name="Rectangle 71"/>
            <p:cNvSpPr>
              <a:spLocks noChangeArrowheads="1"/>
            </p:cNvSpPr>
            <p:nvPr/>
          </p:nvSpPr>
          <p:spPr bwMode="auto">
            <a:xfrm>
              <a:off x="2280" y="2285"/>
              <a:ext cx="525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1984-85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297" name="Rectangle 72"/>
            <p:cNvSpPr>
              <a:spLocks noChangeArrowheads="1"/>
            </p:cNvSpPr>
            <p:nvPr/>
          </p:nvSpPr>
          <p:spPr bwMode="auto">
            <a:xfrm>
              <a:off x="3232" y="2285"/>
              <a:ext cx="301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87.1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298" name="Rectangle 73"/>
            <p:cNvSpPr>
              <a:spLocks noChangeArrowheads="1"/>
            </p:cNvSpPr>
            <p:nvPr/>
          </p:nvSpPr>
          <p:spPr bwMode="auto">
            <a:xfrm>
              <a:off x="2280" y="2450"/>
              <a:ext cx="525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1985-86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299" name="Rectangle 74"/>
            <p:cNvSpPr>
              <a:spLocks noChangeArrowheads="1"/>
            </p:cNvSpPr>
            <p:nvPr/>
          </p:nvSpPr>
          <p:spPr bwMode="auto">
            <a:xfrm>
              <a:off x="3232" y="2450"/>
              <a:ext cx="301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70.7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300" name="Rectangle 75"/>
            <p:cNvSpPr>
              <a:spLocks noChangeArrowheads="1"/>
            </p:cNvSpPr>
            <p:nvPr/>
          </p:nvSpPr>
          <p:spPr bwMode="auto">
            <a:xfrm>
              <a:off x="2280" y="2615"/>
              <a:ext cx="525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1986-87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301" name="Rectangle 76"/>
            <p:cNvSpPr>
              <a:spLocks noChangeArrowheads="1"/>
            </p:cNvSpPr>
            <p:nvPr/>
          </p:nvSpPr>
          <p:spPr bwMode="auto">
            <a:xfrm>
              <a:off x="3232" y="2615"/>
              <a:ext cx="301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67.1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302" name="Rectangle 77"/>
            <p:cNvSpPr>
              <a:spLocks noChangeArrowheads="1"/>
            </p:cNvSpPr>
            <p:nvPr/>
          </p:nvSpPr>
          <p:spPr bwMode="auto">
            <a:xfrm>
              <a:off x="2280" y="2780"/>
              <a:ext cx="525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1987-88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303" name="Rectangle 78"/>
            <p:cNvSpPr>
              <a:spLocks noChangeArrowheads="1"/>
            </p:cNvSpPr>
            <p:nvPr/>
          </p:nvSpPr>
          <p:spPr bwMode="auto">
            <a:xfrm>
              <a:off x="3232" y="2780"/>
              <a:ext cx="301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69.8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304" name="Rectangle 79"/>
            <p:cNvSpPr>
              <a:spLocks noChangeArrowheads="1"/>
            </p:cNvSpPr>
            <p:nvPr/>
          </p:nvSpPr>
          <p:spPr bwMode="auto">
            <a:xfrm>
              <a:off x="2280" y="2945"/>
              <a:ext cx="525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1988-89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305" name="Rectangle 80"/>
            <p:cNvSpPr>
              <a:spLocks noChangeArrowheads="1"/>
            </p:cNvSpPr>
            <p:nvPr/>
          </p:nvSpPr>
          <p:spPr bwMode="auto">
            <a:xfrm>
              <a:off x="3232" y="2945"/>
              <a:ext cx="301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86.6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306" name="Rectangle 81"/>
            <p:cNvSpPr>
              <a:spLocks noChangeArrowheads="1"/>
            </p:cNvSpPr>
            <p:nvPr/>
          </p:nvSpPr>
          <p:spPr bwMode="auto">
            <a:xfrm>
              <a:off x="2280" y="3111"/>
              <a:ext cx="525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1989-90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307" name="Rectangle 82"/>
            <p:cNvSpPr>
              <a:spLocks noChangeArrowheads="1"/>
            </p:cNvSpPr>
            <p:nvPr/>
          </p:nvSpPr>
          <p:spPr bwMode="auto">
            <a:xfrm>
              <a:off x="3164" y="3111"/>
              <a:ext cx="369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105.8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308" name="Rectangle 83"/>
            <p:cNvSpPr>
              <a:spLocks noChangeArrowheads="1"/>
            </p:cNvSpPr>
            <p:nvPr/>
          </p:nvSpPr>
          <p:spPr bwMode="auto">
            <a:xfrm>
              <a:off x="2280" y="3276"/>
              <a:ext cx="525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1990-91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309" name="Rectangle 84"/>
            <p:cNvSpPr>
              <a:spLocks noChangeArrowheads="1"/>
            </p:cNvSpPr>
            <p:nvPr/>
          </p:nvSpPr>
          <p:spPr bwMode="auto">
            <a:xfrm>
              <a:off x="3232" y="3276"/>
              <a:ext cx="301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68.3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310" name="Rectangle 85"/>
            <p:cNvSpPr>
              <a:spLocks noChangeArrowheads="1"/>
            </p:cNvSpPr>
            <p:nvPr/>
          </p:nvSpPr>
          <p:spPr bwMode="auto">
            <a:xfrm>
              <a:off x="2280" y="3441"/>
              <a:ext cx="525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1991-92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311" name="Rectangle 86"/>
            <p:cNvSpPr>
              <a:spLocks noChangeArrowheads="1"/>
            </p:cNvSpPr>
            <p:nvPr/>
          </p:nvSpPr>
          <p:spPr bwMode="auto">
            <a:xfrm>
              <a:off x="3164" y="3441"/>
              <a:ext cx="369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110.6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312" name="Rectangle 87"/>
            <p:cNvSpPr>
              <a:spLocks noChangeArrowheads="1"/>
            </p:cNvSpPr>
            <p:nvPr/>
          </p:nvSpPr>
          <p:spPr bwMode="auto">
            <a:xfrm>
              <a:off x="2280" y="3606"/>
              <a:ext cx="525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1992-93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313" name="Rectangle 88"/>
            <p:cNvSpPr>
              <a:spLocks noChangeArrowheads="1"/>
            </p:cNvSpPr>
            <p:nvPr/>
          </p:nvSpPr>
          <p:spPr bwMode="auto">
            <a:xfrm>
              <a:off x="3164" y="3606"/>
              <a:ext cx="369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131.5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314" name="Rectangle 89"/>
            <p:cNvSpPr>
              <a:spLocks noChangeArrowheads="1"/>
            </p:cNvSpPr>
            <p:nvPr/>
          </p:nvSpPr>
          <p:spPr bwMode="auto">
            <a:xfrm>
              <a:off x="2280" y="3771"/>
              <a:ext cx="525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1993-94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315" name="Rectangle 90"/>
            <p:cNvSpPr>
              <a:spLocks noChangeArrowheads="1"/>
            </p:cNvSpPr>
            <p:nvPr/>
          </p:nvSpPr>
          <p:spPr bwMode="auto">
            <a:xfrm>
              <a:off x="3164" y="3771"/>
              <a:ext cx="369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126.2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316" name="Line 91"/>
            <p:cNvSpPr>
              <a:spLocks noChangeShapeType="1"/>
            </p:cNvSpPr>
            <p:nvPr/>
          </p:nvSpPr>
          <p:spPr bwMode="auto">
            <a:xfrm>
              <a:off x="2251" y="954"/>
              <a:ext cx="125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7" name="Rectangle 92"/>
            <p:cNvSpPr>
              <a:spLocks noChangeArrowheads="1"/>
            </p:cNvSpPr>
            <p:nvPr/>
          </p:nvSpPr>
          <p:spPr bwMode="auto">
            <a:xfrm>
              <a:off x="2251" y="954"/>
              <a:ext cx="1253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9221" name="Group 94"/>
          <p:cNvGrpSpPr>
            <a:grpSpLocks noChangeAspect="1"/>
          </p:cNvGrpSpPr>
          <p:nvPr/>
        </p:nvGrpSpPr>
        <p:grpSpPr bwMode="auto">
          <a:xfrm>
            <a:off x="76200" y="1296988"/>
            <a:ext cx="2062163" cy="5257800"/>
            <a:chOff x="667" y="576"/>
            <a:chExt cx="1299" cy="3312"/>
          </a:xfrm>
        </p:grpSpPr>
        <p:sp>
          <p:nvSpPr>
            <p:cNvPr id="9234" name="AutoShape 93"/>
            <p:cNvSpPr>
              <a:spLocks noChangeAspect="1" noChangeArrowheads="1" noTextEdit="1"/>
            </p:cNvSpPr>
            <p:nvPr/>
          </p:nvSpPr>
          <p:spPr bwMode="auto">
            <a:xfrm>
              <a:off x="667" y="576"/>
              <a:ext cx="1270" cy="3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Rectangle 95"/>
            <p:cNvSpPr>
              <a:spLocks noChangeArrowheads="1"/>
            </p:cNvSpPr>
            <p:nvPr/>
          </p:nvSpPr>
          <p:spPr bwMode="auto">
            <a:xfrm>
              <a:off x="696" y="625"/>
              <a:ext cx="325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Year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236" name="Rectangle 96"/>
            <p:cNvSpPr>
              <a:spLocks noChangeArrowheads="1"/>
            </p:cNvSpPr>
            <p:nvPr/>
          </p:nvSpPr>
          <p:spPr bwMode="auto">
            <a:xfrm>
              <a:off x="1278" y="625"/>
              <a:ext cx="640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Inches of 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237" name="Rectangle 97"/>
            <p:cNvSpPr>
              <a:spLocks noChangeArrowheads="1"/>
            </p:cNvSpPr>
            <p:nvPr/>
          </p:nvSpPr>
          <p:spPr bwMode="auto">
            <a:xfrm>
              <a:off x="1278" y="787"/>
              <a:ext cx="55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snowfall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238" name="Rectangle 98"/>
            <p:cNvSpPr>
              <a:spLocks noChangeArrowheads="1"/>
            </p:cNvSpPr>
            <p:nvPr/>
          </p:nvSpPr>
          <p:spPr bwMode="auto">
            <a:xfrm>
              <a:off x="696" y="967"/>
              <a:ext cx="51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1958-59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239" name="Rectangle 99"/>
            <p:cNvSpPr>
              <a:spLocks noChangeArrowheads="1"/>
            </p:cNvSpPr>
            <p:nvPr/>
          </p:nvSpPr>
          <p:spPr bwMode="auto">
            <a:xfrm>
              <a:off x="1603" y="967"/>
              <a:ext cx="363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140.6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240" name="Rectangle 100"/>
            <p:cNvSpPr>
              <a:spLocks noChangeArrowheads="1"/>
            </p:cNvSpPr>
            <p:nvPr/>
          </p:nvSpPr>
          <p:spPr bwMode="auto">
            <a:xfrm>
              <a:off x="696" y="1130"/>
              <a:ext cx="51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1959-60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241" name="Rectangle 101"/>
            <p:cNvSpPr>
              <a:spLocks noChangeArrowheads="1"/>
            </p:cNvSpPr>
            <p:nvPr/>
          </p:nvSpPr>
          <p:spPr bwMode="auto">
            <a:xfrm>
              <a:off x="1603" y="1130"/>
              <a:ext cx="363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161.7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242" name="Rectangle 102"/>
            <p:cNvSpPr>
              <a:spLocks noChangeArrowheads="1"/>
            </p:cNvSpPr>
            <p:nvPr/>
          </p:nvSpPr>
          <p:spPr bwMode="auto">
            <a:xfrm>
              <a:off x="696" y="1292"/>
              <a:ext cx="51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1960-61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243" name="Rectangle 103"/>
            <p:cNvSpPr>
              <a:spLocks noChangeArrowheads="1"/>
            </p:cNvSpPr>
            <p:nvPr/>
          </p:nvSpPr>
          <p:spPr bwMode="auto">
            <a:xfrm>
              <a:off x="1669" y="1292"/>
              <a:ext cx="29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89.4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244" name="Rectangle 104"/>
            <p:cNvSpPr>
              <a:spLocks noChangeArrowheads="1"/>
            </p:cNvSpPr>
            <p:nvPr/>
          </p:nvSpPr>
          <p:spPr bwMode="auto">
            <a:xfrm>
              <a:off x="696" y="1454"/>
              <a:ext cx="51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1961-62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245" name="Rectangle 105"/>
            <p:cNvSpPr>
              <a:spLocks noChangeArrowheads="1"/>
            </p:cNvSpPr>
            <p:nvPr/>
          </p:nvSpPr>
          <p:spPr bwMode="auto">
            <a:xfrm>
              <a:off x="1669" y="1454"/>
              <a:ext cx="29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65.6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246" name="Rectangle 106"/>
            <p:cNvSpPr>
              <a:spLocks noChangeArrowheads="1"/>
            </p:cNvSpPr>
            <p:nvPr/>
          </p:nvSpPr>
          <p:spPr bwMode="auto">
            <a:xfrm>
              <a:off x="696" y="1616"/>
              <a:ext cx="51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1962-63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247" name="Rectangle 107"/>
            <p:cNvSpPr>
              <a:spLocks noChangeArrowheads="1"/>
            </p:cNvSpPr>
            <p:nvPr/>
          </p:nvSpPr>
          <p:spPr bwMode="auto">
            <a:xfrm>
              <a:off x="1669" y="1616"/>
              <a:ext cx="29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76.4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248" name="Rectangle 108"/>
            <p:cNvSpPr>
              <a:spLocks noChangeArrowheads="1"/>
            </p:cNvSpPr>
            <p:nvPr/>
          </p:nvSpPr>
          <p:spPr bwMode="auto">
            <a:xfrm>
              <a:off x="696" y="1779"/>
              <a:ext cx="51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1963-64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249" name="Rectangle 109"/>
            <p:cNvSpPr>
              <a:spLocks noChangeArrowheads="1"/>
            </p:cNvSpPr>
            <p:nvPr/>
          </p:nvSpPr>
          <p:spPr bwMode="auto">
            <a:xfrm>
              <a:off x="1775" y="1779"/>
              <a:ext cx="191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92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250" name="Rectangle 110"/>
            <p:cNvSpPr>
              <a:spLocks noChangeArrowheads="1"/>
            </p:cNvSpPr>
            <p:nvPr/>
          </p:nvSpPr>
          <p:spPr bwMode="auto">
            <a:xfrm>
              <a:off x="696" y="1941"/>
              <a:ext cx="51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1964-65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251" name="Rectangle 111"/>
            <p:cNvSpPr>
              <a:spLocks noChangeArrowheads="1"/>
            </p:cNvSpPr>
            <p:nvPr/>
          </p:nvSpPr>
          <p:spPr bwMode="auto">
            <a:xfrm>
              <a:off x="1669" y="1941"/>
              <a:ext cx="29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71.1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252" name="Rectangle 112"/>
            <p:cNvSpPr>
              <a:spLocks noChangeArrowheads="1"/>
            </p:cNvSpPr>
            <p:nvPr/>
          </p:nvSpPr>
          <p:spPr bwMode="auto">
            <a:xfrm>
              <a:off x="696" y="2103"/>
              <a:ext cx="51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1965-66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253" name="Rectangle 113"/>
            <p:cNvSpPr>
              <a:spLocks noChangeArrowheads="1"/>
            </p:cNvSpPr>
            <p:nvPr/>
          </p:nvSpPr>
          <p:spPr bwMode="auto">
            <a:xfrm>
              <a:off x="1603" y="2103"/>
              <a:ext cx="363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103.2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254" name="Rectangle 114"/>
            <p:cNvSpPr>
              <a:spLocks noChangeArrowheads="1"/>
            </p:cNvSpPr>
            <p:nvPr/>
          </p:nvSpPr>
          <p:spPr bwMode="auto">
            <a:xfrm>
              <a:off x="696" y="2266"/>
              <a:ext cx="51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1966-67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255" name="Rectangle 115"/>
            <p:cNvSpPr>
              <a:spLocks noChangeArrowheads="1"/>
            </p:cNvSpPr>
            <p:nvPr/>
          </p:nvSpPr>
          <p:spPr bwMode="auto">
            <a:xfrm>
              <a:off x="1775" y="2266"/>
              <a:ext cx="191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74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256" name="Rectangle 116"/>
            <p:cNvSpPr>
              <a:spLocks noChangeArrowheads="1"/>
            </p:cNvSpPr>
            <p:nvPr/>
          </p:nvSpPr>
          <p:spPr bwMode="auto">
            <a:xfrm>
              <a:off x="696" y="2428"/>
              <a:ext cx="51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1967-68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257" name="Rectangle 117"/>
            <p:cNvSpPr>
              <a:spLocks noChangeArrowheads="1"/>
            </p:cNvSpPr>
            <p:nvPr/>
          </p:nvSpPr>
          <p:spPr bwMode="auto">
            <a:xfrm>
              <a:off x="1669" y="2428"/>
              <a:ext cx="29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76.7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258" name="Rectangle 118"/>
            <p:cNvSpPr>
              <a:spLocks noChangeArrowheads="1"/>
            </p:cNvSpPr>
            <p:nvPr/>
          </p:nvSpPr>
          <p:spPr bwMode="auto">
            <a:xfrm>
              <a:off x="696" y="2590"/>
              <a:ext cx="51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1968-69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259" name="Rectangle 119"/>
            <p:cNvSpPr>
              <a:spLocks noChangeArrowheads="1"/>
            </p:cNvSpPr>
            <p:nvPr/>
          </p:nvSpPr>
          <p:spPr bwMode="auto">
            <a:xfrm>
              <a:off x="1669" y="2590"/>
              <a:ext cx="29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79.8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260" name="Rectangle 120"/>
            <p:cNvSpPr>
              <a:spLocks noChangeArrowheads="1"/>
            </p:cNvSpPr>
            <p:nvPr/>
          </p:nvSpPr>
          <p:spPr bwMode="auto">
            <a:xfrm>
              <a:off x="696" y="2752"/>
              <a:ext cx="51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1969-70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261" name="Rectangle 121"/>
            <p:cNvSpPr>
              <a:spLocks noChangeArrowheads="1"/>
            </p:cNvSpPr>
            <p:nvPr/>
          </p:nvSpPr>
          <p:spPr bwMode="auto">
            <a:xfrm>
              <a:off x="1603" y="2752"/>
              <a:ext cx="363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119.6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262" name="Rectangle 122"/>
            <p:cNvSpPr>
              <a:spLocks noChangeArrowheads="1"/>
            </p:cNvSpPr>
            <p:nvPr/>
          </p:nvSpPr>
          <p:spPr bwMode="auto">
            <a:xfrm>
              <a:off x="696" y="2915"/>
              <a:ext cx="51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1970-71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263" name="Rectangle 123"/>
            <p:cNvSpPr>
              <a:spLocks noChangeArrowheads="1"/>
            </p:cNvSpPr>
            <p:nvPr/>
          </p:nvSpPr>
          <p:spPr bwMode="auto">
            <a:xfrm>
              <a:off x="1603" y="2915"/>
              <a:ext cx="363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142.7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264" name="Rectangle 124"/>
            <p:cNvSpPr>
              <a:spLocks noChangeArrowheads="1"/>
            </p:cNvSpPr>
            <p:nvPr/>
          </p:nvSpPr>
          <p:spPr bwMode="auto">
            <a:xfrm>
              <a:off x="696" y="3077"/>
              <a:ext cx="51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1971-72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265" name="Rectangle 125"/>
            <p:cNvSpPr>
              <a:spLocks noChangeArrowheads="1"/>
            </p:cNvSpPr>
            <p:nvPr/>
          </p:nvSpPr>
          <p:spPr bwMode="auto">
            <a:xfrm>
              <a:off x="1603" y="3077"/>
              <a:ext cx="363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105.1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266" name="Rectangle 126"/>
            <p:cNvSpPr>
              <a:spLocks noChangeArrowheads="1"/>
            </p:cNvSpPr>
            <p:nvPr/>
          </p:nvSpPr>
          <p:spPr bwMode="auto">
            <a:xfrm>
              <a:off x="696" y="3239"/>
              <a:ext cx="51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1972-73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267" name="Rectangle 127"/>
            <p:cNvSpPr>
              <a:spLocks noChangeArrowheads="1"/>
            </p:cNvSpPr>
            <p:nvPr/>
          </p:nvSpPr>
          <p:spPr bwMode="auto">
            <a:xfrm>
              <a:off x="1775" y="3239"/>
              <a:ext cx="191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73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268" name="Rectangle 128"/>
            <p:cNvSpPr>
              <a:spLocks noChangeArrowheads="1"/>
            </p:cNvSpPr>
            <p:nvPr/>
          </p:nvSpPr>
          <p:spPr bwMode="auto">
            <a:xfrm>
              <a:off x="696" y="3401"/>
              <a:ext cx="51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1973-74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269" name="Rectangle 129"/>
            <p:cNvSpPr>
              <a:spLocks noChangeArrowheads="1"/>
            </p:cNvSpPr>
            <p:nvPr/>
          </p:nvSpPr>
          <p:spPr bwMode="auto">
            <a:xfrm>
              <a:off x="1669" y="3401"/>
              <a:ext cx="29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99.1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270" name="Rectangle 130"/>
            <p:cNvSpPr>
              <a:spLocks noChangeArrowheads="1"/>
            </p:cNvSpPr>
            <p:nvPr/>
          </p:nvSpPr>
          <p:spPr bwMode="auto">
            <a:xfrm>
              <a:off x="696" y="3564"/>
              <a:ext cx="51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1974-75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271" name="Rectangle 131"/>
            <p:cNvSpPr>
              <a:spLocks noChangeArrowheads="1"/>
            </p:cNvSpPr>
            <p:nvPr/>
          </p:nvSpPr>
          <p:spPr bwMode="auto">
            <a:xfrm>
              <a:off x="1669" y="3564"/>
              <a:ext cx="29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91.2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272" name="Rectangle 132"/>
            <p:cNvSpPr>
              <a:spLocks noChangeArrowheads="1"/>
            </p:cNvSpPr>
            <p:nvPr/>
          </p:nvSpPr>
          <p:spPr bwMode="auto">
            <a:xfrm>
              <a:off x="696" y="3726"/>
              <a:ext cx="51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1975-76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273" name="Rectangle 133"/>
            <p:cNvSpPr>
              <a:spLocks noChangeArrowheads="1"/>
            </p:cNvSpPr>
            <p:nvPr/>
          </p:nvSpPr>
          <p:spPr bwMode="auto">
            <a:xfrm>
              <a:off x="1669" y="3726"/>
              <a:ext cx="29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86.2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274" name="Line 134"/>
            <p:cNvSpPr>
              <a:spLocks noChangeShapeType="1"/>
            </p:cNvSpPr>
            <p:nvPr/>
          </p:nvSpPr>
          <p:spPr bwMode="auto">
            <a:xfrm>
              <a:off x="667" y="958"/>
              <a:ext cx="127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5" name="Rectangle 135"/>
            <p:cNvSpPr>
              <a:spLocks noChangeArrowheads="1"/>
            </p:cNvSpPr>
            <p:nvPr/>
          </p:nvSpPr>
          <p:spPr bwMode="auto">
            <a:xfrm>
              <a:off x="667" y="958"/>
              <a:ext cx="1270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9222" name="AutoShape 7"/>
          <p:cNvSpPr>
            <a:spLocks noChangeAspect="1" noChangeArrowheads="1" noTextEdit="1"/>
          </p:cNvSpPr>
          <p:nvPr/>
        </p:nvSpPr>
        <p:spPr bwMode="auto">
          <a:xfrm>
            <a:off x="6934200" y="1371600"/>
            <a:ext cx="198913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Rectangle 9"/>
          <p:cNvSpPr>
            <a:spLocks noChangeArrowheads="1"/>
          </p:cNvSpPr>
          <p:nvPr/>
        </p:nvSpPr>
        <p:spPr bwMode="auto">
          <a:xfrm>
            <a:off x="6980238" y="1387475"/>
            <a:ext cx="523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Year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9224" name="Rectangle 10"/>
          <p:cNvSpPr>
            <a:spLocks noChangeArrowheads="1"/>
          </p:cNvSpPr>
          <p:nvPr/>
        </p:nvSpPr>
        <p:spPr bwMode="auto">
          <a:xfrm>
            <a:off x="7967663" y="1387475"/>
            <a:ext cx="10334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Inches of 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9225" name="Rectangle 11"/>
          <p:cNvSpPr>
            <a:spLocks noChangeArrowheads="1"/>
          </p:cNvSpPr>
          <p:nvPr/>
        </p:nvSpPr>
        <p:spPr bwMode="auto">
          <a:xfrm>
            <a:off x="7967663" y="1649413"/>
            <a:ext cx="8937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snowfall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9226" name="Rectangle 12"/>
          <p:cNvSpPr>
            <a:spLocks noChangeArrowheads="1"/>
          </p:cNvSpPr>
          <p:nvPr/>
        </p:nvSpPr>
        <p:spPr bwMode="auto">
          <a:xfrm>
            <a:off x="6980238" y="1911350"/>
            <a:ext cx="7524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2012-13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9227" name="Rectangle 13"/>
          <p:cNvSpPr>
            <a:spLocks noChangeArrowheads="1"/>
          </p:cNvSpPr>
          <p:nvPr/>
        </p:nvSpPr>
        <p:spPr bwMode="auto">
          <a:xfrm>
            <a:off x="8491538" y="1911350"/>
            <a:ext cx="3984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78.0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9228" name="Rectangle 14"/>
          <p:cNvSpPr>
            <a:spLocks noChangeArrowheads="1"/>
          </p:cNvSpPr>
          <p:nvPr/>
        </p:nvSpPr>
        <p:spPr bwMode="auto">
          <a:xfrm>
            <a:off x="6980238" y="2173288"/>
            <a:ext cx="7524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2013-14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9229" name="Rectangle 15"/>
          <p:cNvSpPr>
            <a:spLocks noChangeArrowheads="1"/>
          </p:cNvSpPr>
          <p:nvPr/>
        </p:nvSpPr>
        <p:spPr bwMode="auto">
          <a:xfrm>
            <a:off x="8383588" y="2173288"/>
            <a:ext cx="4984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112.7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9230" name="Line 48"/>
          <p:cNvSpPr>
            <a:spLocks noChangeShapeType="1"/>
          </p:cNvSpPr>
          <p:nvPr/>
        </p:nvSpPr>
        <p:spPr bwMode="auto">
          <a:xfrm>
            <a:off x="6934200" y="1895475"/>
            <a:ext cx="198913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Rectangle 49"/>
          <p:cNvSpPr>
            <a:spLocks noChangeArrowheads="1"/>
          </p:cNvSpPr>
          <p:nvPr/>
        </p:nvSpPr>
        <p:spPr bwMode="auto">
          <a:xfrm>
            <a:off x="6934200" y="1895475"/>
            <a:ext cx="1989138" cy="158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9232" name="Rectangle 14"/>
          <p:cNvSpPr>
            <a:spLocks noChangeArrowheads="1"/>
          </p:cNvSpPr>
          <p:nvPr/>
        </p:nvSpPr>
        <p:spPr bwMode="auto">
          <a:xfrm>
            <a:off x="6986588" y="2443163"/>
            <a:ext cx="1957387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2014-15</a:t>
            </a:r>
          </a:p>
          <a:p>
            <a:pPr eaLnBrk="1" hangingPunct="1"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2015-16	           62.8</a:t>
            </a:r>
          </a:p>
          <a:p>
            <a:pPr eaLnBrk="1" hangingPunct="1"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2016-17	         107.1</a:t>
            </a:r>
          </a:p>
          <a:p>
            <a:pPr eaLnBrk="1" hangingPunct="1"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2017-18	         120.5</a:t>
            </a:r>
          </a:p>
          <a:p>
            <a:pPr eaLnBrk="1" hangingPunct="1"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2018-19	           97.1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9233" name="Rectangle 15"/>
          <p:cNvSpPr>
            <a:spLocks noChangeArrowheads="1"/>
          </p:cNvSpPr>
          <p:nvPr/>
        </p:nvSpPr>
        <p:spPr bwMode="auto">
          <a:xfrm>
            <a:off x="8382000" y="2420938"/>
            <a:ext cx="5127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101.9</a:t>
            </a:r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054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 txBox="1">
            <a:spLocks noGrp="1"/>
          </p:cNvSpPr>
          <p:nvPr/>
        </p:nvSpPr>
        <p:spPr bwMode="auto">
          <a:xfrm>
            <a:off x="228600" y="6400800"/>
            <a:ext cx="4572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2E36C3F-01BD-42B3-AEAA-D50B777C5038}" type="slidenum">
              <a:rPr lang="en-US" altLang="en-US" sz="1200">
                <a:solidFill>
                  <a:srgbClr val="989966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 dirty="0">
              <a:solidFill>
                <a:srgbClr val="989966"/>
              </a:solidFill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/>
          </p:cNvSpPr>
          <p:nvPr>
            <p:ph type="title" idx="4294967295"/>
          </p:nvPr>
        </p:nvSpPr>
        <p:spPr>
          <a:xfrm>
            <a:off x="-1752600" y="304800"/>
            <a:ext cx="8229600" cy="1143000"/>
          </a:xfrm>
        </p:spPr>
        <p:txBody>
          <a:bodyPr lIns="88900" tIns="44450" rIns="88900" bIns="44450" anchor="t"/>
          <a:lstStyle/>
          <a:p>
            <a:pPr eaLnBrk="1" hangingPunct="1">
              <a:lnSpc>
                <a:spcPct val="126000"/>
              </a:lnSpc>
            </a:pPr>
            <a:r>
              <a:rPr lang="en-US" altLang="en-US" sz="3000" dirty="0"/>
              <a:t>Plot The Data!</a:t>
            </a:r>
          </a:p>
        </p:txBody>
      </p:sp>
      <p:pic>
        <p:nvPicPr>
          <p:cNvPr id="1126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6075"/>
            <a:ext cx="9144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061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 txBox="1">
            <a:spLocks noGrp="1"/>
          </p:cNvSpPr>
          <p:nvPr/>
        </p:nvSpPr>
        <p:spPr bwMode="auto">
          <a:xfrm>
            <a:off x="275469" y="6396038"/>
            <a:ext cx="4572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5F6CFED-8F9B-4477-A629-7C8619E2A31E}" type="slidenum">
              <a:rPr lang="en-US" altLang="en-US" sz="1200">
                <a:solidFill>
                  <a:srgbClr val="989966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000" dirty="0">
              <a:solidFill>
                <a:srgbClr val="989966"/>
              </a:solidFill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719138" y="6246813"/>
            <a:ext cx="18827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3116263" y="6246813"/>
            <a:ext cx="29114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3317" name="Rectangle 4"/>
          <p:cNvSpPr>
            <a:spLocks noGrp="1"/>
          </p:cNvSpPr>
          <p:nvPr>
            <p:ph type="body" idx="4294967295"/>
          </p:nvPr>
        </p:nvSpPr>
        <p:spPr>
          <a:xfrm>
            <a:off x="359532" y="1371600"/>
            <a:ext cx="8077200" cy="5486400"/>
          </a:xfrm>
        </p:spPr>
        <p:txBody>
          <a:bodyPr lIns="88900" tIns="44450" rIns="88900" bIns="44450"/>
          <a:lstStyle/>
          <a:p>
            <a:pPr marL="0" indent="0">
              <a:buSzPct val="60000"/>
              <a:buNone/>
            </a:pPr>
            <a:r>
              <a:rPr lang="en-US" altLang="en-US" sz="2400" dirty="0"/>
              <a:t>Your friend comes back from vacation and says, </a:t>
            </a:r>
            <a:r>
              <a:rPr lang="ja-JP" altLang="en-US" sz="2400" i="1" dirty="0"/>
              <a:t>“</a:t>
            </a:r>
            <a:r>
              <a:rPr lang="en-US" altLang="ja-JP" sz="2400" i="1" dirty="0"/>
              <a:t>I gained five pounds last week.</a:t>
            </a:r>
            <a:r>
              <a:rPr lang="ja-JP" altLang="en-US" sz="2400" i="1" dirty="0"/>
              <a:t>”</a:t>
            </a:r>
            <a:endParaRPr lang="en-US" altLang="ja-JP" sz="2400" dirty="0"/>
          </a:p>
          <a:p>
            <a:pPr marL="0" indent="0">
              <a:buSzPct val="60000"/>
              <a:buNone/>
            </a:pPr>
            <a:endParaRPr lang="en-US" altLang="en-US" sz="2400" dirty="0"/>
          </a:p>
          <a:p>
            <a:pPr marL="0" indent="0">
              <a:buSzPct val="60000"/>
              <a:buNone/>
            </a:pPr>
            <a:r>
              <a:rPr lang="en-US" altLang="en-US" sz="2400" dirty="0"/>
              <a:t>The same friend comes back a few days later and says, </a:t>
            </a:r>
            <a:r>
              <a:rPr lang="ja-JP" altLang="en-US" sz="2400" i="1" dirty="0"/>
              <a:t>“</a:t>
            </a:r>
            <a:r>
              <a:rPr lang="en-US" altLang="ja-JP" sz="2400" i="1" dirty="0"/>
              <a:t>I'm on a new diet and lost 5 pounds already.</a:t>
            </a:r>
            <a:r>
              <a:rPr lang="ja-JP" altLang="en-US" sz="2400" i="1" dirty="0"/>
              <a:t>”</a:t>
            </a:r>
            <a:endParaRPr lang="en-US" altLang="ja-JP" sz="2400" dirty="0"/>
          </a:p>
          <a:p>
            <a:pPr marL="0" indent="0">
              <a:buSzPct val="60000"/>
              <a:buNone/>
            </a:pPr>
            <a:endParaRPr lang="en-US" altLang="en-US" sz="2400" dirty="0"/>
          </a:p>
          <a:p>
            <a:pPr marL="0" indent="0">
              <a:buSzPct val="60000"/>
              <a:buNone/>
            </a:pPr>
            <a:r>
              <a:rPr lang="en-US" altLang="en-US" sz="2400" dirty="0"/>
              <a:t>What is your best response to these comments?</a:t>
            </a:r>
          </a:p>
          <a:p>
            <a:pPr marL="457200" lvl="1" indent="0">
              <a:buSzPct val="80000"/>
              <a:buNone/>
            </a:pPr>
            <a:r>
              <a:rPr lang="en-US" altLang="en-US" sz="2000" dirty="0"/>
              <a:t>  </a:t>
            </a:r>
          </a:p>
          <a:p>
            <a:pPr marL="457200" lvl="1" indent="0">
              <a:buSzPct val="80000"/>
              <a:buNone/>
            </a:pPr>
            <a:r>
              <a:rPr lang="en-US" altLang="en-US" sz="2000" dirty="0"/>
              <a:t>  </a:t>
            </a:r>
            <a:r>
              <a:rPr lang="en-US" altLang="en-US" sz="2000" b="1" dirty="0"/>
              <a:t>Keep your mouth shut ______</a:t>
            </a:r>
          </a:p>
          <a:p>
            <a:pPr marL="457200" lvl="1" indent="0">
              <a:buSzPct val="80000"/>
              <a:buNone/>
            </a:pPr>
            <a:r>
              <a:rPr lang="en-US" altLang="en-US" sz="2000" b="1" dirty="0"/>
              <a:t>  Sympathize and then rejoice ______</a:t>
            </a:r>
          </a:p>
          <a:p>
            <a:pPr marL="457200" lvl="1" indent="0">
              <a:buSzPct val="80000"/>
              <a:buNone/>
            </a:pPr>
            <a:r>
              <a:rPr lang="en-US" altLang="en-US" sz="2000" b="1" dirty="0"/>
              <a:t>  Ask to see the data  ______</a:t>
            </a:r>
          </a:p>
        </p:txBody>
      </p:sp>
      <p:sp>
        <p:nvSpPr>
          <p:cNvPr id="13318" name="Rectangle 5"/>
          <p:cNvSpPr>
            <a:spLocks noGrp="1"/>
          </p:cNvSpPr>
          <p:nvPr>
            <p:ph type="title" idx="4294967295"/>
          </p:nvPr>
        </p:nvSpPr>
        <p:spPr>
          <a:xfrm>
            <a:off x="-1282700" y="280458"/>
            <a:ext cx="7835900" cy="879475"/>
          </a:xfrm>
        </p:spPr>
        <p:txBody>
          <a:bodyPr lIns="88900" tIns="44450" rIns="88900" bIns="44450" anchor="t"/>
          <a:lstStyle/>
          <a:p>
            <a:pPr>
              <a:lnSpc>
                <a:spcPct val="130000"/>
              </a:lnSpc>
            </a:pPr>
            <a:r>
              <a:rPr lang="en-US" altLang="en-US" sz="3000" dirty="0"/>
              <a:t>Another Example</a:t>
            </a:r>
          </a:p>
        </p:txBody>
      </p:sp>
    </p:spTree>
    <p:extLst>
      <p:ext uri="{BB962C8B-B14F-4D97-AF65-F5344CB8AC3E}">
        <p14:creationId xmlns:p14="http://schemas.microsoft.com/office/powerpoint/2010/main" val="1154092288"/>
      </p:ext>
    </p:extLst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2"/>
          <p:cNvSpPr txBox="1">
            <a:spLocks noGrp="1"/>
          </p:cNvSpPr>
          <p:nvPr/>
        </p:nvSpPr>
        <p:spPr bwMode="auto">
          <a:xfrm>
            <a:off x="204788" y="6396038"/>
            <a:ext cx="4572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DB65998-7E0D-49D9-B290-1C906E088366}" type="slidenum">
              <a:rPr lang="en-US" altLang="en-US" sz="1200">
                <a:solidFill>
                  <a:srgbClr val="989966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000" dirty="0">
              <a:solidFill>
                <a:srgbClr val="989966"/>
              </a:solidFill>
              <a:latin typeface="Arial" panose="020B0604020202020204" pitchFamily="34" charset="0"/>
            </a:endParaRP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719138" y="6246813"/>
            <a:ext cx="18827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3116263" y="6246813"/>
            <a:ext cx="29114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pSp>
        <p:nvGrpSpPr>
          <p:cNvPr id="17413" name="Group 4"/>
          <p:cNvGrpSpPr>
            <a:grpSpLocks/>
          </p:cNvGrpSpPr>
          <p:nvPr/>
        </p:nvGrpSpPr>
        <p:grpSpPr bwMode="auto">
          <a:xfrm>
            <a:off x="725488" y="1676400"/>
            <a:ext cx="7580312" cy="3738563"/>
            <a:chOff x="457" y="1254"/>
            <a:chExt cx="4775" cy="2355"/>
          </a:xfrm>
        </p:grpSpPr>
        <p:sp>
          <p:nvSpPr>
            <p:cNvPr id="17415" name="Rectangle 5"/>
            <p:cNvSpPr>
              <a:spLocks noChangeArrowheads="1"/>
            </p:cNvSpPr>
            <p:nvPr/>
          </p:nvSpPr>
          <p:spPr bwMode="auto">
            <a:xfrm>
              <a:off x="457" y="2032"/>
              <a:ext cx="205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8900" tIns="44450" rIns="88900" bIns="44450">
              <a:spAutoFit/>
            </a:bodyPr>
            <a:lstStyle>
              <a:lvl1pPr defTabSz="87947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87947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879475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879475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879475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500" b="1">
                  <a:solidFill>
                    <a:srgbClr val="D20008"/>
                  </a:solidFill>
                  <a:latin typeface="Arial" panose="020B0604020202020204" pitchFamily="34" charset="0"/>
                </a:rPr>
                <a:t>P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500" b="1">
                  <a:solidFill>
                    <a:srgbClr val="D20008"/>
                  </a:solidFill>
                  <a:latin typeface="Arial" panose="020B0604020202020204" pitchFamily="34" charset="0"/>
                </a:rPr>
                <a:t>O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500" b="1">
                  <a:solidFill>
                    <a:srgbClr val="D20008"/>
                  </a:solidFill>
                  <a:latin typeface="Arial" panose="020B0604020202020204" pitchFamily="34" charset="0"/>
                </a:rPr>
                <a:t>U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500" b="1">
                  <a:solidFill>
                    <a:srgbClr val="D20008"/>
                  </a:solidFill>
                  <a:latin typeface="Arial" panose="020B0604020202020204" pitchFamily="34" charset="0"/>
                </a:rPr>
                <a:t>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500" b="1">
                  <a:solidFill>
                    <a:srgbClr val="D20008"/>
                  </a:solidFill>
                  <a:latin typeface="Arial" panose="020B0604020202020204" pitchFamily="34" charset="0"/>
                </a:rPr>
                <a:t>D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500" b="1">
                  <a:solidFill>
                    <a:srgbClr val="D20008"/>
                  </a:solidFill>
                  <a:latin typeface="Arial" panose="020B0604020202020204" pitchFamily="34" charset="0"/>
                </a:rPr>
                <a:t>S</a:t>
              </a:r>
            </a:p>
          </p:txBody>
        </p:sp>
        <p:sp>
          <p:nvSpPr>
            <p:cNvPr id="17416" name="Rectangle 6"/>
            <p:cNvSpPr>
              <a:spLocks noChangeArrowheads="1"/>
            </p:cNvSpPr>
            <p:nvPr/>
          </p:nvSpPr>
          <p:spPr bwMode="auto">
            <a:xfrm>
              <a:off x="2310" y="2788"/>
              <a:ext cx="943" cy="4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7417" name="Rectangle 7"/>
            <p:cNvSpPr>
              <a:spLocks noChangeArrowheads="1"/>
            </p:cNvSpPr>
            <p:nvPr/>
          </p:nvSpPr>
          <p:spPr bwMode="auto">
            <a:xfrm>
              <a:off x="2494" y="2805"/>
              <a:ext cx="492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8900" tIns="44450" rIns="88900" bIns="44450">
              <a:spAutoFit/>
            </a:bodyPr>
            <a:lstStyle>
              <a:lvl1pPr defTabSz="87947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87947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879475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879475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879475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1">
                  <a:solidFill>
                    <a:srgbClr val="000000"/>
                  </a:solidFill>
                  <a:latin typeface="Arial" panose="020B0604020202020204" pitchFamily="34" charset="0"/>
                </a:rPr>
                <a:t>Before</a:t>
              </a:r>
            </a:p>
          </p:txBody>
        </p:sp>
        <p:sp>
          <p:nvSpPr>
            <p:cNvPr id="17418" name="Rectangle 8"/>
            <p:cNvSpPr>
              <a:spLocks noChangeArrowheads="1"/>
            </p:cNvSpPr>
            <p:nvPr/>
          </p:nvSpPr>
          <p:spPr bwMode="auto">
            <a:xfrm>
              <a:off x="2946" y="2805"/>
              <a:ext cx="112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8900" tIns="44450" rIns="88900" bIns="44450">
              <a:spAutoFit/>
            </a:bodyPr>
            <a:lstStyle>
              <a:lvl1pPr defTabSz="87947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87947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879475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879475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879475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00" b="1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en-US" sz="15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19" name="Rectangle 9"/>
            <p:cNvSpPr>
              <a:spLocks noChangeArrowheads="1"/>
            </p:cNvSpPr>
            <p:nvPr/>
          </p:nvSpPr>
          <p:spPr bwMode="auto">
            <a:xfrm>
              <a:off x="2423" y="2970"/>
              <a:ext cx="612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8900" tIns="44450" rIns="88900" bIns="44450">
              <a:spAutoFit/>
            </a:bodyPr>
            <a:lstStyle>
              <a:lvl1pPr defTabSz="87947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87947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879475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879475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879475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1">
                  <a:solidFill>
                    <a:srgbClr val="000000"/>
                  </a:solidFill>
                  <a:latin typeface="Arial" panose="020B0604020202020204" pitchFamily="34" charset="0"/>
                </a:rPr>
                <a:t>Vacation</a:t>
              </a:r>
            </a:p>
          </p:txBody>
        </p:sp>
        <p:sp>
          <p:nvSpPr>
            <p:cNvPr id="17420" name="Rectangle 10"/>
            <p:cNvSpPr>
              <a:spLocks noChangeArrowheads="1"/>
            </p:cNvSpPr>
            <p:nvPr/>
          </p:nvSpPr>
          <p:spPr bwMode="auto">
            <a:xfrm>
              <a:off x="3054" y="1902"/>
              <a:ext cx="392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8900" tIns="44450" rIns="88900" bIns="44450">
              <a:spAutoFit/>
            </a:bodyPr>
            <a:lstStyle>
              <a:lvl1pPr defTabSz="87947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87947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879475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879475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879475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1">
                  <a:solidFill>
                    <a:srgbClr val="000000"/>
                  </a:solidFill>
                  <a:latin typeface="Arial" panose="020B0604020202020204" pitchFamily="34" charset="0"/>
                </a:rPr>
                <a:t>After</a:t>
              </a:r>
            </a:p>
          </p:txBody>
        </p:sp>
        <p:sp>
          <p:nvSpPr>
            <p:cNvPr id="17421" name="Rectangle 11"/>
            <p:cNvSpPr>
              <a:spLocks noChangeArrowheads="1"/>
            </p:cNvSpPr>
            <p:nvPr/>
          </p:nvSpPr>
          <p:spPr bwMode="auto">
            <a:xfrm>
              <a:off x="3387" y="1902"/>
              <a:ext cx="112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8900" tIns="44450" rIns="88900" bIns="44450">
              <a:spAutoFit/>
            </a:bodyPr>
            <a:lstStyle>
              <a:lvl1pPr defTabSz="87947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87947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879475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879475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879475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00" b="1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en-US" sz="15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22" name="Rectangle 12"/>
            <p:cNvSpPr>
              <a:spLocks noChangeArrowheads="1"/>
            </p:cNvSpPr>
            <p:nvPr/>
          </p:nvSpPr>
          <p:spPr bwMode="auto">
            <a:xfrm>
              <a:off x="2930" y="2067"/>
              <a:ext cx="612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8900" tIns="44450" rIns="88900" bIns="44450">
              <a:spAutoFit/>
            </a:bodyPr>
            <a:lstStyle>
              <a:lvl1pPr defTabSz="87947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87947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879475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879475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879475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1">
                  <a:solidFill>
                    <a:srgbClr val="000000"/>
                  </a:solidFill>
                  <a:latin typeface="Arial" panose="020B0604020202020204" pitchFamily="34" charset="0"/>
                </a:rPr>
                <a:t>Vacation</a:t>
              </a:r>
            </a:p>
          </p:txBody>
        </p:sp>
        <p:sp>
          <p:nvSpPr>
            <p:cNvPr id="17423" name="Rectangle 13"/>
            <p:cNvSpPr>
              <a:spLocks noChangeArrowheads="1"/>
            </p:cNvSpPr>
            <p:nvPr/>
          </p:nvSpPr>
          <p:spPr bwMode="auto">
            <a:xfrm>
              <a:off x="3270" y="2820"/>
              <a:ext cx="711" cy="4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7424" name="Rectangle 14"/>
            <p:cNvSpPr>
              <a:spLocks noChangeArrowheads="1"/>
            </p:cNvSpPr>
            <p:nvPr/>
          </p:nvSpPr>
          <p:spPr bwMode="auto">
            <a:xfrm>
              <a:off x="3397" y="2838"/>
              <a:ext cx="392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8900" tIns="44450" rIns="88900" bIns="44450">
              <a:spAutoFit/>
            </a:bodyPr>
            <a:lstStyle>
              <a:lvl1pPr defTabSz="87947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87947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879475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879475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879475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1">
                  <a:solidFill>
                    <a:srgbClr val="000000"/>
                  </a:solidFill>
                  <a:latin typeface="Arial" panose="020B0604020202020204" pitchFamily="34" charset="0"/>
                </a:rPr>
                <a:t>After</a:t>
              </a:r>
            </a:p>
          </p:txBody>
        </p:sp>
        <p:sp>
          <p:nvSpPr>
            <p:cNvPr id="17425" name="Rectangle 15"/>
            <p:cNvSpPr>
              <a:spLocks noChangeArrowheads="1"/>
            </p:cNvSpPr>
            <p:nvPr/>
          </p:nvSpPr>
          <p:spPr bwMode="auto">
            <a:xfrm>
              <a:off x="3729" y="2838"/>
              <a:ext cx="112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8900" tIns="44450" rIns="88900" bIns="44450">
              <a:spAutoFit/>
            </a:bodyPr>
            <a:lstStyle>
              <a:lvl1pPr defTabSz="87947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87947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879475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879475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879475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00" b="1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en-US" sz="15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26" name="Rectangle 16"/>
            <p:cNvSpPr>
              <a:spLocks noChangeArrowheads="1"/>
            </p:cNvSpPr>
            <p:nvPr/>
          </p:nvSpPr>
          <p:spPr bwMode="auto">
            <a:xfrm>
              <a:off x="3427" y="3003"/>
              <a:ext cx="33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8900" tIns="44450" rIns="88900" bIns="44450">
              <a:spAutoFit/>
            </a:bodyPr>
            <a:lstStyle>
              <a:lvl1pPr defTabSz="87947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87947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879475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879475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879475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1">
                  <a:solidFill>
                    <a:srgbClr val="000000"/>
                  </a:solidFill>
                  <a:latin typeface="Arial" panose="020B0604020202020204" pitchFamily="34" charset="0"/>
                </a:rPr>
                <a:t>Diet</a:t>
              </a:r>
            </a:p>
          </p:txBody>
        </p:sp>
        <p:sp>
          <p:nvSpPr>
            <p:cNvPr id="17427" name="Rectangle 17"/>
            <p:cNvSpPr>
              <a:spLocks noChangeArrowheads="1"/>
            </p:cNvSpPr>
            <p:nvPr/>
          </p:nvSpPr>
          <p:spPr bwMode="auto">
            <a:xfrm>
              <a:off x="1185" y="1679"/>
              <a:ext cx="4038" cy="181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7428" name="Line 18"/>
            <p:cNvSpPr>
              <a:spLocks noChangeShapeType="1"/>
            </p:cNvSpPr>
            <p:nvPr/>
          </p:nvSpPr>
          <p:spPr bwMode="auto">
            <a:xfrm>
              <a:off x="1181" y="3511"/>
              <a:ext cx="405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9" name="Line 19"/>
            <p:cNvSpPr>
              <a:spLocks noChangeShapeType="1"/>
            </p:cNvSpPr>
            <p:nvPr/>
          </p:nvSpPr>
          <p:spPr bwMode="auto">
            <a:xfrm flipV="1">
              <a:off x="1174" y="1668"/>
              <a:ext cx="0" cy="1827"/>
            </a:xfrm>
            <a:prstGeom prst="line">
              <a:avLst/>
            </a:prstGeom>
            <a:noFill/>
            <a:ln w="25400">
              <a:solidFill>
                <a:srgbClr val="5A777A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" name="Line 20"/>
            <p:cNvSpPr>
              <a:spLocks noChangeShapeType="1"/>
            </p:cNvSpPr>
            <p:nvPr/>
          </p:nvSpPr>
          <p:spPr bwMode="auto">
            <a:xfrm>
              <a:off x="1128" y="3056"/>
              <a:ext cx="9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" name="Line 21"/>
            <p:cNvSpPr>
              <a:spLocks noChangeShapeType="1"/>
            </p:cNvSpPr>
            <p:nvPr/>
          </p:nvSpPr>
          <p:spPr bwMode="auto">
            <a:xfrm>
              <a:off x="1128" y="2597"/>
              <a:ext cx="9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2" name="Line 22"/>
            <p:cNvSpPr>
              <a:spLocks noChangeShapeType="1"/>
            </p:cNvSpPr>
            <p:nvPr/>
          </p:nvSpPr>
          <p:spPr bwMode="auto">
            <a:xfrm>
              <a:off x="1128" y="2135"/>
              <a:ext cx="9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3" name="Line 23"/>
            <p:cNvSpPr>
              <a:spLocks noChangeShapeType="1"/>
            </p:cNvSpPr>
            <p:nvPr/>
          </p:nvSpPr>
          <p:spPr bwMode="auto">
            <a:xfrm>
              <a:off x="1181" y="3286"/>
              <a:ext cx="4051" cy="0"/>
            </a:xfrm>
            <a:prstGeom prst="line">
              <a:avLst/>
            </a:prstGeom>
            <a:noFill/>
            <a:ln w="12700">
              <a:solidFill>
                <a:srgbClr val="555555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4" name="Line 24"/>
            <p:cNvSpPr>
              <a:spLocks noChangeShapeType="1"/>
            </p:cNvSpPr>
            <p:nvPr/>
          </p:nvSpPr>
          <p:spPr bwMode="auto">
            <a:xfrm>
              <a:off x="1181" y="2825"/>
              <a:ext cx="4051" cy="0"/>
            </a:xfrm>
            <a:prstGeom prst="line">
              <a:avLst/>
            </a:prstGeom>
            <a:noFill/>
            <a:ln w="12700">
              <a:solidFill>
                <a:srgbClr val="555555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5" name="Line 25"/>
            <p:cNvSpPr>
              <a:spLocks noChangeShapeType="1"/>
            </p:cNvSpPr>
            <p:nvPr/>
          </p:nvSpPr>
          <p:spPr bwMode="auto">
            <a:xfrm>
              <a:off x="1181" y="2365"/>
              <a:ext cx="4051" cy="0"/>
            </a:xfrm>
            <a:prstGeom prst="line">
              <a:avLst/>
            </a:prstGeom>
            <a:noFill/>
            <a:ln w="12700">
              <a:solidFill>
                <a:srgbClr val="555555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6" name="Line 26"/>
            <p:cNvSpPr>
              <a:spLocks noChangeShapeType="1"/>
            </p:cNvSpPr>
            <p:nvPr/>
          </p:nvSpPr>
          <p:spPr bwMode="auto">
            <a:xfrm>
              <a:off x="1181" y="1905"/>
              <a:ext cx="4051" cy="0"/>
            </a:xfrm>
            <a:prstGeom prst="line">
              <a:avLst/>
            </a:prstGeom>
            <a:noFill/>
            <a:ln w="12700">
              <a:solidFill>
                <a:srgbClr val="555555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7" name="Rectangle 27"/>
            <p:cNvSpPr>
              <a:spLocks noChangeArrowheads="1"/>
            </p:cNvSpPr>
            <p:nvPr/>
          </p:nvSpPr>
          <p:spPr bwMode="auto">
            <a:xfrm>
              <a:off x="780" y="3409"/>
              <a:ext cx="312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8900" tIns="44450" rIns="88900" bIns="44450">
              <a:spAutoFit/>
            </a:bodyPr>
            <a:lstStyle>
              <a:lvl1pPr defTabSz="87947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87947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879475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879475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879475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1">
                  <a:solidFill>
                    <a:srgbClr val="000000"/>
                  </a:solidFill>
                  <a:latin typeface="Arial" panose="020B0604020202020204" pitchFamily="34" charset="0"/>
                </a:rPr>
                <a:t>212</a:t>
              </a:r>
            </a:p>
          </p:txBody>
        </p:sp>
        <p:sp>
          <p:nvSpPr>
            <p:cNvPr id="17438" name="Rectangle 28"/>
            <p:cNvSpPr>
              <a:spLocks noChangeArrowheads="1"/>
            </p:cNvSpPr>
            <p:nvPr/>
          </p:nvSpPr>
          <p:spPr bwMode="auto">
            <a:xfrm>
              <a:off x="780" y="2948"/>
              <a:ext cx="312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8900" tIns="44450" rIns="88900" bIns="44450">
              <a:spAutoFit/>
            </a:bodyPr>
            <a:lstStyle>
              <a:lvl1pPr defTabSz="87947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87947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879475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879475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879475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1">
                  <a:solidFill>
                    <a:srgbClr val="000000"/>
                  </a:solidFill>
                  <a:latin typeface="Arial" panose="020B0604020202020204" pitchFamily="34" charset="0"/>
                </a:rPr>
                <a:t>216</a:t>
              </a:r>
            </a:p>
          </p:txBody>
        </p:sp>
        <p:sp>
          <p:nvSpPr>
            <p:cNvPr id="17439" name="Rectangle 29"/>
            <p:cNvSpPr>
              <a:spLocks noChangeArrowheads="1"/>
            </p:cNvSpPr>
            <p:nvPr/>
          </p:nvSpPr>
          <p:spPr bwMode="auto">
            <a:xfrm>
              <a:off x="780" y="2485"/>
              <a:ext cx="312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8900" tIns="44450" rIns="88900" bIns="44450">
              <a:spAutoFit/>
            </a:bodyPr>
            <a:lstStyle>
              <a:lvl1pPr defTabSz="87947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87947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879475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879475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879475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1">
                  <a:solidFill>
                    <a:srgbClr val="000000"/>
                  </a:solidFill>
                  <a:latin typeface="Arial" panose="020B0604020202020204" pitchFamily="34" charset="0"/>
                </a:rPr>
                <a:t>220</a:t>
              </a:r>
            </a:p>
          </p:txBody>
        </p:sp>
        <p:sp>
          <p:nvSpPr>
            <p:cNvPr id="17440" name="Rectangle 30"/>
            <p:cNvSpPr>
              <a:spLocks noChangeArrowheads="1"/>
            </p:cNvSpPr>
            <p:nvPr/>
          </p:nvSpPr>
          <p:spPr bwMode="auto">
            <a:xfrm>
              <a:off x="780" y="2026"/>
              <a:ext cx="312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8900" tIns="44450" rIns="88900" bIns="44450">
              <a:spAutoFit/>
            </a:bodyPr>
            <a:lstStyle>
              <a:lvl1pPr defTabSz="87947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87947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879475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879475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879475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1">
                  <a:solidFill>
                    <a:srgbClr val="000000"/>
                  </a:solidFill>
                  <a:latin typeface="Arial" panose="020B0604020202020204" pitchFamily="34" charset="0"/>
                </a:rPr>
                <a:t>224</a:t>
              </a:r>
            </a:p>
          </p:txBody>
        </p:sp>
        <p:sp>
          <p:nvSpPr>
            <p:cNvPr id="17441" name="Rectangle 31"/>
            <p:cNvSpPr>
              <a:spLocks noChangeArrowheads="1"/>
            </p:cNvSpPr>
            <p:nvPr/>
          </p:nvSpPr>
          <p:spPr bwMode="auto">
            <a:xfrm>
              <a:off x="780" y="1565"/>
              <a:ext cx="312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8900" tIns="44450" rIns="88900" bIns="44450">
              <a:spAutoFit/>
            </a:bodyPr>
            <a:lstStyle>
              <a:lvl1pPr defTabSz="87947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87947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879475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879475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879475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1">
                  <a:solidFill>
                    <a:srgbClr val="000000"/>
                  </a:solidFill>
                  <a:latin typeface="Arial" panose="020B0604020202020204" pitchFamily="34" charset="0"/>
                </a:rPr>
                <a:t>228</a:t>
              </a:r>
            </a:p>
          </p:txBody>
        </p:sp>
        <p:sp>
          <p:nvSpPr>
            <p:cNvPr id="17442" name="Line 32"/>
            <p:cNvSpPr>
              <a:spLocks noChangeShapeType="1"/>
            </p:cNvSpPr>
            <p:nvPr/>
          </p:nvSpPr>
          <p:spPr bwMode="auto">
            <a:xfrm flipV="1">
              <a:off x="1174" y="1668"/>
              <a:ext cx="0" cy="182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3" name="Rectangle 33"/>
            <p:cNvSpPr>
              <a:spLocks noChangeArrowheads="1"/>
            </p:cNvSpPr>
            <p:nvPr/>
          </p:nvSpPr>
          <p:spPr bwMode="auto">
            <a:xfrm>
              <a:off x="3067" y="2802"/>
              <a:ext cx="27" cy="29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7444" name="Rectangle 34"/>
            <p:cNvSpPr>
              <a:spLocks noChangeArrowheads="1"/>
            </p:cNvSpPr>
            <p:nvPr/>
          </p:nvSpPr>
          <p:spPr bwMode="auto">
            <a:xfrm>
              <a:off x="3230" y="2228"/>
              <a:ext cx="28" cy="26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7445" name="Rectangle 35"/>
            <p:cNvSpPr>
              <a:spLocks noChangeArrowheads="1"/>
            </p:cNvSpPr>
            <p:nvPr/>
          </p:nvSpPr>
          <p:spPr bwMode="auto">
            <a:xfrm>
              <a:off x="3391" y="2802"/>
              <a:ext cx="30" cy="29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7446" name="Rectangle 36"/>
            <p:cNvSpPr>
              <a:spLocks noChangeArrowheads="1"/>
            </p:cNvSpPr>
            <p:nvPr/>
          </p:nvSpPr>
          <p:spPr bwMode="auto">
            <a:xfrm>
              <a:off x="2353" y="1254"/>
              <a:ext cx="1265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8900" tIns="44450" rIns="88900" bIns="44450">
              <a:spAutoFit/>
            </a:bodyPr>
            <a:lstStyle>
              <a:lvl1pPr defTabSz="87947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87947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879475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879475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879475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1">
                  <a:solidFill>
                    <a:srgbClr val="000000"/>
                  </a:solidFill>
                  <a:latin typeface="Arial" panose="020B0604020202020204" pitchFamily="34" charset="0"/>
                </a:rPr>
                <a:t>RS DAILY WEIGHTS</a:t>
              </a:r>
            </a:p>
          </p:txBody>
        </p:sp>
        <p:sp>
          <p:nvSpPr>
            <p:cNvPr id="17447" name="Line 37"/>
            <p:cNvSpPr>
              <a:spLocks noChangeShapeType="1"/>
            </p:cNvSpPr>
            <p:nvPr/>
          </p:nvSpPr>
          <p:spPr bwMode="auto">
            <a:xfrm>
              <a:off x="1517" y="3514"/>
              <a:ext cx="0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8" name="Line 38"/>
            <p:cNvSpPr>
              <a:spLocks noChangeShapeType="1"/>
            </p:cNvSpPr>
            <p:nvPr/>
          </p:nvSpPr>
          <p:spPr bwMode="auto">
            <a:xfrm>
              <a:off x="1730" y="3514"/>
              <a:ext cx="0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9" name="Line 39"/>
            <p:cNvSpPr>
              <a:spLocks noChangeShapeType="1"/>
            </p:cNvSpPr>
            <p:nvPr/>
          </p:nvSpPr>
          <p:spPr bwMode="auto">
            <a:xfrm>
              <a:off x="1945" y="3514"/>
              <a:ext cx="0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0" name="Line 40"/>
            <p:cNvSpPr>
              <a:spLocks noChangeShapeType="1"/>
            </p:cNvSpPr>
            <p:nvPr/>
          </p:nvSpPr>
          <p:spPr bwMode="auto">
            <a:xfrm>
              <a:off x="2158" y="3514"/>
              <a:ext cx="0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1" name="Line 41"/>
            <p:cNvSpPr>
              <a:spLocks noChangeShapeType="1"/>
            </p:cNvSpPr>
            <p:nvPr/>
          </p:nvSpPr>
          <p:spPr bwMode="auto">
            <a:xfrm>
              <a:off x="2372" y="3514"/>
              <a:ext cx="0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2" name="Line 42"/>
            <p:cNvSpPr>
              <a:spLocks noChangeShapeType="1"/>
            </p:cNvSpPr>
            <p:nvPr/>
          </p:nvSpPr>
          <p:spPr bwMode="auto">
            <a:xfrm>
              <a:off x="2592" y="3514"/>
              <a:ext cx="0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3" name="Line 43"/>
            <p:cNvSpPr>
              <a:spLocks noChangeShapeType="1"/>
            </p:cNvSpPr>
            <p:nvPr/>
          </p:nvSpPr>
          <p:spPr bwMode="auto">
            <a:xfrm>
              <a:off x="2807" y="3514"/>
              <a:ext cx="0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4" name="Line 44"/>
            <p:cNvSpPr>
              <a:spLocks noChangeShapeType="1"/>
            </p:cNvSpPr>
            <p:nvPr/>
          </p:nvSpPr>
          <p:spPr bwMode="auto">
            <a:xfrm>
              <a:off x="3011" y="3514"/>
              <a:ext cx="0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5" name="Line 45"/>
            <p:cNvSpPr>
              <a:spLocks noChangeShapeType="1"/>
            </p:cNvSpPr>
            <p:nvPr/>
          </p:nvSpPr>
          <p:spPr bwMode="auto">
            <a:xfrm>
              <a:off x="3233" y="3514"/>
              <a:ext cx="0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6" name="Line 46"/>
            <p:cNvSpPr>
              <a:spLocks noChangeShapeType="1"/>
            </p:cNvSpPr>
            <p:nvPr/>
          </p:nvSpPr>
          <p:spPr bwMode="auto">
            <a:xfrm>
              <a:off x="3439" y="3514"/>
              <a:ext cx="0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7" name="Line 47"/>
            <p:cNvSpPr>
              <a:spLocks noChangeShapeType="1"/>
            </p:cNvSpPr>
            <p:nvPr/>
          </p:nvSpPr>
          <p:spPr bwMode="auto">
            <a:xfrm>
              <a:off x="3653" y="3514"/>
              <a:ext cx="0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8" name="Line 48"/>
            <p:cNvSpPr>
              <a:spLocks noChangeShapeType="1"/>
            </p:cNvSpPr>
            <p:nvPr/>
          </p:nvSpPr>
          <p:spPr bwMode="auto">
            <a:xfrm>
              <a:off x="3873" y="3514"/>
              <a:ext cx="0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9" name="Line 49"/>
            <p:cNvSpPr>
              <a:spLocks noChangeShapeType="1"/>
            </p:cNvSpPr>
            <p:nvPr/>
          </p:nvSpPr>
          <p:spPr bwMode="auto">
            <a:xfrm>
              <a:off x="4088" y="3514"/>
              <a:ext cx="0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0" name="Line 50"/>
            <p:cNvSpPr>
              <a:spLocks noChangeShapeType="1"/>
            </p:cNvSpPr>
            <p:nvPr/>
          </p:nvSpPr>
          <p:spPr bwMode="auto">
            <a:xfrm>
              <a:off x="4310" y="3514"/>
              <a:ext cx="0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1" name="Line 51"/>
            <p:cNvSpPr>
              <a:spLocks noChangeShapeType="1"/>
            </p:cNvSpPr>
            <p:nvPr/>
          </p:nvSpPr>
          <p:spPr bwMode="auto">
            <a:xfrm>
              <a:off x="4516" y="3514"/>
              <a:ext cx="0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2" name="Line 52"/>
            <p:cNvSpPr>
              <a:spLocks noChangeShapeType="1"/>
            </p:cNvSpPr>
            <p:nvPr/>
          </p:nvSpPr>
          <p:spPr bwMode="auto">
            <a:xfrm>
              <a:off x="4738" y="3514"/>
              <a:ext cx="0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3" name="Line 53"/>
            <p:cNvSpPr>
              <a:spLocks noChangeShapeType="1"/>
            </p:cNvSpPr>
            <p:nvPr/>
          </p:nvSpPr>
          <p:spPr bwMode="auto">
            <a:xfrm>
              <a:off x="4957" y="3514"/>
              <a:ext cx="0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4" name="Line 54"/>
            <p:cNvSpPr>
              <a:spLocks noChangeShapeType="1"/>
            </p:cNvSpPr>
            <p:nvPr/>
          </p:nvSpPr>
          <p:spPr bwMode="auto">
            <a:xfrm>
              <a:off x="5165" y="3514"/>
              <a:ext cx="0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5" name="Oval 55"/>
            <p:cNvSpPr>
              <a:spLocks noChangeArrowheads="1"/>
            </p:cNvSpPr>
            <p:nvPr/>
          </p:nvSpPr>
          <p:spPr bwMode="auto">
            <a:xfrm>
              <a:off x="3003" y="2761"/>
              <a:ext cx="118" cy="94"/>
            </a:xfrm>
            <a:prstGeom prst="ellipse">
              <a:avLst/>
            </a:prstGeom>
            <a:solidFill>
              <a:srgbClr val="D20008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7466" name="Oval 56"/>
            <p:cNvSpPr>
              <a:spLocks noChangeArrowheads="1"/>
            </p:cNvSpPr>
            <p:nvPr/>
          </p:nvSpPr>
          <p:spPr bwMode="auto">
            <a:xfrm>
              <a:off x="3321" y="2785"/>
              <a:ext cx="117" cy="95"/>
            </a:xfrm>
            <a:prstGeom prst="ellipse">
              <a:avLst/>
            </a:prstGeom>
            <a:solidFill>
              <a:srgbClr val="D20008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7467" name="Oval 57"/>
            <p:cNvSpPr>
              <a:spLocks noChangeArrowheads="1"/>
            </p:cNvSpPr>
            <p:nvPr/>
          </p:nvSpPr>
          <p:spPr bwMode="auto">
            <a:xfrm>
              <a:off x="3179" y="2208"/>
              <a:ext cx="114" cy="85"/>
            </a:xfrm>
            <a:prstGeom prst="ellipse">
              <a:avLst/>
            </a:prstGeom>
            <a:solidFill>
              <a:srgbClr val="D20008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7468" name="Line 58"/>
            <p:cNvSpPr>
              <a:spLocks noChangeShapeType="1"/>
            </p:cNvSpPr>
            <p:nvPr/>
          </p:nvSpPr>
          <p:spPr bwMode="auto">
            <a:xfrm flipV="1">
              <a:off x="3082" y="2440"/>
              <a:ext cx="88" cy="31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9" name="Freeform 59"/>
            <p:cNvSpPr>
              <a:spLocks/>
            </p:cNvSpPr>
            <p:nvPr/>
          </p:nvSpPr>
          <p:spPr bwMode="auto">
            <a:xfrm>
              <a:off x="3103" y="2295"/>
              <a:ext cx="134" cy="174"/>
            </a:xfrm>
            <a:custGeom>
              <a:avLst/>
              <a:gdLst>
                <a:gd name="T0" fmla="*/ 67 w 134"/>
                <a:gd name="T1" fmla="*/ 151 h 174"/>
                <a:gd name="T2" fmla="*/ 133 w 134"/>
                <a:gd name="T3" fmla="*/ 173 h 174"/>
                <a:gd name="T4" fmla="*/ 115 w 134"/>
                <a:gd name="T5" fmla="*/ 0 h 174"/>
                <a:gd name="T6" fmla="*/ 0 w 134"/>
                <a:gd name="T7" fmla="*/ 129 h 174"/>
                <a:gd name="T8" fmla="*/ 67 w 134"/>
                <a:gd name="T9" fmla="*/ 151 h 1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"/>
                <a:gd name="T16" fmla="*/ 0 h 174"/>
                <a:gd name="T17" fmla="*/ 134 w 134"/>
                <a:gd name="T18" fmla="*/ 174 h 1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" h="174">
                  <a:moveTo>
                    <a:pt x="67" y="151"/>
                  </a:moveTo>
                  <a:lnTo>
                    <a:pt x="133" y="173"/>
                  </a:lnTo>
                  <a:lnTo>
                    <a:pt x="115" y="0"/>
                  </a:lnTo>
                  <a:lnTo>
                    <a:pt x="0" y="129"/>
                  </a:lnTo>
                  <a:lnTo>
                    <a:pt x="67" y="15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0" name="Line 60"/>
            <p:cNvSpPr>
              <a:spLocks noChangeShapeType="1"/>
            </p:cNvSpPr>
            <p:nvPr/>
          </p:nvSpPr>
          <p:spPr bwMode="auto">
            <a:xfrm>
              <a:off x="3268" y="2322"/>
              <a:ext cx="71" cy="31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1" name="Freeform 61"/>
            <p:cNvSpPr>
              <a:spLocks/>
            </p:cNvSpPr>
            <p:nvPr/>
          </p:nvSpPr>
          <p:spPr bwMode="auto">
            <a:xfrm>
              <a:off x="3270" y="2610"/>
              <a:ext cx="136" cy="175"/>
            </a:xfrm>
            <a:custGeom>
              <a:avLst/>
              <a:gdLst>
                <a:gd name="T0" fmla="*/ 66 w 136"/>
                <a:gd name="T1" fmla="*/ 18 h 175"/>
                <a:gd name="T2" fmla="*/ 0 w 136"/>
                <a:gd name="T3" fmla="*/ 35 h 175"/>
                <a:gd name="T4" fmla="*/ 106 w 136"/>
                <a:gd name="T5" fmla="*/ 174 h 175"/>
                <a:gd name="T6" fmla="*/ 135 w 136"/>
                <a:gd name="T7" fmla="*/ 0 h 175"/>
                <a:gd name="T8" fmla="*/ 66 w 136"/>
                <a:gd name="T9" fmla="*/ 18 h 1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175"/>
                <a:gd name="T17" fmla="*/ 136 w 136"/>
                <a:gd name="T18" fmla="*/ 175 h 1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175">
                  <a:moveTo>
                    <a:pt x="66" y="18"/>
                  </a:moveTo>
                  <a:lnTo>
                    <a:pt x="0" y="35"/>
                  </a:lnTo>
                  <a:lnTo>
                    <a:pt x="106" y="174"/>
                  </a:lnTo>
                  <a:lnTo>
                    <a:pt x="135" y="0"/>
                  </a:lnTo>
                  <a:lnTo>
                    <a:pt x="66" y="1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4" name="Rectangle 62"/>
          <p:cNvSpPr>
            <a:spLocks noGrp="1"/>
          </p:cNvSpPr>
          <p:nvPr>
            <p:ph type="title" idx="4294967295"/>
          </p:nvPr>
        </p:nvSpPr>
        <p:spPr>
          <a:xfrm>
            <a:off x="-349250" y="326232"/>
            <a:ext cx="8229600" cy="1143000"/>
          </a:xfrm>
        </p:spPr>
        <p:txBody>
          <a:bodyPr lIns="88900" tIns="44450" rIns="88900" bIns="44450" anchor="t"/>
          <a:lstStyle/>
          <a:p>
            <a:pPr>
              <a:lnSpc>
                <a:spcPct val="130000"/>
              </a:lnSpc>
            </a:pPr>
            <a:r>
              <a:rPr lang="en-US" altLang="en-US" sz="3000" dirty="0"/>
              <a:t>Plot the Data (but is it enough?)</a:t>
            </a:r>
          </a:p>
        </p:txBody>
      </p:sp>
    </p:spTree>
    <p:extLst>
      <p:ext uri="{BB962C8B-B14F-4D97-AF65-F5344CB8AC3E}">
        <p14:creationId xmlns:p14="http://schemas.microsoft.com/office/powerpoint/2010/main" val="4102074788"/>
      </p:ext>
    </p:extLst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2"/>
          <p:cNvSpPr txBox="1">
            <a:spLocks noGrp="1"/>
          </p:cNvSpPr>
          <p:nvPr/>
        </p:nvSpPr>
        <p:spPr bwMode="auto">
          <a:xfrm>
            <a:off x="204788" y="6396038"/>
            <a:ext cx="4572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9CC415C-6507-432C-A441-8EEB9C7217AA}" type="slidenum">
              <a:rPr lang="en-US" altLang="en-US" sz="1200">
                <a:solidFill>
                  <a:srgbClr val="989966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000" dirty="0">
              <a:solidFill>
                <a:srgbClr val="989966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719138" y="6246813"/>
            <a:ext cx="18827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3116263" y="6246813"/>
            <a:ext cx="29114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pSp>
        <p:nvGrpSpPr>
          <p:cNvPr id="19461" name="Group 4"/>
          <p:cNvGrpSpPr>
            <a:grpSpLocks/>
          </p:cNvGrpSpPr>
          <p:nvPr/>
        </p:nvGrpSpPr>
        <p:grpSpPr bwMode="auto">
          <a:xfrm>
            <a:off x="1143000" y="1600200"/>
            <a:ext cx="6527800" cy="3810000"/>
            <a:chOff x="565" y="1440"/>
            <a:chExt cx="4112" cy="2400"/>
          </a:xfrm>
        </p:grpSpPr>
        <p:sp>
          <p:nvSpPr>
            <p:cNvPr id="19463" name="Rectangle 5"/>
            <p:cNvSpPr>
              <a:spLocks noChangeArrowheads="1"/>
            </p:cNvSpPr>
            <p:nvPr/>
          </p:nvSpPr>
          <p:spPr bwMode="auto">
            <a:xfrm>
              <a:off x="1199" y="1839"/>
              <a:ext cx="3468" cy="172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464" name="Line 6"/>
            <p:cNvSpPr>
              <a:spLocks noChangeShapeType="1"/>
            </p:cNvSpPr>
            <p:nvPr/>
          </p:nvSpPr>
          <p:spPr bwMode="auto">
            <a:xfrm flipV="1">
              <a:off x="1366" y="3578"/>
              <a:ext cx="0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5" name="Line 7"/>
            <p:cNvSpPr>
              <a:spLocks noChangeShapeType="1"/>
            </p:cNvSpPr>
            <p:nvPr/>
          </p:nvSpPr>
          <p:spPr bwMode="auto">
            <a:xfrm flipV="1">
              <a:off x="1540" y="3578"/>
              <a:ext cx="0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6" name="Line 8"/>
            <p:cNvSpPr>
              <a:spLocks noChangeShapeType="1"/>
            </p:cNvSpPr>
            <p:nvPr/>
          </p:nvSpPr>
          <p:spPr bwMode="auto">
            <a:xfrm flipV="1">
              <a:off x="1715" y="3578"/>
              <a:ext cx="0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7" name="Line 9"/>
            <p:cNvSpPr>
              <a:spLocks noChangeShapeType="1"/>
            </p:cNvSpPr>
            <p:nvPr/>
          </p:nvSpPr>
          <p:spPr bwMode="auto">
            <a:xfrm flipV="1">
              <a:off x="1889" y="3578"/>
              <a:ext cx="0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8" name="Line 10"/>
            <p:cNvSpPr>
              <a:spLocks noChangeShapeType="1"/>
            </p:cNvSpPr>
            <p:nvPr/>
          </p:nvSpPr>
          <p:spPr bwMode="auto">
            <a:xfrm flipV="1">
              <a:off x="2064" y="3578"/>
              <a:ext cx="0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9" name="Line 11"/>
            <p:cNvSpPr>
              <a:spLocks noChangeShapeType="1"/>
            </p:cNvSpPr>
            <p:nvPr/>
          </p:nvSpPr>
          <p:spPr bwMode="auto">
            <a:xfrm flipV="1">
              <a:off x="2238" y="3578"/>
              <a:ext cx="0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0" name="Line 12"/>
            <p:cNvSpPr>
              <a:spLocks noChangeShapeType="1"/>
            </p:cNvSpPr>
            <p:nvPr/>
          </p:nvSpPr>
          <p:spPr bwMode="auto">
            <a:xfrm flipV="1">
              <a:off x="2413" y="3578"/>
              <a:ext cx="0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1" name="Line 13"/>
            <p:cNvSpPr>
              <a:spLocks noChangeShapeType="1"/>
            </p:cNvSpPr>
            <p:nvPr/>
          </p:nvSpPr>
          <p:spPr bwMode="auto">
            <a:xfrm flipV="1">
              <a:off x="2588" y="3578"/>
              <a:ext cx="0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2" name="Line 14"/>
            <p:cNvSpPr>
              <a:spLocks noChangeShapeType="1"/>
            </p:cNvSpPr>
            <p:nvPr/>
          </p:nvSpPr>
          <p:spPr bwMode="auto">
            <a:xfrm flipV="1">
              <a:off x="2763" y="3578"/>
              <a:ext cx="0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3" name="Line 15"/>
            <p:cNvSpPr>
              <a:spLocks noChangeShapeType="1"/>
            </p:cNvSpPr>
            <p:nvPr/>
          </p:nvSpPr>
          <p:spPr bwMode="auto">
            <a:xfrm flipV="1">
              <a:off x="2937" y="3578"/>
              <a:ext cx="0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4" name="Line 16"/>
            <p:cNvSpPr>
              <a:spLocks noChangeShapeType="1"/>
            </p:cNvSpPr>
            <p:nvPr/>
          </p:nvSpPr>
          <p:spPr bwMode="auto">
            <a:xfrm flipV="1">
              <a:off x="3112" y="3578"/>
              <a:ext cx="0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5" name="Line 17"/>
            <p:cNvSpPr>
              <a:spLocks noChangeShapeType="1"/>
            </p:cNvSpPr>
            <p:nvPr/>
          </p:nvSpPr>
          <p:spPr bwMode="auto">
            <a:xfrm flipV="1">
              <a:off x="3288" y="3578"/>
              <a:ext cx="0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6" name="Line 18"/>
            <p:cNvSpPr>
              <a:spLocks noChangeShapeType="1"/>
            </p:cNvSpPr>
            <p:nvPr/>
          </p:nvSpPr>
          <p:spPr bwMode="auto">
            <a:xfrm flipV="1">
              <a:off x="3463" y="3578"/>
              <a:ext cx="0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7" name="Line 19"/>
            <p:cNvSpPr>
              <a:spLocks noChangeShapeType="1"/>
            </p:cNvSpPr>
            <p:nvPr/>
          </p:nvSpPr>
          <p:spPr bwMode="auto">
            <a:xfrm flipV="1">
              <a:off x="3637" y="3578"/>
              <a:ext cx="0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8" name="Line 20"/>
            <p:cNvSpPr>
              <a:spLocks noChangeShapeType="1"/>
            </p:cNvSpPr>
            <p:nvPr/>
          </p:nvSpPr>
          <p:spPr bwMode="auto">
            <a:xfrm flipV="1">
              <a:off x="3812" y="3578"/>
              <a:ext cx="0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Line 21"/>
            <p:cNvSpPr>
              <a:spLocks noChangeShapeType="1"/>
            </p:cNvSpPr>
            <p:nvPr/>
          </p:nvSpPr>
          <p:spPr bwMode="auto">
            <a:xfrm flipV="1">
              <a:off x="3986" y="3578"/>
              <a:ext cx="0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Line 22"/>
            <p:cNvSpPr>
              <a:spLocks noChangeShapeType="1"/>
            </p:cNvSpPr>
            <p:nvPr/>
          </p:nvSpPr>
          <p:spPr bwMode="auto">
            <a:xfrm flipV="1">
              <a:off x="4161" y="3578"/>
              <a:ext cx="0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1" name="Line 23"/>
            <p:cNvSpPr>
              <a:spLocks noChangeShapeType="1"/>
            </p:cNvSpPr>
            <p:nvPr/>
          </p:nvSpPr>
          <p:spPr bwMode="auto">
            <a:xfrm flipV="1">
              <a:off x="4336" y="3578"/>
              <a:ext cx="0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Line 24"/>
            <p:cNvSpPr>
              <a:spLocks noChangeShapeType="1"/>
            </p:cNvSpPr>
            <p:nvPr/>
          </p:nvSpPr>
          <p:spPr bwMode="auto">
            <a:xfrm flipV="1">
              <a:off x="4511" y="3578"/>
              <a:ext cx="0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3" name="Line 25"/>
            <p:cNvSpPr>
              <a:spLocks noChangeShapeType="1"/>
            </p:cNvSpPr>
            <p:nvPr/>
          </p:nvSpPr>
          <p:spPr bwMode="auto">
            <a:xfrm>
              <a:off x="1195" y="3575"/>
              <a:ext cx="348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4" name="Line 26"/>
            <p:cNvSpPr>
              <a:spLocks noChangeShapeType="1"/>
            </p:cNvSpPr>
            <p:nvPr/>
          </p:nvSpPr>
          <p:spPr bwMode="auto">
            <a:xfrm flipV="1">
              <a:off x="1190" y="1828"/>
              <a:ext cx="0" cy="1731"/>
            </a:xfrm>
            <a:prstGeom prst="line">
              <a:avLst/>
            </a:prstGeom>
            <a:noFill/>
            <a:ln w="25400">
              <a:solidFill>
                <a:srgbClr val="5A777A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5" name="Line 27"/>
            <p:cNvSpPr>
              <a:spLocks noChangeShapeType="1"/>
            </p:cNvSpPr>
            <p:nvPr/>
          </p:nvSpPr>
          <p:spPr bwMode="auto">
            <a:xfrm>
              <a:off x="1149" y="3143"/>
              <a:ext cx="7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6" name="Line 28"/>
            <p:cNvSpPr>
              <a:spLocks noChangeShapeType="1"/>
            </p:cNvSpPr>
            <p:nvPr/>
          </p:nvSpPr>
          <p:spPr bwMode="auto">
            <a:xfrm>
              <a:off x="1149" y="2708"/>
              <a:ext cx="7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7" name="Line 29"/>
            <p:cNvSpPr>
              <a:spLocks noChangeShapeType="1"/>
            </p:cNvSpPr>
            <p:nvPr/>
          </p:nvSpPr>
          <p:spPr bwMode="auto">
            <a:xfrm>
              <a:off x="1149" y="2270"/>
              <a:ext cx="7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8" name="Line 30"/>
            <p:cNvSpPr>
              <a:spLocks noChangeShapeType="1"/>
            </p:cNvSpPr>
            <p:nvPr/>
          </p:nvSpPr>
          <p:spPr bwMode="auto">
            <a:xfrm>
              <a:off x="1195" y="3362"/>
              <a:ext cx="3482" cy="0"/>
            </a:xfrm>
            <a:prstGeom prst="line">
              <a:avLst/>
            </a:prstGeom>
            <a:noFill/>
            <a:ln w="12700">
              <a:solidFill>
                <a:srgbClr val="555555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9" name="Line 31"/>
            <p:cNvSpPr>
              <a:spLocks noChangeShapeType="1"/>
            </p:cNvSpPr>
            <p:nvPr/>
          </p:nvSpPr>
          <p:spPr bwMode="auto">
            <a:xfrm>
              <a:off x="1195" y="2925"/>
              <a:ext cx="3482" cy="0"/>
            </a:xfrm>
            <a:prstGeom prst="line">
              <a:avLst/>
            </a:prstGeom>
            <a:noFill/>
            <a:ln w="12700">
              <a:solidFill>
                <a:srgbClr val="555555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0" name="Line 32"/>
            <p:cNvSpPr>
              <a:spLocks noChangeShapeType="1"/>
            </p:cNvSpPr>
            <p:nvPr/>
          </p:nvSpPr>
          <p:spPr bwMode="auto">
            <a:xfrm>
              <a:off x="1195" y="2489"/>
              <a:ext cx="3482" cy="0"/>
            </a:xfrm>
            <a:prstGeom prst="line">
              <a:avLst/>
            </a:prstGeom>
            <a:noFill/>
            <a:ln w="12700">
              <a:solidFill>
                <a:srgbClr val="555555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1" name="Line 33"/>
            <p:cNvSpPr>
              <a:spLocks noChangeShapeType="1"/>
            </p:cNvSpPr>
            <p:nvPr/>
          </p:nvSpPr>
          <p:spPr bwMode="auto">
            <a:xfrm>
              <a:off x="1195" y="2052"/>
              <a:ext cx="3482" cy="0"/>
            </a:xfrm>
            <a:prstGeom prst="line">
              <a:avLst/>
            </a:prstGeom>
            <a:noFill/>
            <a:ln w="12700">
              <a:solidFill>
                <a:srgbClr val="555555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2" name="Rectangle 34"/>
            <p:cNvSpPr>
              <a:spLocks noChangeArrowheads="1"/>
            </p:cNvSpPr>
            <p:nvPr/>
          </p:nvSpPr>
          <p:spPr bwMode="auto">
            <a:xfrm>
              <a:off x="847" y="3476"/>
              <a:ext cx="32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8900" tIns="44450" rIns="88900" bIns="44450">
              <a:spAutoFit/>
            </a:bodyPr>
            <a:lstStyle>
              <a:lvl1pPr defTabSz="87947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87947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879475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879475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879475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212</a:t>
              </a:r>
            </a:p>
          </p:txBody>
        </p:sp>
        <p:sp>
          <p:nvSpPr>
            <p:cNvPr id="19493" name="Rectangle 35"/>
            <p:cNvSpPr>
              <a:spLocks noChangeArrowheads="1"/>
            </p:cNvSpPr>
            <p:nvPr/>
          </p:nvSpPr>
          <p:spPr bwMode="auto">
            <a:xfrm>
              <a:off x="847" y="3038"/>
              <a:ext cx="32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8900" tIns="44450" rIns="88900" bIns="44450">
              <a:spAutoFit/>
            </a:bodyPr>
            <a:lstStyle>
              <a:lvl1pPr defTabSz="87947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87947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879475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879475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879475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216</a:t>
              </a:r>
            </a:p>
          </p:txBody>
        </p:sp>
        <p:sp>
          <p:nvSpPr>
            <p:cNvPr id="19494" name="Rectangle 36"/>
            <p:cNvSpPr>
              <a:spLocks noChangeArrowheads="1"/>
            </p:cNvSpPr>
            <p:nvPr/>
          </p:nvSpPr>
          <p:spPr bwMode="auto">
            <a:xfrm>
              <a:off x="847" y="2602"/>
              <a:ext cx="32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8900" tIns="44450" rIns="88900" bIns="44450">
              <a:spAutoFit/>
            </a:bodyPr>
            <a:lstStyle>
              <a:lvl1pPr defTabSz="87947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87947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879475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879475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879475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220</a:t>
              </a:r>
            </a:p>
          </p:txBody>
        </p:sp>
        <p:sp>
          <p:nvSpPr>
            <p:cNvPr id="19495" name="Rectangle 37"/>
            <p:cNvSpPr>
              <a:spLocks noChangeArrowheads="1"/>
            </p:cNvSpPr>
            <p:nvPr/>
          </p:nvSpPr>
          <p:spPr bwMode="auto">
            <a:xfrm>
              <a:off x="847" y="2167"/>
              <a:ext cx="32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8900" tIns="44450" rIns="88900" bIns="44450">
              <a:spAutoFit/>
            </a:bodyPr>
            <a:lstStyle>
              <a:lvl1pPr defTabSz="87947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87947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879475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879475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879475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224</a:t>
              </a:r>
            </a:p>
          </p:txBody>
        </p:sp>
        <p:sp>
          <p:nvSpPr>
            <p:cNvPr id="19496" name="Rectangle 38"/>
            <p:cNvSpPr>
              <a:spLocks noChangeArrowheads="1"/>
            </p:cNvSpPr>
            <p:nvPr/>
          </p:nvSpPr>
          <p:spPr bwMode="auto">
            <a:xfrm>
              <a:off x="847" y="1729"/>
              <a:ext cx="32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8900" tIns="44450" rIns="88900" bIns="44450">
              <a:spAutoFit/>
            </a:bodyPr>
            <a:lstStyle>
              <a:lvl1pPr defTabSz="87947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87947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879475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879475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879475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228</a:t>
              </a:r>
            </a:p>
          </p:txBody>
        </p:sp>
        <p:sp>
          <p:nvSpPr>
            <p:cNvPr id="19497" name="Line 39"/>
            <p:cNvSpPr>
              <a:spLocks noChangeShapeType="1"/>
            </p:cNvSpPr>
            <p:nvPr/>
          </p:nvSpPr>
          <p:spPr bwMode="auto">
            <a:xfrm flipV="1">
              <a:off x="1190" y="1828"/>
              <a:ext cx="0" cy="173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8" name="Rectangle 40"/>
            <p:cNvSpPr>
              <a:spLocks noChangeArrowheads="1"/>
            </p:cNvSpPr>
            <p:nvPr/>
          </p:nvSpPr>
          <p:spPr bwMode="auto">
            <a:xfrm>
              <a:off x="1209" y="2200"/>
              <a:ext cx="23" cy="20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499" name="Rectangle 41"/>
            <p:cNvSpPr>
              <a:spLocks noChangeArrowheads="1"/>
            </p:cNvSpPr>
            <p:nvPr/>
          </p:nvSpPr>
          <p:spPr bwMode="auto">
            <a:xfrm>
              <a:off x="1243" y="2183"/>
              <a:ext cx="25" cy="20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00" name="Rectangle 42"/>
            <p:cNvSpPr>
              <a:spLocks noChangeArrowheads="1"/>
            </p:cNvSpPr>
            <p:nvPr/>
          </p:nvSpPr>
          <p:spPr bwMode="auto">
            <a:xfrm>
              <a:off x="1279" y="2238"/>
              <a:ext cx="24" cy="19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01" name="Rectangle 43"/>
            <p:cNvSpPr>
              <a:spLocks noChangeArrowheads="1"/>
            </p:cNvSpPr>
            <p:nvPr/>
          </p:nvSpPr>
          <p:spPr bwMode="auto">
            <a:xfrm>
              <a:off x="1313" y="2480"/>
              <a:ext cx="23" cy="19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02" name="Rectangle 44"/>
            <p:cNvSpPr>
              <a:spLocks noChangeArrowheads="1"/>
            </p:cNvSpPr>
            <p:nvPr/>
          </p:nvSpPr>
          <p:spPr bwMode="auto">
            <a:xfrm>
              <a:off x="1349" y="2436"/>
              <a:ext cx="23" cy="17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03" name="Rectangle 45"/>
            <p:cNvSpPr>
              <a:spLocks noChangeArrowheads="1"/>
            </p:cNvSpPr>
            <p:nvPr/>
          </p:nvSpPr>
          <p:spPr bwMode="auto">
            <a:xfrm>
              <a:off x="1384" y="2302"/>
              <a:ext cx="22" cy="19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04" name="Rectangle 46"/>
            <p:cNvSpPr>
              <a:spLocks noChangeArrowheads="1"/>
            </p:cNvSpPr>
            <p:nvPr/>
          </p:nvSpPr>
          <p:spPr bwMode="auto">
            <a:xfrm>
              <a:off x="1418" y="2369"/>
              <a:ext cx="25" cy="20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05" name="Rectangle 47"/>
            <p:cNvSpPr>
              <a:spLocks noChangeArrowheads="1"/>
            </p:cNvSpPr>
            <p:nvPr/>
          </p:nvSpPr>
          <p:spPr bwMode="auto">
            <a:xfrm>
              <a:off x="1454" y="2269"/>
              <a:ext cx="23" cy="21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06" name="Rectangle 48"/>
            <p:cNvSpPr>
              <a:spLocks noChangeArrowheads="1"/>
            </p:cNvSpPr>
            <p:nvPr/>
          </p:nvSpPr>
          <p:spPr bwMode="auto">
            <a:xfrm>
              <a:off x="1488" y="2232"/>
              <a:ext cx="25" cy="20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07" name="Rectangle 49"/>
            <p:cNvSpPr>
              <a:spLocks noChangeArrowheads="1"/>
            </p:cNvSpPr>
            <p:nvPr/>
          </p:nvSpPr>
          <p:spPr bwMode="auto">
            <a:xfrm>
              <a:off x="1523" y="2458"/>
              <a:ext cx="24" cy="19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08" name="Rectangle 50"/>
            <p:cNvSpPr>
              <a:spLocks noChangeArrowheads="1"/>
            </p:cNvSpPr>
            <p:nvPr/>
          </p:nvSpPr>
          <p:spPr bwMode="auto">
            <a:xfrm>
              <a:off x="1558" y="2389"/>
              <a:ext cx="23" cy="19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09" name="Rectangle 51"/>
            <p:cNvSpPr>
              <a:spLocks noChangeArrowheads="1"/>
            </p:cNvSpPr>
            <p:nvPr/>
          </p:nvSpPr>
          <p:spPr bwMode="auto">
            <a:xfrm>
              <a:off x="1593" y="2380"/>
              <a:ext cx="24" cy="21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10" name="Rectangle 52"/>
            <p:cNvSpPr>
              <a:spLocks noChangeArrowheads="1"/>
            </p:cNvSpPr>
            <p:nvPr/>
          </p:nvSpPr>
          <p:spPr bwMode="auto">
            <a:xfrm>
              <a:off x="1628" y="2433"/>
              <a:ext cx="23" cy="17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11" name="Rectangle 53"/>
            <p:cNvSpPr>
              <a:spLocks noChangeArrowheads="1"/>
            </p:cNvSpPr>
            <p:nvPr/>
          </p:nvSpPr>
          <p:spPr bwMode="auto">
            <a:xfrm>
              <a:off x="1663" y="2988"/>
              <a:ext cx="24" cy="20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12" name="Rectangle 54"/>
            <p:cNvSpPr>
              <a:spLocks noChangeArrowheads="1"/>
            </p:cNvSpPr>
            <p:nvPr/>
          </p:nvSpPr>
          <p:spPr bwMode="auto">
            <a:xfrm>
              <a:off x="1699" y="2667"/>
              <a:ext cx="21" cy="21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13" name="Rectangle 55"/>
            <p:cNvSpPr>
              <a:spLocks noChangeArrowheads="1"/>
            </p:cNvSpPr>
            <p:nvPr/>
          </p:nvSpPr>
          <p:spPr bwMode="auto">
            <a:xfrm>
              <a:off x="1733" y="2893"/>
              <a:ext cx="23" cy="17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14" name="Rectangle 56"/>
            <p:cNvSpPr>
              <a:spLocks noChangeArrowheads="1"/>
            </p:cNvSpPr>
            <p:nvPr/>
          </p:nvSpPr>
          <p:spPr bwMode="auto">
            <a:xfrm>
              <a:off x="1767" y="3018"/>
              <a:ext cx="25" cy="19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15" name="Rectangle 57"/>
            <p:cNvSpPr>
              <a:spLocks noChangeArrowheads="1"/>
            </p:cNvSpPr>
            <p:nvPr/>
          </p:nvSpPr>
          <p:spPr bwMode="auto">
            <a:xfrm>
              <a:off x="1803" y="2755"/>
              <a:ext cx="23" cy="19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16" name="Rectangle 58"/>
            <p:cNvSpPr>
              <a:spLocks noChangeArrowheads="1"/>
            </p:cNvSpPr>
            <p:nvPr/>
          </p:nvSpPr>
          <p:spPr bwMode="auto">
            <a:xfrm>
              <a:off x="1837" y="2773"/>
              <a:ext cx="26" cy="18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17" name="Rectangle 59"/>
            <p:cNvSpPr>
              <a:spLocks noChangeArrowheads="1"/>
            </p:cNvSpPr>
            <p:nvPr/>
          </p:nvSpPr>
          <p:spPr bwMode="auto">
            <a:xfrm>
              <a:off x="1873" y="2749"/>
              <a:ext cx="23" cy="20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18" name="Rectangle 60"/>
            <p:cNvSpPr>
              <a:spLocks noChangeArrowheads="1"/>
            </p:cNvSpPr>
            <p:nvPr/>
          </p:nvSpPr>
          <p:spPr bwMode="auto">
            <a:xfrm>
              <a:off x="1908" y="3170"/>
              <a:ext cx="24" cy="20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19" name="Rectangle 61"/>
            <p:cNvSpPr>
              <a:spLocks noChangeArrowheads="1"/>
            </p:cNvSpPr>
            <p:nvPr/>
          </p:nvSpPr>
          <p:spPr bwMode="auto">
            <a:xfrm>
              <a:off x="1943" y="2785"/>
              <a:ext cx="24" cy="19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20" name="Rectangle 62"/>
            <p:cNvSpPr>
              <a:spLocks noChangeArrowheads="1"/>
            </p:cNvSpPr>
            <p:nvPr/>
          </p:nvSpPr>
          <p:spPr bwMode="auto">
            <a:xfrm>
              <a:off x="1978" y="3027"/>
              <a:ext cx="23" cy="20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21" name="Rectangle 63"/>
            <p:cNvSpPr>
              <a:spLocks noChangeArrowheads="1"/>
            </p:cNvSpPr>
            <p:nvPr/>
          </p:nvSpPr>
          <p:spPr bwMode="auto">
            <a:xfrm>
              <a:off x="2011" y="3074"/>
              <a:ext cx="25" cy="19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22" name="Rectangle 64"/>
            <p:cNvSpPr>
              <a:spLocks noChangeArrowheads="1"/>
            </p:cNvSpPr>
            <p:nvPr/>
          </p:nvSpPr>
          <p:spPr bwMode="auto">
            <a:xfrm>
              <a:off x="2049" y="2930"/>
              <a:ext cx="22" cy="21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23" name="Rectangle 65"/>
            <p:cNvSpPr>
              <a:spLocks noChangeArrowheads="1"/>
            </p:cNvSpPr>
            <p:nvPr/>
          </p:nvSpPr>
          <p:spPr bwMode="auto">
            <a:xfrm>
              <a:off x="2083" y="3049"/>
              <a:ext cx="24" cy="19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24" name="Rectangle 66"/>
            <p:cNvSpPr>
              <a:spLocks noChangeArrowheads="1"/>
            </p:cNvSpPr>
            <p:nvPr/>
          </p:nvSpPr>
          <p:spPr bwMode="auto">
            <a:xfrm>
              <a:off x="2118" y="3152"/>
              <a:ext cx="23" cy="18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25" name="Rectangle 67"/>
            <p:cNvSpPr>
              <a:spLocks noChangeArrowheads="1"/>
            </p:cNvSpPr>
            <p:nvPr/>
          </p:nvSpPr>
          <p:spPr bwMode="auto">
            <a:xfrm>
              <a:off x="2152" y="3123"/>
              <a:ext cx="22" cy="20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26" name="Rectangle 68"/>
            <p:cNvSpPr>
              <a:spLocks noChangeArrowheads="1"/>
            </p:cNvSpPr>
            <p:nvPr/>
          </p:nvSpPr>
          <p:spPr bwMode="auto">
            <a:xfrm>
              <a:off x="2187" y="3131"/>
              <a:ext cx="24" cy="20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27" name="Rectangle 69"/>
            <p:cNvSpPr>
              <a:spLocks noChangeArrowheads="1"/>
            </p:cNvSpPr>
            <p:nvPr/>
          </p:nvSpPr>
          <p:spPr bwMode="auto">
            <a:xfrm>
              <a:off x="2223" y="2977"/>
              <a:ext cx="22" cy="21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28" name="Rectangle 70"/>
            <p:cNvSpPr>
              <a:spLocks noChangeArrowheads="1"/>
            </p:cNvSpPr>
            <p:nvPr/>
          </p:nvSpPr>
          <p:spPr bwMode="auto">
            <a:xfrm>
              <a:off x="2258" y="2979"/>
              <a:ext cx="23" cy="19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29" name="Rectangle 71"/>
            <p:cNvSpPr>
              <a:spLocks noChangeArrowheads="1"/>
            </p:cNvSpPr>
            <p:nvPr/>
          </p:nvSpPr>
          <p:spPr bwMode="auto">
            <a:xfrm>
              <a:off x="2294" y="2896"/>
              <a:ext cx="22" cy="19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30" name="Rectangle 72"/>
            <p:cNvSpPr>
              <a:spLocks noChangeArrowheads="1"/>
            </p:cNvSpPr>
            <p:nvPr/>
          </p:nvSpPr>
          <p:spPr bwMode="auto">
            <a:xfrm>
              <a:off x="2327" y="3012"/>
              <a:ext cx="23" cy="20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31" name="Rectangle 73"/>
            <p:cNvSpPr>
              <a:spLocks noChangeArrowheads="1"/>
            </p:cNvSpPr>
            <p:nvPr/>
          </p:nvSpPr>
          <p:spPr bwMode="auto">
            <a:xfrm>
              <a:off x="2361" y="2832"/>
              <a:ext cx="25" cy="19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32" name="Rectangle 74"/>
            <p:cNvSpPr>
              <a:spLocks noChangeArrowheads="1"/>
            </p:cNvSpPr>
            <p:nvPr/>
          </p:nvSpPr>
          <p:spPr bwMode="auto">
            <a:xfrm>
              <a:off x="2397" y="2752"/>
              <a:ext cx="23" cy="19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33" name="Rectangle 75"/>
            <p:cNvSpPr>
              <a:spLocks noChangeArrowheads="1"/>
            </p:cNvSpPr>
            <p:nvPr/>
          </p:nvSpPr>
          <p:spPr bwMode="auto">
            <a:xfrm>
              <a:off x="2431" y="2822"/>
              <a:ext cx="25" cy="19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34" name="Rectangle 76"/>
            <p:cNvSpPr>
              <a:spLocks noChangeArrowheads="1"/>
            </p:cNvSpPr>
            <p:nvPr/>
          </p:nvSpPr>
          <p:spPr bwMode="auto">
            <a:xfrm>
              <a:off x="2467" y="2705"/>
              <a:ext cx="23" cy="19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35" name="Rectangle 77"/>
            <p:cNvSpPr>
              <a:spLocks noChangeArrowheads="1"/>
            </p:cNvSpPr>
            <p:nvPr/>
          </p:nvSpPr>
          <p:spPr bwMode="auto">
            <a:xfrm>
              <a:off x="2503" y="2623"/>
              <a:ext cx="23" cy="20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36" name="Rectangle 78"/>
            <p:cNvSpPr>
              <a:spLocks noChangeArrowheads="1"/>
            </p:cNvSpPr>
            <p:nvPr/>
          </p:nvSpPr>
          <p:spPr bwMode="auto">
            <a:xfrm>
              <a:off x="2537" y="2654"/>
              <a:ext cx="23" cy="17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37" name="Rectangle 79"/>
            <p:cNvSpPr>
              <a:spLocks noChangeArrowheads="1"/>
            </p:cNvSpPr>
            <p:nvPr/>
          </p:nvSpPr>
          <p:spPr bwMode="auto">
            <a:xfrm>
              <a:off x="2572" y="2721"/>
              <a:ext cx="23" cy="19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38" name="Rectangle 80"/>
            <p:cNvSpPr>
              <a:spLocks noChangeArrowheads="1"/>
            </p:cNvSpPr>
            <p:nvPr/>
          </p:nvSpPr>
          <p:spPr bwMode="auto">
            <a:xfrm>
              <a:off x="2606" y="2622"/>
              <a:ext cx="24" cy="19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39" name="Rectangle 81"/>
            <p:cNvSpPr>
              <a:spLocks noChangeArrowheads="1"/>
            </p:cNvSpPr>
            <p:nvPr/>
          </p:nvSpPr>
          <p:spPr bwMode="auto">
            <a:xfrm>
              <a:off x="2643" y="2483"/>
              <a:ext cx="22" cy="19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40" name="Rectangle 82"/>
            <p:cNvSpPr>
              <a:spLocks noChangeArrowheads="1"/>
            </p:cNvSpPr>
            <p:nvPr/>
          </p:nvSpPr>
          <p:spPr bwMode="auto">
            <a:xfrm>
              <a:off x="2676" y="2735"/>
              <a:ext cx="25" cy="19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41" name="Rectangle 83"/>
            <p:cNvSpPr>
              <a:spLocks noChangeArrowheads="1"/>
            </p:cNvSpPr>
            <p:nvPr/>
          </p:nvSpPr>
          <p:spPr bwMode="auto">
            <a:xfrm>
              <a:off x="2712" y="2596"/>
              <a:ext cx="23" cy="20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42" name="Rectangle 84"/>
            <p:cNvSpPr>
              <a:spLocks noChangeArrowheads="1"/>
            </p:cNvSpPr>
            <p:nvPr/>
          </p:nvSpPr>
          <p:spPr bwMode="auto">
            <a:xfrm>
              <a:off x="2746" y="2688"/>
              <a:ext cx="25" cy="22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43" name="Rectangle 85"/>
            <p:cNvSpPr>
              <a:spLocks noChangeArrowheads="1"/>
            </p:cNvSpPr>
            <p:nvPr/>
          </p:nvSpPr>
          <p:spPr bwMode="auto">
            <a:xfrm>
              <a:off x="2783" y="2773"/>
              <a:ext cx="22" cy="20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44" name="Rectangle 86"/>
            <p:cNvSpPr>
              <a:spLocks noChangeArrowheads="1"/>
            </p:cNvSpPr>
            <p:nvPr/>
          </p:nvSpPr>
          <p:spPr bwMode="auto">
            <a:xfrm>
              <a:off x="2817" y="2907"/>
              <a:ext cx="22" cy="21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45" name="Rectangle 87"/>
            <p:cNvSpPr>
              <a:spLocks noChangeArrowheads="1"/>
            </p:cNvSpPr>
            <p:nvPr/>
          </p:nvSpPr>
          <p:spPr bwMode="auto">
            <a:xfrm>
              <a:off x="2851" y="2866"/>
              <a:ext cx="23" cy="19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46" name="Rectangle 88"/>
            <p:cNvSpPr>
              <a:spLocks noChangeArrowheads="1"/>
            </p:cNvSpPr>
            <p:nvPr/>
          </p:nvSpPr>
          <p:spPr bwMode="auto">
            <a:xfrm>
              <a:off x="2887" y="2538"/>
              <a:ext cx="23" cy="19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47" name="Rectangle 89"/>
            <p:cNvSpPr>
              <a:spLocks noChangeArrowheads="1"/>
            </p:cNvSpPr>
            <p:nvPr/>
          </p:nvSpPr>
          <p:spPr bwMode="auto">
            <a:xfrm>
              <a:off x="2921" y="2780"/>
              <a:ext cx="24" cy="19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48" name="Rectangle 90"/>
            <p:cNvSpPr>
              <a:spLocks noChangeArrowheads="1"/>
            </p:cNvSpPr>
            <p:nvPr/>
          </p:nvSpPr>
          <p:spPr bwMode="auto">
            <a:xfrm>
              <a:off x="2956" y="2362"/>
              <a:ext cx="24" cy="18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49" name="Rectangle 91"/>
            <p:cNvSpPr>
              <a:spLocks noChangeArrowheads="1"/>
            </p:cNvSpPr>
            <p:nvPr/>
          </p:nvSpPr>
          <p:spPr bwMode="auto">
            <a:xfrm>
              <a:off x="2991" y="2393"/>
              <a:ext cx="23" cy="18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50" name="Rectangle 92"/>
            <p:cNvSpPr>
              <a:spLocks noChangeArrowheads="1"/>
            </p:cNvSpPr>
            <p:nvPr/>
          </p:nvSpPr>
          <p:spPr bwMode="auto">
            <a:xfrm>
              <a:off x="3025" y="2645"/>
              <a:ext cx="25" cy="20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51" name="Rectangle 93"/>
            <p:cNvSpPr>
              <a:spLocks noChangeArrowheads="1"/>
            </p:cNvSpPr>
            <p:nvPr/>
          </p:nvSpPr>
          <p:spPr bwMode="auto">
            <a:xfrm>
              <a:off x="3061" y="2538"/>
              <a:ext cx="22" cy="18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52" name="Rectangle 94"/>
            <p:cNvSpPr>
              <a:spLocks noChangeArrowheads="1"/>
            </p:cNvSpPr>
            <p:nvPr/>
          </p:nvSpPr>
          <p:spPr bwMode="auto">
            <a:xfrm>
              <a:off x="3096" y="2907"/>
              <a:ext cx="23" cy="21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53" name="Rectangle 95"/>
            <p:cNvSpPr>
              <a:spLocks noChangeArrowheads="1"/>
            </p:cNvSpPr>
            <p:nvPr/>
          </p:nvSpPr>
          <p:spPr bwMode="auto">
            <a:xfrm>
              <a:off x="3132" y="2625"/>
              <a:ext cx="22" cy="19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54" name="Rectangle 96"/>
            <p:cNvSpPr>
              <a:spLocks noChangeArrowheads="1"/>
            </p:cNvSpPr>
            <p:nvPr/>
          </p:nvSpPr>
          <p:spPr bwMode="auto">
            <a:xfrm>
              <a:off x="3166" y="2582"/>
              <a:ext cx="23" cy="18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55" name="Rectangle 97"/>
            <p:cNvSpPr>
              <a:spLocks noChangeArrowheads="1"/>
            </p:cNvSpPr>
            <p:nvPr/>
          </p:nvSpPr>
          <p:spPr bwMode="auto">
            <a:xfrm>
              <a:off x="3200" y="2708"/>
              <a:ext cx="25" cy="21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56" name="Rectangle 98"/>
            <p:cNvSpPr>
              <a:spLocks noChangeArrowheads="1"/>
            </p:cNvSpPr>
            <p:nvPr/>
          </p:nvSpPr>
          <p:spPr bwMode="auto">
            <a:xfrm>
              <a:off x="3236" y="2679"/>
              <a:ext cx="23" cy="20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57" name="Rectangle 99"/>
            <p:cNvSpPr>
              <a:spLocks noChangeArrowheads="1"/>
            </p:cNvSpPr>
            <p:nvPr/>
          </p:nvSpPr>
          <p:spPr bwMode="auto">
            <a:xfrm>
              <a:off x="3270" y="2496"/>
              <a:ext cx="25" cy="20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58" name="Rectangle 100"/>
            <p:cNvSpPr>
              <a:spLocks noChangeArrowheads="1"/>
            </p:cNvSpPr>
            <p:nvPr/>
          </p:nvSpPr>
          <p:spPr bwMode="auto">
            <a:xfrm>
              <a:off x="3306" y="2502"/>
              <a:ext cx="22" cy="18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59" name="Rectangle 101"/>
            <p:cNvSpPr>
              <a:spLocks noChangeArrowheads="1"/>
            </p:cNvSpPr>
            <p:nvPr/>
          </p:nvSpPr>
          <p:spPr bwMode="auto">
            <a:xfrm>
              <a:off x="3340" y="2838"/>
              <a:ext cx="26" cy="20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60" name="Rectangle 102"/>
            <p:cNvSpPr>
              <a:spLocks noChangeArrowheads="1"/>
            </p:cNvSpPr>
            <p:nvPr/>
          </p:nvSpPr>
          <p:spPr bwMode="auto">
            <a:xfrm>
              <a:off x="3376" y="2674"/>
              <a:ext cx="23" cy="19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61" name="Rectangle 103"/>
            <p:cNvSpPr>
              <a:spLocks noChangeArrowheads="1"/>
            </p:cNvSpPr>
            <p:nvPr/>
          </p:nvSpPr>
          <p:spPr bwMode="auto">
            <a:xfrm>
              <a:off x="3412" y="2906"/>
              <a:ext cx="21" cy="18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62" name="Rectangle 104"/>
            <p:cNvSpPr>
              <a:spLocks noChangeArrowheads="1"/>
            </p:cNvSpPr>
            <p:nvPr/>
          </p:nvSpPr>
          <p:spPr bwMode="auto">
            <a:xfrm>
              <a:off x="3445" y="2780"/>
              <a:ext cx="24" cy="20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63" name="Rectangle 105"/>
            <p:cNvSpPr>
              <a:spLocks noChangeArrowheads="1"/>
            </p:cNvSpPr>
            <p:nvPr/>
          </p:nvSpPr>
          <p:spPr bwMode="auto">
            <a:xfrm>
              <a:off x="3481" y="2671"/>
              <a:ext cx="23" cy="18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64" name="Rectangle 106"/>
            <p:cNvSpPr>
              <a:spLocks noChangeArrowheads="1"/>
            </p:cNvSpPr>
            <p:nvPr/>
          </p:nvSpPr>
          <p:spPr bwMode="auto">
            <a:xfrm>
              <a:off x="3515" y="2960"/>
              <a:ext cx="24" cy="19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65" name="Rectangle 107"/>
            <p:cNvSpPr>
              <a:spLocks noChangeArrowheads="1"/>
            </p:cNvSpPr>
            <p:nvPr/>
          </p:nvSpPr>
          <p:spPr bwMode="auto">
            <a:xfrm>
              <a:off x="3551" y="3004"/>
              <a:ext cx="24" cy="17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66" name="Rectangle 108"/>
            <p:cNvSpPr>
              <a:spLocks noChangeArrowheads="1"/>
            </p:cNvSpPr>
            <p:nvPr/>
          </p:nvSpPr>
          <p:spPr bwMode="auto">
            <a:xfrm>
              <a:off x="3585" y="2891"/>
              <a:ext cx="23" cy="19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67" name="Rectangle 109"/>
            <p:cNvSpPr>
              <a:spLocks noChangeArrowheads="1"/>
            </p:cNvSpPr>
            <p:nvPr/>
          </p:nvSpPr>
          <p:spPr bwMode="auto">
            <a:xfrm>
              <a:off x="3619" y="2876"/>
              <a:ext cx="25" cy="17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68" name="Rectangle 110"/>
            <p:cNvSpPr>
              <a:spLocks noChangeArrowheads="1"/>
            </p:cNvSpPr>
            <p:nvPr/>
          </p:nvSpPr>
          <p:spPr bwMode="auto">
            <a:xfrm>
              <a:off x="3655" y="3073"/>
              <a:ext cx="23" cy="17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69" name="Rectangle 111"/>
            <p:cNvSpPr>
              <a:spLocks noChangeArrowheads="1"/>
            </p:cNvSpPr>
            <p:nvPr/>
          </p:nvSpPr>
          <p:spPr bwMode="auto">
            <a:xfrm>
              <a:off x="3690" y="3092"/>
              <a:ext cx="24" cy="20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70" name="Rectangle 112"/>
            <p:cNvSpPr>
              <a:spLocks noChangeArrowheads="1"/>
            </p:cNvSpPr>
            <p:nvPr/>
          </p:nvSpPr>
          <p:spPr bwMode="auto">
            <a:xfrm>
              <a:off x="3726" y="3008"/>
              <a:ext cx="22" cy="21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71" name="Rectangle 113"/>
            <p:cNvSpPr>
              <a:spLocks noChangeArrowheads="1"/>
            </p:cNvSpPr>
            <p:nvPr/>
          </p:nvSpPr>
          <p:spPr bwMode="auto">
            <a:xfrm>
              <a:off x="3760" y="3237"/>
              <a:ext cx="24" cy="20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72" name="Rectangle 114"/>
            <p:cNvSpPr>
              <a:spLocks noChangeArrowheads="1"/>
            </p:cNvSpPr>
            <p:nvPr/>
          </p:nvSpPr>
          <p:spPr bwMode="auto">
            <a:xfrm>
              <a:off x="3796" y="2987"/>
              <a:ext cx="23" cy="17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73" name="Rectangle 115"/>
            <p:cNvSpPr>
              <a:spLocks noChangeArrowheads="1"/>
            </p:cNvSpPr>
            <p:nvPr/>
          </p:nvSpPr>
          <p:spPr bwMode="auto">
            <a:xfrm>
              <a:off x="3830" y="3088"/>
              <a:ext cx="23" cy="21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74" name="Rectangle 116"/>
            <p:cNvSpPr>
              <a:spLocks noChangeArrowheads="1"/>
            </p:cNvSpPr>
            <p:nvPr/>
          </p:nvSpPr>
          <p:spPr bwMode="auto">
            <a:xfrm>
              <a:off x="3864" y="3074"/>
              <a:ext cx="25" cy="18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75" name="Rectangle 117"/>
            <p:cNvSpPr>
              <a:spLocks noChangeArrowheads="1"/>
            </p:cNvSpPr>
            <p:nvPr/>
          </p:nvSpPr>
          <p:spPr bwMode="auto">
            <a:xfrm>
              <a:off x="3900" y="3403"/>
              <a:ext cx="23" cy="19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76" name="Rectangle 118"/>
            <p:cNvSpPr>
              <a:spLocks noChangeArrowheads="1"/>
            </p:cNvSpPr>
            <p:nvPr/>
          </p:nvSpPr>
          <p:spPr bwMode="auto">
            <a:xfrm>
              <a:off x="3934" y="2988"/>
              <a:ext cx="25" cy="20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77" name="Rectangle 119"/>
            <p:cNvSpPr>
              <a:spLocks noChangeArrowheads="1"/>
            </p:cNvSpPr>
            <p:nvPr/>
          </p:nvSpPr>
          <p:spPr bwMode="auto">
            <a:xfrm>
              <a:off x="3970" y="3119"/>
              <a:ext cx="23" cy="21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78" name="Rectangle 120"/>
            <p:cNvSpPr>
              <a:spLocks noChangeArrowheads="1"/>
            </p:cNvSpPr>
            <p:nvPr/>
          </p:nvSpPr>
          <p:spPr bwMode="auto">
            <a:xfrm>
              <a:off x="4005" y="3222"/>
              <a:ext cx="22" cy="18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79" name="Rectangle 121"/>
            <p:cNvSpPr>
              <a:spLocks noChangeArrowheads="1"/>
            </p:cNvSpPr>
            <p:nvPr/>
          </p:nvSpPr>
          <p:spPr bwMode="auto">
            <a:xfrm>
              <a:off x="4039" y="3102"/>
              <a:ext cx="24" cy="20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80" name="Rectangle 122"/>
            <p:cNvSpPr>
              <a:spLocks noChangeArrowheads="1"/>
            </p:cNvSpPr>
            <p:nvPr/>
          </p:nvSpPr>
          <p:spPr bwMode="auto">
            <a:xfrm>
              <a:off x="4075" y="3052"/>
              <a:ext cx="23" cy="21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81" name="Rectangle 123"/>
            <p:cNvSpPr>
              <a:spLocks noChangeArrowheads="1"/>
            </p:cNvSpPr>
            <p:nvPr/>
          </p:nvSpPr>
          <p:spPr bwMode="auto">
            <a:xfrm>
              <a:off x="4109" y="3015"/>
              <a:ext cx="25" cy="20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82" name="Rectangle 124"/>
            <p:cNvSpPr>
              <a:spLocks noChangeArrowheads="1"/>
            </p:cNvSpPr>
            <p:nvPr/>
          </p:nvSpPr>
          <p:spPr bwMode="auto">
            <a:xfrm>
              <a:off x="4145" y="3230"/>
              <a:ext cx="23" cy="21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83" name="Rectangle 125"/>
            <p:cNvSpPr>
              <a:spLocks noChangeArrowheads="1"/>
            </p:cNvSpPr>
            <p:nvPr/>
          </p:nvSpPr>
          <p:spPr bwMode="auto">
            <a:xfrm>
              <a:off x="4179" y="2968"/>
              <a:ext cx="24" cy="20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84" name="Rectangle 126"/>
            <p:cNvSpPr>
              <a:spLocks noChangeArrowheads="1"/>
            </p:cNvSpPr>
            <p:nvPr/>
          </p:nvSpPr>
          <p:spPr bwMode="auto">
            <a:xfrm>
              <a:off x="4215" y="3043"/>
              <a:ext cx="22" cy="20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85" name="Rectangle 127"/>
            <p:cNvSpPr>
              <a:spLocks noChangeArrowheads="1"/>
            </p:cNvSpPr>
            <p:nvPr/>
          </p:nvSpPr>
          <p:spPr bwMode="auto">
            <a:xfrm>
              <a:off x="4249" y="2865"/>
              <a:ext cx="23" cy="19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86" name="Rectangle 128"/>
            <p:cNvSpPr>
              <a:spLocks noChangeArrowheads="1"/>
            </p:cNvSpPr>
            <p:nvPr/>
          </p:nvSpPr>
          <p:spPr bwMode="auto">
            <a:xfrm>
              <a:off x="4284" y="2732"/>
              <a:ext cx="24" cy="17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87" name="Rectangle 129"/>
            <p:cNvSpPr>
              <a:spLocks noChangeArrowheads="1"/>
            </p:cNvSpPr>
            <p:nvPr/>
          </p:nvSpPr>
          <p:spPr bwMode="auto">
            <a:xfrm>
              <a:off x="4320" y="2885"/>
              <a:ext cx="23" cy="17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88" name="Rectangle 130"/>
            <p:cNvSpPr>
              <a:spLocks noChangeArrowheads="1"/>
            </p:cNvSpPr>
            <p:nvPr/>
          </p:nvSpPr>
          <p:spPr bwMode="auto">
            <a:xfrm>
              <a:off x="4354" y="2682"/>
              <a:ext cx="24" cy="21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89" name="Rectangle 131"/>
            <p:cNvSpPr>
              <a:spLocks noChangeArrowheads="1"/>
            </p:cNvSpPr>
            <p:nvPr/>
          </p:nvSpPr>
          <p:spPr bwMode="auto">
            <a:xfrm>
              <a:off x="4390" y="2680"/>
              <a:ext cx="23" cy="21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90" name="Rectangle 132"/>
            <p:cNvSpPr>
              <a:spLocks noChangeArrowheads="1"/>
            </p:cNvSpPr>
            <p:nvPr/>
          </p:nvSpPr>
          <p:spPr bwMode="auto">
            <a:xfrm>
              <a:off x="4424" y="2724"/>
              <a:ext cx="22" cy="19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91" name="Rectangle 133"/>
            <p:cNvSpPr>
              <a:spLocks noChangeArrowheads="1"/>
            </p:cNvSpPr>
            <p:nvPr/>
          </p:nvSpPr>
          <p:spPr bwMode="auto">
            <a:xfrm>
              <a:off x="4458" y="2575"/>
              <a:ext cx="25" cy="18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92" name="Rectangle 134"/>
            <p:cNvSpPr>
              <a:spLocks noChangeArrowheads="1"/>
            </p:cNvSpPr>
            <p:nvPr/>
          </p:nvSpPr>
          <p:spPr bwMode="auto">
            <a:xfrm>
              <a:off x="4494" y="2643"/>
              <a:ext cx="23" cy="20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93" name="Rectangle 135"/>
            <p:cNvSpPr>
              <a:spLocks noChangeArrowheads="1"/>
            </p:cNvSpPr>
            <p:nvPr/>
          </p:nvSpPr>
          <p:spPr bwMode="auto">
            <a:xfrm>
              <a:off x="4529" y="2688"/>
              <a:ext cx="24" cy="19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94" name="Rectangle 136"/>
            <p:cNvSpPr>
              <a:spLocks noChangeArrowheads="1"/>
            </p:cNvSpPr>
            <p:nvPr/>
          </p:nvSpPr>
          <p:spPr bwMode="auto">
            <a:xfrm>
              <a:off x="4564" y="2455"/>
              <a:ext cx="23" cy="19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95" name="Rectangle 137"/>
            <p:cNvSpPr>
              <a:spLocks noChangeArrowheads="1"/>
            </p:cNvSpPr>
            <p:nvPr/>
          </p:nvSpPr>
          <p:spPr bwMode="auto">
            <a:xfrm>
              <a:off x="4599" y="2633"/>
              <a:ext cx="24" cy="19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96" name="Line 138"/>
            <p:cNvSpPr>
              <a:spLocks noChangeShapeType="1"/>
            </p:cNvSpPr>
            <p:nvPr/>
          </p:nvSpPr>
          <p:spPr bwMode="auto">
            <a:xfrm flipV="1">
              <a:off x="1216" y="2189"/>
              <a:ext cx="39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7" name="Oval 139"/>
            <p:cNvSpPr>
              <a:spLocks noChangeArrowheads="1"/>
            </p:cNvSpPr>
            <p:nvPr/>
          </p:nvSpPr>
          <p:spPr bwMode="auto">
            <a:xfrm>
              <a:off x="1254" y="2193"/>
              <a:ext cx="18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98" name="Line 140"/>
            <p:cNvSpPr>
              <a:spLocks noChangeShapeType="1"/>
            </p:cNvSpPr>
            <p:nvPr/>
          </p:nvSpPr>
          <p:spPr bwMode="auto">
            <a:xfrm>
              <a:off x="1259" y="2198"/>
              <a:ext cx="41" cy="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9" name="Oval 141"/>
            <p:cNvSpPr>
              <a:spLocks noChangeArrowheads="1"/>
            </p:cNvSpPr>
            <p:nvPr/>
          </p:nvSpPr>
          <p:spPr bwMode="auto">
            <a:xfrm>
              <a:off x="1290" y="2247"/>
              <a:ext cx="18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600" name="Line 142"/>
            <p:cNvSpPr>
              <a:spLocks noChangeShapeType="1"/>
            </p:cNvSpPr>
            <p:nvPr/>
          </p:nvSpPr>
          <p:spPr bwMode="auto">
            <a:xfrm>
              <a:off x="1299" y="2252"/>
              <a:ext cx="29" cy="2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1" name="Oval 143"/>
            <p:cNvSpPr>
              <a:spLocks noChangeArrowheads="1"/>
            </p:cNvSpPr>
            <p:nvPr/>
          </p:nvSpPr>
          <p:spPr bwMode="auto">
            <a:xfrm>
              <a:off x="1324" y="2488"/>
              <a:ext cx="19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602" name="Line 144"/>
            <p:cNvSpPr>
              <a:spLocks noChangeShapeType="1"/>
            </p:cNvSpPr>
            <p:nvPr/>
          </p:nvSpPr>
          <p:spPr bwMode="auto">
            <a:xfrm flipV="1">
              <a:off x="1320" y="2441"/>
              <a:ext cx="41" cy="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3" name="Oval 145"/>
            <p:cNvSpPr>
              <a:spLocks noChangeArrowheads="1"/>
            </p:cNvSpPr>
            <p:nvPr/>
          </p:nvSpPr>
          <p:spPr bwMode="auto">
            <a:xfrm>
              <a:off x="1360" y="2444"/>
              <a:ext cx="18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604" name="Line 146"/>
            <p:cNvSpPr>
              <a:spLocks noChangeShapeType="1"/>
            </p:cNvSpPr>
            <p:nvPr/>
          </p:nvSpPr>
          <p:spPr bwMode="auto">
            <a:xfrm flipV="1">
              <a:off x="1361" y="2306"/>
              <a:ext cx="29" cy="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5" name="Oval 147"/>
            <p:cNvSpPr>
              <a:spLocks noChangeArrowheads="1"/>
            </p:cNvSpPr>
            <p:nvPr/>
          </p:nvSpPr>
          <p:spPr bwMode="auto">
            <a:xfrm>
              <a:off x="1393" y="2311"/>
              <a:ext cx="18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606" name="Line 148"/>
            <p:cNvSpPr>
              <a:spLocks noChangeShapeType="1"/>
            </p:cNvSpPr>
            <p:nvPr/>
          </p:nvSpPr>
          <p:spPr bwMode="auto">
            <a:xfrm>
              <a:off x="1399" y="2315"/>
              <a:ext cx="41" cy="7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7" name="Oval 149"/>
            <p:cNvSpPr>
              <a:spLocks noChangeArrowheads="1"/>
            </p:cNvSpPr>
            <p:nvPr/>
          </p:nvSpPr>
          <p:spPr bwMode="auto">
            <a:xfrm>
              <a:off x="1431" y="2379"/>
              <a:ext cx="18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608" name="Line 150"/>
            <p:cNvSpPr>
              <a:spLocks noChangeShapeType="1"/>
            </p:cNvSpPr>
            <p:nvPr/>
          </p:nvSpPr>
          <p:spPr bwMode="auto">
            <a:xfrm flipV="1">
              <a:off x="1431" y="2280"/>
              <a:ext cx="29" cy="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9" name="Oval 151"/>
            <p:cNvSpPr>
              <a:spLocks noChangeArrowheads="1"/>
            </p:cNvSpPr>
            <p:nvPr/>
          </p:nvSpPr>
          <p:spPr bwMode="auto">
            <a:xfrm>
              <a:off x="1465" y="2278"/>
              <a:ext cx="18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610" name="Line 152"/>
            <p:cNvSpPr>
              <a:spLocks noChangeShapeType="1"/>
            </p:cNvSpPr>
            <p:nvPr/>
          </p:nvSpPr>
          <p:spPr bwMode="auto">
            <a:xfrm flipV="1">
              <a:off x="1467" y="2238"/>
              <a:ext cx="40" cy="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1" name="Oval 153"/>
            <p:cNvSpPr>
              <a:spLocks noChangeArrowheads="1"/>
            </p:cNvSpPr>
            <p:nvPr/>
          </p:nvSpPr>
          <p:spPr bwMode="auto">
            <a:xfrm>
              <a:off x="1499" y="2242"/>
              <a:ext cx="18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612" name="Line 154"/>
            <p:cNvSpPr>
              <a:spLocks noChangeShapeType="1"/>
            </p:cNvSpPr>
            <p:nvPr/>
          </p:nvSpPr>
          <p:spPr bwMode="auto">
            <a:xfrm>
              <a:off x="1508" y="2247"/>
              <a:ext cx="32" cy="2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3" name="Oval 155"/>
            <p:cNvSpPr>
              <a:spLocks noChangeArrowheads="1"/>
            </p:cNvSpPr>
            <p:nvPr/>
          </p:nvSpPr>
          <p:spPr bwMode="auto">
            <a:xfrm>
              <a:off x="1535" y="2467"/>
              <a:ext cx="18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614" name="Line 156"/>
            <p:cNvSpPr>
              <a:spLocks noChangeShapeType="1"/>
            </p:cNvSpPr>
            <p:nvPr/>
          </p:nvSpPr>
          <p:spPr bwMode="auto">
            <a:xfrm flipV="1">
              <a:off x="1531" y="2394"/>
              <a:ext cx="39" cy="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5" name="Oval 157"/>
            <p:cNvSpPr>
              <a:spLocks noChangeArrowheads="1"/>
            </p:cNvSpPr>
            <p:nvPr/>
          </p:nvSpPr>
          <p:spPr bwMode="auto">
            <a:xfrm>
              <a:off x="1569" y="2397"/>
              <a:ext cx="18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616" name="Line 158"/>
            <p:cNvSpPr>
              <a:spLocks noChangeShapeType="1"/>
            </p:cNvSpPr>
            <p:nvPr/>
          </p:nvSpPr>
          <p:spPr bwMode="auto">
            <a:xfrm flipV="1">
              <a:off x="1566" y="2390"/>
              <a:ext cx="33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7" name="Oval 159"/>
            <p:cNvSpPr>
              <a:spLocks noChangeArrowheads="1"/>
            </p:cNvSpPr>
            <p:nvPr/>
          </p:nvSpPr>
          <p:spPr bwMode="auto">
            <a:xfrm>
              <a:off x="1605" y="2389"/>
              <a:ext cx="18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618" name="Line 160"/>
            <p:cNvSpPr>
              <a:spLocks noChangeShapeType="1"/>
            </p:cNvSpPr>
            <p:nvPr/>
          </p:nvSpPr>
          <p:spPr bwMode="auto">
            <a:xfrm>
              <a:off x="1610" y="2394"/>
              <a:ext cx="39" cy="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9" name="Oval 161"/>
            <p:cNvSpPr>
              <a:spLocks noChangeArrowheads="1"/>
            </p:cNvSpPr>
            <p:nvPr/>
          </p:nvSpPr>
          <p:spPr bwMode="auto">
            <a:xfrm>
              <a:off x="1640" y="2441"/>
              <a:ext cx="18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620" name="Line 162"/>
            <p:cNvSpPr>
              <a:spLocks noChangeShapeType="1"/>
            </p:cNvSpPr>
            <p:nvPr/>
          </p:nvSpPr>
          <p:spPr bwMode="auto">
            <a:xfrm>
              <a:off x="1648" y="2446"/>
              <a:ext cx="29" cy="5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21" name="Oval 163"/>
            <p:cNvSpPr>
              <a:spLocks noChangeArrowheads="1"/>
            </p:cNvSpPr>
            <p:nvPr/>
          </p:nvSpPr>
          <p:spPr bwMode="auto">
            <a:xfrm>
              <a:off x="1673" y="2996"/>
              <a:ext cx="18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622" name="Line 164"/>
            <p:cNvSpPr>
              <a:spLocks noChangeShapeType="1"/>
            </p:cNvSpPr>
            <p:nvPr/>
          </p:nvSpPr>
          <p:spPr bwMode="auto">
            <a:xfrm flipV="1">
              <a:off x="1674" y="2672"/>
              <a:ext cx="31" cy="3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23" name="Oval 165"/>
            <p:cNvSpPr>
              <a:spLocks noChangeArrowheads="1"/>
            </p:cNvSpPr>
            <p:nvPr/>
          </p:nvSpPr>
          <p:spPr bwMode="auto">
            <a:xfrm>
              <a:off x="1709" y="2676"/>
              <a:ext cx="18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624" name="Line 166"/>
            <p:cNvSpPr>
              <a:spLocks noChangeShapeType="1"/>
            </p:cNvSpPr>
            <p:nvPr/>
          </p:nvSpPr>
          <p:spPr bwMode="auto">
            <a:xfrm>
              <a:off x="1718" y="2681"/>
              <a:ext cx="29" cy="2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25" name="Oval 167"/>
            <p:cNvSpPr>
              <a:spLocks noChangeArrowheads="1"/>
            </p:cNvSpPr>
            <p:nvPr/>
          </p:nvSpPr>
          <p:spPr bwMode="auto">
            <a:xfrm>
              <a:off x="1744" y="2901"/>
              <a:ext cx="19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626" name="Line 168"/>
            <p:cNvSpPr>
              <a:spLocks noChangeShapeType="1"/>
            </p:cNvSpPr>
            <p:nvPr/>
          </p:nvSpPr>
          <p:spPr bwMode="auto">
            <a:xfrm>
              <a:off x="1753" y="2906"/>
              <a:ext cx="30" cy="1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27" name="Oval 169"/>
            <p:cNvSpPr>
              <a:spLocks noChangeArrowheads="1"/>
            </p:cNvSpPr>
            <p:nvPr/>
          </p:nvSpPr>
          <p:spPr bwMode="auto">
            <a:xfrm>
              <a:off x="1779" y="3027"/>
              <a:ext cx="18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628" name="Line 170"/>
            <p:cNvSpPr>
              <a:spLocks noChangeShapeType="1"/>
            </p:cNvSpPr>
            <p:nvPr/>
          </p:nvSpPr>
          <p:spPr bwMode="auto">
            <a:xfrm flipV="1">
              <a:off x="1785" y="2767"/>
              <a:ext cx="30" cy="2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29" name="Oval 171"/>
            <p:cNvSpPr>
              <a:spLocks noChangeArrowheads="1"/>
            </p:cNvSpPr>
            <p:nvPr/>
          </p:nvSpPr>
          <p:spPr bwMode="auto">
            <a:xfrm>
              <a:off x="1814" y="2764"/>
              <a:ext cx="18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630" name="Line 172"/>
            <p:cNvSpPr>
              <a:spLocks noChangeShapeType="1"/>
            </p:cNvSpPr>
            <p:nvPr/>
          </p:nvSpPr>
          <p:spPr bwMode="auto">
            <a:xfrm>
              <a:off x="1819" y="2769"/>
              <a:ext cx="39" cy="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31" name="Oval 173"/>
            <p:cNvSpPr>
              <a:spLocks noChangeArrowheads="1"/>
            </p:cNvSpPr>
            <p:nvPr/>
          </p:nvSpPr>
          <p:spPr bwMode="auto">
            <a:xfrm>
              <a:off x="1849" y="2782"/>
              <a:ext cx="18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632" name="Line 174"/>
            <p:cNvSpPr>
              <a:spLocks noChangeShapeType="1"/>
            </p:cNvSpPr>
            <p:nvPr/>
          </p:nvSpPr>
          <p:spPr bwMode="auto">
            <a:xfrm flipV="1">
              <a:off x="1846" y="2760"/>
              <a:ext cx="39" cy="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33" name="Oval 175"/>
            <p:cNvSpPr>
              <a:spLocks noChangeArrowheads="1"/>
            </p:cNvSpPr>
            <p:nvPr/>
          </p:nvSpPr>
          <p:spPr bwMode="auto">
            <a:xfrm>
              <a:off x="1885" y="2758"/>
              <a:ext cx="18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634" name="Line 176"/>
            <p:cNvSpPr>
              <a:spLocks noChangeShapeType="1"/>
            </p:cNvSpPr>
            <p:nvPr/>
          </p:nvSpPr>
          <p:spPr bwMode="auto">
            <a:xfrm>
              <a:off x="1893" y="2762"/>
              <a:ext cx="30" cy="4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35" name="Oval 177"/>
            <p:cNvSpPr>
              <a:spLocks noChangeArrowheads="1"/>
            </p:cNvSpPr>
            <p:nvPr/>
          </p:nvSpPr>
          <p:spPr bwMode="auto">
            <a:xfrm>
              <a:off x="1918" y="3179"/>
              <a:ext cx="18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636" name="Line 178"/>
            <p:cNvSpPr>
              <a:spLocks noChangeShapeType="1"/>
            </p:cNvSpPr>
            <p:nvPr/>
          </p:nvSpPr>
          <p:spPr bwMode="auto">
            <a:xfrm flipV="1">
              <a:off x="1919" y="2796"/>
              <a:ext cx="31" cy="38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37" name="Oval 179"/>
            <p:cNvSpPr>
              <a:spLocks noChangeArrowheads="1"/>
            </p:cNvSpPr>
            <p:nvPr/>
          </p:nvSpPr>
          <p:spPr bwMode="auto">
            <a:xfrm>
              <a:off x="1954" y="2794"/>
              <a:ext cx="18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638" name="Line 180"/>
            <p:cNvSpPr>
              <a:spLocks noChangeShapeType="1"/>
            </p:cNvSpPr>
            <p:nvPr/>
          </p:nvSpPr>
          <p:spPr bwMode="auto">
            <a:xfrm>
              <a:off x="1963" y="2798"/>
              <a:ext cx="29" cy="2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39" name="Oval 181"/>
            <p:cNvSpPr>
              <a:spLocks noChangeArrowheads="1"/>
            </p:cNvSpPr>
            <p:nvPr/>
          </p:nvSpPr>
          <p:spPr bwMode="auto">
            <a:xfrm>
              <a:off x="1988" y="3035"/>
              <a:ext cx="18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640" name="Line 182"/>
            <p:cNvSpPr>
              <a:spLocks noChangeShapeType="1"/>
            </p:cNvSpPr>
            <p:nvPr/>
          </p:nvSpPr>
          <p:spPr bwMode="auto">
            <a:xfrm>
              <a:off x="1993" y="3040"/>
              <a:ext cx="41" cy="5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41" name="Oval 183"/>
            <p:cNvSpPr>
              <a:spLocks noChangeArrowheads="1"/>
            </p:cNvSpPr>
            <p:nvPr/>
          </p:nvSpPr>
          <p:spPr bwMode="auto">
            <a:xfrm>
              <a:off x="2024" y="3084"/>
              <a:ext cx="19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642" name="Line 184"/>
            <p:cNvSpPr>
              <a:spLocks noChangeShapeType="1"/>
            </p:cNvSpPr>
            <p:nvPr/>
          </p:nvSpPr>
          <p:spPr bwMode="auto">
            <a:xfrm flipV="1">
              <a:off x="2031" y="2941"/>
              <a:ext cx="30" cy="1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43" name="Oval 185"/>
            <p:cNvSpPr>
              <a:spLocks noChangeArrowheads="1"/>
            </p:cNvSpPr>
            <p:nvPr/>
          </p:nvSpPr>
          <p:spPr bwMode="auto">
            <a:xfrm>
              <a:off x="2059" y="2939"/>
              <a:ext cx="18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644" name="Line 186"/>
            <p:cNvSpPr>
              <a:spLocks noChangeShapeType="1"/>
            </p:cNvSpPr>
            <p:nvPr/>
          </p:nvSpPr>
          <p:spPr bwMode="auto">
            <a:xfrm>
              <a:off x="2067" y="2944"/>
              <a:ext cx="30" cy="1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45" name="Oval 187"/>
            <p:cNvSpPr>
              <a:spLocks noChangeArrowheads="1"/>
            </p:cNvSpPr>
            <p:nvPr/>
          </p:nvSpPr>
          <p:spPr bwMode="auto">
            <a:xfrm>
              <a:off x="2094" y="3058"/>
              <a:ext cx="17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646" name="Line 188"/>
            <p:cNvSpPr>
              <a:spLocks noChangeShapeType="1"/>
            </p:cNvSpPr>
            <p:nvPr/>
          </p:nvSpPr>
          <p:spPr bwMode="auto">
            <a:xfrm>
              <a:off x="2102" y="3063"/>
              <a:ext cx="3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47" name="Oval 189"/>
            <p:cNvSpPr>
              <a:spLocks noChangeArrowheads="1"/>
            </p:cNvSpPr>
            <p:nvPr/>
          </p:nvSpPr>
          <p:spPr bwMode="auto">
            <a:xfrm>
              <a:off x="2129" y="3161"/>
              <a:ext cx="18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648" name="Line 190"/>
            <p:cNvSpPr>
              <a:spLocks noChangeShapeType="1"/>
            </p:cNvSpPr>
            <p:nvPr/>
          </p:nvSpPr>
          <p:spPr bwMode="auto">
            <a:xfrm flipV="1">
              <a:off x="2125" y="3127"/>
              <a:ext cx="39" cy="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49" name="Oval 191"/>
            <p:cNvSpPr>
              <a:spLocks noChangeArrowheads="1"/>
            </p:cNvSpPr>
            <p:nvPr/>
          </p:nvSpPr>
          <p:spPr bwMode="auto">
            <a:xfrm>
              <a:off x="2163" y="3131"/>
              <a:ext cx="18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650" name="Line 192"/>
            <p:cNvSpPr>
              <a:spLocks noChangeShapeType="1"/>
            </p:cNvSpPr>
            <p:nvPr/>
          </p:nvSpPr>
          <p:spPr bwMode="auto">
            <a:xfrm>
              <a:off x="2168" y="3139"/>
              <a:ext cx="33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51" name="Oval 193"/>
            <p:cNvSpPr>
              <a:spLocks noChangeArrowheads="1"/>
            </p:cNvSpPr>
            <p:nvPr/>
          </p:nvSpPr>
          <p:spPr bwMode="auto">
            <a:xfrm>
              <a:off x="2199" y="3139"/>
              <a:ext cx="18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652" name="Line 194"/>
            <p:cNvSpPr>
              <a:spLocks noChangeShapeType="1"/>
            </p:cNvSpPr>
            <p:nvPr/>
          </p:nvSpPr>
          <p:spPr bwMode="auto">
            <a:xfrm flipV="1">
              <a:off x="2199" y="2981"/>
              <a:ext cx="29" cy="15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53" name="Oval 195"/>
            <p:cNvSpPr>
              <a:spLocks noChangeArrowheads="1"/>
            </p:cNvSpPr>
            <p:nvPr/>
          </p:nvSpPr>
          <p:spPr bwMode="auto">
            <a:xfrm>
              <a:off x="2233" y="2985"/>
              <a:ext cx="18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654" name="Line 196"/>
            <p:cNvSpPr>
              <a:spLocks noChangeShapeType="1"/>
            </p:cNvSpPr>
            <p:nvPr/>
          </p:nvSpPr>
          <p:spPr bwMode="auto">
            <a:xfrm>
              <a:off x="2238" y="2991"/>
              <a:ext cx="3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55" name="Oval 197"/>
            <p:cNvSpPr>
              <a:spLocks noChangeArrowheads="1"/>
            </p:cNvSpPr>
            <p:nvPr/>
          </p:nvSpPr>
          <p:spPr bwMode="auto">
            <a:xfrm>
              <a:off x="2267" y="2988"/>
              <a:ext cx="18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656" name="Line 198"/>
            <p:cNvSpPr>
              <a:spLocks noChangeShapeType="1"/>
            </p:cNvSpPr>
            <p:nvPr/>
          </p:nvSpPr>
          <p:spPr bwMode="auto">
            <a:xfrm flipV="1">
              <a:off x="2268" y="2900"/>
              <a:ext cx="31" cy="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57" name="Oval 199"/>
            <p:cNvSpPr>
              <a:spLocks noChangeArrowheads="1"/>
            </p:cNvSpPr>
            <p:nvPr/>
          </p:nvSpPr>
          <p:spPr bwMode="auto">
            <a:xfrm>
              <a:off x="2303" y="2905"/>
              <a:ext cx="17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658" name="Line 200"/>
            <p:cNvSpPr>
              <a:spLocks noChangeShapeType="1"/>
            </p:cNvSpPr>
            <p:nvPr/>
          </p:nvSpPr>
          <p:spPr bwMode="auto">
            <a:xfrm>
              <a:off x="2312" y="2909"/>
              <a:ext cx="29" cy="1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59" name="Oval 201"/>
            <p:cNvSpPr>
              <a:spLocks noChangeArrowheads="1"/>
            </p:cNvSpPr>
            <p:nvPr/>
          </p:nvSpPr>
          <p:spPr bwMode="auto">
            <a:xfrm>
              <a:off x="2338" y="3022"/>
              <a:ext cx="0" cy="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660" name="Line 202"/>
            <p:cNvSpPr>
              <a:spLocks noChangeShapeType="1"/>
            </p:cNvSpPr>
            <p:nvPr/>
          </p:nvSpPr>
          <p:spPr bwMode="auto">
            <a:xfrm flipV="1">
              <a:off x="2345" y="2844"/>
              <a:ext cx="30" cy="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1" name="Oval 203"/>
            <p:cNvSpPr>
              <a:spLocks noChangeArrowheads="1"/>
            </p:cNvSpPr>
            <p:nvPr/>
          </p:nvSpPr>
          <p:spPr bwMode="auto">
            <a:xfrm>
              <a:off x="2374" y="2841"/>
              <a:ext cx="18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662" name="Line 204"/>
            <p:cNvSpPr>
              <a:spLocks noChangeShapeType="1"/>
            </p:cNvSpPr>
            <p:nvPr/>
          </p:nvSpPr>
          <p:spPr bwMode="auto">
            <a:xfrm flipV="1">
              <a:off x="2376" y="2758"/>
              <a:ext cx="40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3" name="Oval 205"/>
            <p:cNvSpPr>
              <a:spLocks noChangeArrowheads="1"/>
            </p:cNvSpPr>
            <p:nvPr/>
          </p:nvSpPr>
          <p:spPr bwMode="auto">
            <a:xfrm>
              <a:off x="2408" y="2761"/>
              <a:ext cx="18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664" name="Line 206"/>
            <p:cNvSpPr>
              <a:spLocks noChangeShapeType="1"/>
            </p:cNvSpPr>
            <p:nvPr/>
          </p:nvSpPr>
          <p:spPr bwMode="auto">
            <a:xfrm>
              <a:off x="2413" y="2766"/>
              <a:ext cx="41" cy="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5" name="Oval 207"/>
            <p:cNvSpPr>
              <a:spLocks noChangeArrowheads="1"/>
            </p:cNvSpPr>
            <p:nvPr/>
          </p:nvSpPr>
          <p:spPr bwMode="auto">
            <a:xfrm>
              <a:off x="2444" y="2831"/>
              <a:ext cx="19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666" name="Line 208"/>
            <p:cNvSpPr>
              <a:spLocks noChangeShapeType="1"/>
            </p:cNvSpPr>
            <p:nvPr/>
          </p:nvSpPr>
          <p:spPr bwMode="auto">
            <a:xfrm flipV="1">
              <a:off x="2449" y="2709"/>
              <a:ext cx="30" cy="1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7" name="Oval 209"/>
            <p:cNvSpPr>
              <a:spLocks noChangeArrowheads="1"/>
            </p:cNvSpPr>
            <p:nvPr/>
          </p:nvSpPr>
          <p:spPr bwMode="auto">
            <a:xfrm>
              <a:off x="2478" y="2714"/>
              <a:ext cx="18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668" name="Line 210"/>
            <p:cNvSpPr>
              <a:spLocks noChangeShapeType="1"/>
            </p:cNvSpPr>
            <p:nvPr/>
          </p:nvSpPr>
          <p:spPr bwMode="auto">
            <a:xfrm flipV="1">
              <a:off x="2479" y="2630"/>
              <a:ext cx="29" cy="7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9" name="Oval 211"/>
            <p:cNvSpPr>
              <a:spLocks noChangeArrowheads="1"/>
            </p:cNvSpPr>
            <p:nvPr/>
          </p:nvSpPr>
          <p:spPr bwMode="auto">
            <a:xfrm>
              <a:off x="2512" y="2634"/>
              <a:ext cx="17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670" name="Line 212"/>
            <p:cNvSpPr>
              <a:spLocks noChangeShapeType="1"/>
            </p:cNvSpPr>
            <p:nvPr/>
          </p:nvSpPr>
          <p:spPr bwMode="auto">
            <a:xfrm>
              <a:off x="2517" y="2638"/>
              <a:ext cx="41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71" name="Oval 213"/>
            <p:cNvSpPr>
              <a:spLocks noChangeArrowheads="1"/>
            </p:cNvSpPr>
            <p:nvPr/>
          </p:nvSpPr>
          <p:spPr bwMode="auto">
            <a:xfrm>
              <a:off x="2547" y="2661"/>
              <a:ext cx="18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672" name="Line 214"/>
            <p:cNvSpPr>
              <a:spLocks noChangeShapeType="1"/>
            </p:cNvSpPr>
            <p:nvPr/>
          </p:nvSpPr>
          <p:spPr bwMode="auto">
            <a:xfrm>
              <a:off x="2553" y="2666"/>
              <a:ext cx="39" cy="7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73" name="Oval 215"/>
            <p:cNvSpPr>
              <a:spLocks noChangeArrowheads="1"/>
            </p:cNvSpPr>
            <p:nvPr/>
          </p:nvSpPr>
          <p:spPr bwMode="auto">
            <a:xfrm>
              <a:off x="2583" y="2730"/>
              <a:ext cx="17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674" name="Line 216"/>
            <p:cNvSpPr>
              <a:spLocks noChangeShapeType="1"/>
            </p:cNvSpPr>
            <p:nvPr/>
          </p:nvSpPr>
          <p:spPr bwMode="auto">
            <a:xfrm flipV="1">
              <a:off x="2589" y="2626"/>
              <a:ext cx="32" cy="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75" name="Oval 217"/>
            <p:cNvSpPr>
              <a:spLocks noChangeArrowheads="1"/>
            </p:cNvSpPr>
            <p:nvPr/>
          </p:nvSpPr>
          <p:spPr bwMode="auto">
            <a:xfrm>
              <a:off x="2618" y="2630"/>
              <a:ext cx="18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676" name="Line 218"/>
            <p:cNvSpPr>
              <a:spLocks noChangeShapeType="1"/>
            </p:cNvSpPr>
            <p:nvPr/>
          </p:nvSpPr>
          <p:spPr bwMode="auto">
            <a:xfrm flipV="1">
              <a:off x="2625" y="2493"/>
              <a:ext cx="28" cy="1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77" name="Oval 219"/>
            <p:cNvSpPr>
              <a:spLocks noChangeArrowheads="1"/>
            </p:cNvSpPr>
            <p:nvPr/>
          </p:nvSpPr>
          <p:spPr bwMode="auto">
            <a:xfrm>
              <a:off x="2653" y="2492"/>
              <a:ext cx="18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678" name="Line 220"/>
            <p:cNvSpPr>
              <a:spLocks noChangeShapeType="1"/>
            </p:cNvSpPr>
            <p:nvPr/>
          </p:nvSpPr>
          <p:spPr bwMode="auto">
            <a:xfrm>
              <a:off x="2662" y="2496"/>
              <a:ext cx="29" cy="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79" name="Oval 221"/>
            <p:cNvSpPr>
              <a:spLocks noChangeArrowheads="1"/>
            </p:cNvSpPr>
            <p:nvPr/>
          </p:nvSpPr>
          <p:spPr bwMode="auto">
            <a:xfrm>
              <a:off x="2687" y="2745"/>
              <a:ext cx="18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680" name="Line 222"/>
            <p:cNvSpPr>
              <a:spLocks noChangeShapeType="1"/>
            </p:cNvSpPr>
            <p:nvPr/>
          </p:nvSpPr>
          <p:spPr bwMode="auto">
            <a:xfrm flipV="1">
              <a:off x="2688" y="2603"/>
              <a:ext cx="31" cy="1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81" name="Oval 223"/>
            <p:cNvSpPr>
              <a:spLocks noChangeArrowheads="1"/>
            </p:cNvSpPr>
            <p:nvPr/>
          </p:nvSpPr>
          <p:spPr bwMode="auto">
            <a:xfrm>
              <a:off x="2723" y="2606"/>
              <a:ext cx="18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682" name="Line 224"/>
            <p:cNvSpPr>
              <a:spLocks noChangeShapeType="1"/>
            </p:cNvSpPr>
            <p:nvPr/>
          </p:nvSpPr>
          <p:spPr bwMode="auto">
            <a:xfrm>
              <a:off x="2732" y="2611"/>
              <a:ext cx="29" cy="8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83" name="Oval 225"/>
            <p:cNvSpPr>
              <a:spLocks noChangeArrowheads="1"/>
            </p:cNvSpPr>
            <p:nvPr/>
          </p:nvSpPr>
          <p:spPr bwMode="auto">
            <a:xfrm>
              <a:off x="2756" y="2696"/>
              <a:ext cx="18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684" name="Line 226"/>
            <p:cNvSpPr>
              <a:spLocks noChangeShapeType="1"/>
            </p:cNvSpPr>
            <p:nvPr/>
          </p:nvSpPr>
          <p:spPr bwMode="auto">
            <a:xfrm>
              <a:off x="2767" y="2700"/>
              <a:ext cx="30" cy="8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85" name="Oval 227"/>
            <p:cNvSpPr>
              <a:spLocks noChangeArrowheads="1"/>
            </p:cNvSpPr>
            <p:nvPr/>
          </p:nvSpPr>
          <p:spPr bwMode="auto">
            <a:xfrm>
              <a:off x="2794" y="2784"/>
              <a:ext cx="18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686" name="Line 228"/>
            <p:cNvSpPr>
              <a:spLocks noChangeShapeType="1"/>
            </p:cNvSpPr>
            <p:nvPr/>
          </p:nvSpPr>
          <p:spPr bwMode="auto">
            <a:xfrm>
              <a:off x="2802" y="2789"/>
              <a:ext cx="29" cy="1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87" name="Oval 229"/>
            <p:cNvSpPr>
              <a:spLocks noChangeArrowheads="1"/>
            </p:cNvSpPr>
            <p:nvPr/>
          </p:nvSpPr>
          <p:spPr bwMode="auto">
            <a:xfrm>
              <a:off x="2827" y="2916"/>
              <a:ext cx="18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688" name="Line 230"/>
            <p:cNvSpPr>
              <a:spLocks noChangeShapeType="1"/>
            </p:cNvSpPr>
            <p:nvPr/>
          </p:nvSpPr>
          <p:spPr bwMode="auto">
            <a:xfrm flipV="1">
              <a:off x="2823" y="2878"/>
              <a:ext cx="39" cy="4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89" name="Oval 231"/>
            <p:cNvSpPr>
              <a:spLocks noChangeArrowheads="1"/>
            </p:cNvSpPr>
            <p:nvPr/>
          </p:nvSpPr>
          <p:spPr bwMode="auto">
            <a:xfrm>
              <a:off x="2861" y="2875"/>
              <a:ext cx="18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690" name="Line 232"/>
            <p:cNvSpPr>
              <a:spLocks noChangeShapeType="1"/>
            </p:cNvSpPr>
            <p:nvPr/>
          </p:nvSpPr>
          <p:spPr bwMode="auto">
            <a:xfrm flipV="1">
              <a:off x="2869" y="2543"/>
              <a:ext cx="30" cy="3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91" name="Oval 233"/>
            <p:cNvSpPr>
              <a:spLocks noChangeArrowheads="1"/>
            </p:cNvSpPr>
            <p:nvPr/>
          </p:nvSpPr>
          <p:spPr bwMode="auto">
            <a:xfrm>
              <a:off x="2897" y="2547"/>
              <a:ext cx="18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692" name="Line 234"/>
            <p:cNvSpPr>
              <a:spLocks noChangeShapeType="1"/>
            </p:cNvSpPr>
            <p:nvPr/>
          </p:nvSpPr>
          <p:spPr bwMode="auto">
            <a:xfrm>
              <a:off x="2907" y="2552"/>
              <a:ext cx="29" cy="2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93" name="Oval 235"/>
            <p:cNvSpPr>
              <a:spLocks noChangeArrowheads="1"/>
            </p:cNvSpPr>
            <p:nvPr/>
          </p:nvSpPr>
          <p:spPr bwMode="auto">
            <a:xfrm>
              <a:off x="2932" y="2789"/>
              <a:ext cx="18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694" name="Line 236"/>
            <p:cNvSpPr>
              <a:spLocks noChangeShapeType="1"/>
            </p:cNvSpPr>
            <p:nvPr/>
          </p:nvSpPr>
          <p:spPr bwMode="auto">
            <a:xfrm flipV="1">
              <a:off x="2938" y="2374"/>
              <a:ext cx="30" cy="4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95" name="Oval 237"/>
            <p:cNvSpPr>
              <a:spLocks noChangeArrowheads="1"/>
            </p:cNvSpPr>
            <p:nvPr/>
          </p:nvSpPr>
          <p:spPr bwMode="auto">
            <a:xfrm>
              <a:off x="2968" y="2371"/>
              <a:ext cx="18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696" name="Line 238"/>
            <p:cNvSpPr>
              <a:spLocks noChangeShapeType="1"/>
            </p:cNvSpPr>
            <p:nvPr/>
          </p:nvSpPr>
          <p:spPr bwMode="auto">
            <a:xfrm>
              <a:off x="2972" y="2376"/>
              <a:ext cx="4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97" name="Oval 239"/>
            <p:cNvSpPr>
              <a:spLocks noChangeArrowheads="1"/>
            </p:cNvSpPr>
            <p:nvPr/>
          </p:nvSpPr>
          <p:spPr bwMode="auto">
            <a:xfrm>
              <a:off x="3001" y="2400"/>
              <a:ext cx="18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698" name="Line 240"/>
            <p:cNvSpPr>
              <a:spLocks noChangeShapeType="1"/>
            </p:cNvSpPr>
            <p:nvPr/>
          </p:nvSpPr>
          <p:spPr bwMode="auto">
            <a:xfrm>
              <a:off x="3011" y="2405"/>
              <a:ext cx="32" cy="2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99" name="Oval 241"/>
            <p:cNvSpPr>
              <a:spLocks noChangeArrowheads="1"/>
            </p:cNvSpPr>
            <p:nvPr/>
          </p:nvSpPr>
          <p:spPr bwMode="auto">
            <a:xfrm>
              <a:off x="3039" y="2655"/>
              <a:ext cx="18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700" name="Line 242"/>
            <p:cNvSpPr>
              <a:spLocks noChangeShapeType="1"/>
            </p:cNvSpPr>
            <p:nvPr/>
          </p:nvSpPr>
          <p:spPr bwMode="auto">
            <a:xfrm flipV="1">
              <a:off x="3039" y="2541"/>
              <a:ext cx="29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01" name="Oval 243"/>
            <p:cNvSpPr>
              <a:spLocks noChangeArrowheads="1"/>
            </p:cNvSpPr>
            <p:nvPr/>
          </p:nvSpPr>
          <p:spPr bwMode="auto">
            <a:xfrm>
              <a:off x="3072" y="2546"/>
              <a:ext cx="18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702" name="Line 244"/>
            <p:cNvSpPr>
              <a:spLocks noChangeShapeType="1"/>
            </p:cNvSpPr>
            <p:nvPr/>
          </p:nvSpPr>
          <p:spPr bwMode="auto">
            <a:xfrm>
              <a:off x="3081" y="2550"/>
              <a:ext cx="29" cy="3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03" name="Oval 245"/>
            <p:cNvSpPr>
              <a:spLocks noChangeArrowheads="1"/>
            </p:cNvSpPr>
            <p:nvPr/>
          </p:nvSpPr>
          <p:spPr bwMode="auto">
            <a:xfrm>
              <a:off x="3106" y="2916"/>
              <a:ext cx="18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704" name="Line 246"/>
            <p:cNvSpPr>
              <a:spLocks noChangeShapeType="1"/>
            </p:cNvSpPr>
            <p:nvPr/>
          </p:nvSpPr>
          <p:spPr bwMode="auto">
            <a:xfrm flipV="1">
              <a:off x="3114" y="2635"/>
              <a:ext cx="30" cy="2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05" name="Oval 247"/>
            <p:cNvSpPr>
              <a:spLocks noChangeArrowheads="1"/>
            </p:cNvSpPr>
            <p:nvPr/>
          </p:nvSpPr>
          <p:spPr bwMode="auto">
            <a:xfrm>
              <a:off x="3143" y="2634"/>
              <a:ext cx="17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706" name="Line 248"/>
            <p:cNvSpPr>
              <a:spLocks noChangeShapeType="1"/>
            </p:cNvSpPr>
            <p:nvPr/>
          </p:nvSpPr>
          <p:spPr bwMode="auto">
            <a:xfrm flipV="1">
              <a:off x="3145" y="2585"/>
              <a:ext cx="38" cy="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07" name="Oval 249"/>
            <p:cNvSpPr>
              <a:spLocks noChangeArrowheads="1"/>
            </p:cNvSpPr>
            <p:nvPr/>
          </p:nvSpPr>
          <p:spPr bwMode="auto">
            <a:xfrm>
              <a:off x="3176" y="2590"/>
              <a:ext cx="18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708" name="Line 250"/>
            <p:cNvSpPr>
              <a:spLocks noChangeShapeType="1"/>
            </p:cNvSpPr>
            <p:nvPr/>
          </p:nvSpPr>
          <p:spPr bwMode="auto">
            <a:xfrm>
              <a:off x="3185" y="2594"/>
              <a:ext cx="31" cy="1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09" name="Oval 251"/>
            <p:cNvSpPr>
              <a:spLocks noChangeArrowheads="1"/>
            </p:cNvSpPr>
            <p:nvPr/>
          </p:nvSpPr>
          <p:spPr bwMode="auto">
            <a:xfrm>
              <a:off x="3212" y="2717"/>
              <a:ext cx="18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710" name="Line 252"/>
            <p:cNvSpPr>
              <a:spLocks noChangeShapeType="1"/>
            </p:cNvSpPr>
            <p:nvPr/>
          </p:nvSpPr>
          <p:spPr bwMode="auto">
            <a:xfrm flipV="1">
              <a:off x="3215" y="2685"/>
              <a:ext cx="4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11" name="Oval 253"/>
            <p:cNvSpPr>
              <a:spLocks noChangeArrowheads="1"/>
            </p:cNvSpPr>
            <p:nvPr/>
          </p:nvSpPr>
          <p:spPr bwMode="auto">
            <a:xfrm>
              <a:off x="3248" y="2689"/>
              <a:ext cx="18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712" name="Line 254"/>
            <p:cNvSpPr>
              <a:spLocks noChangeShapeType="1"/>
            </p:cNvSpPr>
            <p:nvPr/>
          </p:nvSpPr>
          <p:spPr bwMode="auto">
            <a:xfrm flipV="1">
              <a:off x="3247" y="2509"/>
              <a:ext cx="31" cy="1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13" name="Oval 255"/>
            <p:cNvSpPr>
              <a:spLocks noChangeArrowheads="1"/>
            </p:cNvSpPr>
            <p:nvPr/>
          </p:nvSpPr>
          <p:spPr bwMode="auto">
            <a:xfrm>
              <a:off x="3283" y="2506"/>
              <a:ext cx="18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714" name="Line 256"/>
            <p:cNvSpPr>
              <a:spLocks noChangeShapeType="1"/>
            </p:cNvSpPr>
            <p:nvPr/>
          </p:nvSpPr>
          <p:spPr bwMode="auto">
            <a:xfrm>
              <a:off x="3287" y="2512"/>
              <a:ext cx="3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15" name="Oval 257"/>
            <p:cNvSpPr>
              <a:spLocks noChangeArrowheads="1"/>
            </p:cNvSpPr>
            <p:nvPr/>
          </p:nvSpPr>
          <p:spPr bwMode="auto">
            <a:xfrm>
              <a:off x="3317" y="2510"/>
              <a:ext cx="18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716" name="Line 258"/>
            <p:cNvSpPr>
              <a:spLocks noChangeShapeType="1"/>
            </p:cNvSpPr>
            <p:nvPr/>
          </p:nvSpPr>
          <p:spPr bwMode="auto">
            <a:xfrm>
              <a:off x="3327" y="2514"/>
              <a:ext cx="28" cy="3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17" name="Oval 259"/>
            <p:cNvSpPr>
              <a:spLocks noChangeArrowheads="1"/>
            </p:cNvSpPr>
            <p:nvPr/>
          </p:nvSpPr>
          <p:spPr bwMode="auto">
            <a:xfrm>
              <a:off x="3351" y="2846"/>
              <a:ext cx="18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718" name="Line 260"/>
            <p:cNvSpPr>
              <a:spLocks noChangeShapeType="1"/>
            </p:cNvSpPr>
            <p:nvPr/>
          </p:nvSpPr>
          <p:spPr bwMode="auto">
            <a:xfrm flipV="1">
              <a:off x="3359" y="2678"/>
              <a:ext cx="30" cy="1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19" name="Oval 261"/>
            <p:cNvSpPr>
              <a:spLocks noChangeArrowheads="1"/>
            </p:cNvSpPr>
            <p:nvPr/>
          </p:nvSpPr>
          <p:spPr bwMode="auto">
            <a:xfrm>
              <a:off x="3387" y="2683"/>
              <a:ext cx="18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720" name="Line 262"/>
            <p:cNvSpPr>
              <a:spLocks noChangeShapeType="1"/>
            </p:cNvSpPr>
            <p:nvPr/>
          </p:nvSpPr>
          <p:spPr bwMode="auto">
            <a:xfrm>
              <a:off x="3396" y="2687"/>
              <a:ext cx="29" cy="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21" name="Oval 263"/>
            <p:cNvSpPr>
              <a:spLocks noChangeArrowheads="1"/>
            </p:cNvSpPr>
            <p:nvPr/>
          </p:nvSpPr>
          <p:spPr bwMode="auto">
            <a:xfrm>
              <a:off x="3421" y="2914"/>
              <a:ext cx="18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722" name="Line 264"/>
            <p:cNvSpPr>
              <a:spLocks noChangeShapeType="1"/>
            </p:cNvSpPr>
            <p:nvPr/>
          </p:nvSpPr>
          <p:spPr bwMode="auto">
            <a:xfrm flipV="1">
              <a:off x="3422" y="2785"/>
              <a:ext cx="31" cy="1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23" name="Oval 265"/>
            <p:cNvSpPr>
              <a:spLocks noChangeArrowheads="1"/>
            </p:cNvSpPr>
            <p:nvPr/>
          </p:nvSpPr>
          <p:spPr bwMode="auto">
            <a:xfrm>
              <a:off x="3457" y="2789"/>
              <a:ext cx="18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724" name="Line 266"/>
            <p:cNvSpPr>
              <a:spLocks noChangeShapeType="1"/>
            </p:cNvSpPr>
            <p:nvPr/>
          </p:nvSpPr>
          <p:spPr bwMode="auto">
            <a:xfrm flipV="1">
              <a:off x="3465" y="2682"/>
              <a:ext cx="28" cy="1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25" name="Oval 267"/>
            <p:cNvSpPr>
              <a:spLocks noChangeArrowheads="1"/>
            </p:cNvSpPr>
            <p:nvPr/>
          </p:nvSpPr>
          <p:spPr bwMode="auto">
            <a:xfrm>
              <a:off x="3491" y="2679"/>
              <a:ext cx="18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726" name="Line 268"/>
            <p:cNvSpPr>
              <a:spLocks noChangeShapeType="1"/>
            </p:cNvSpPr>
            <p:nvPr/>
          </p:nvSpPr>
          <p:spPr bwMode="auto">
            <a:xfrm>
              <a:off x="3500" y="2684"/>
              <a:ext cx="30" cy="2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27" name="Oval 269"/>
            <p:cNvSpPr>
              <a:spLocks noChangeArrowheads="1"/>
            </p:cNvSpPr>
            <p:nvPr/>
          </p:nvSpPr>
          <p:spPr bwMode="auto">
            <a:xfrm>
              <a:off x="3526" y="2970"/>
              <a:ext cx="18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728" name="Line 270"/>
            <p:cNvSpPr>
              <a:spLocks noChangeShapeType="1"/>
            </p:cNvSpPr>
            <p:nvPr/>
          </p:nvSpPr>
          <p:spPr bwMode="auto">
            <a:xfrm>
              <a:off x="3531" y="2975"/>
              <a:ext cx="40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29" name="Oval 271"/>
            <p:cNvSpPr>
              <a:spLocks noChangeArrowheads="1"/>
            </p:cNvSpPr>
            <p:nvPr/>
          </p:nvSpPr>
          <p:spPr bwMode="auto">
            <a:xfrm>
              <a:off x="3563" y="3012"/>
              <a:ext cx="17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730" name="Line 272"/>
            <p:cNvSpPr>
              <a:spLocks noChangeShapeType="1"/>
            </p:cNvSpPr>
            <p:nvPr/>
          </p:nvSpPr>
          <p:spPr bwMode="auto">
            <a:xfrm flipV="1">
              <a:off x="3562" y="2902"/>
              <a:ext cx="29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31" name="Oval 273"/>
            <p:cNvSpPr>
              <a:spLocks noChangeArrowheads="1"/>
            </p:cNvSpPr>
            <p:nvPr/>
          </p:nvSpPr>
          <p:spPr bwMode="auto">
            <a:xfrm>
              <a:off x="3596" y="2900"/>
              <a:ext cx="18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732" name="Line 274"/>
            <p:cNvSpPr>
              <a:spLocks noChangeShapeType="1"/>
            </p:cNvSpPr>
            <p:nvPr/>
          </p:nvSpPr>
          <p:spPr bwMode="auto">
            <a:xfrm flipV="1">
              <a:off x="3592" y="2880"/>
              <a:ext cx="41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33" name="Oval 275"/>
            <p:cNvSpPr>
              <a:spLocks noChangeArrowheads="1"/>
            </p:cNvSpPr>
            <p:nvPr/>
          </p:nvSpPr>
          <p:spPr bwMode="auto">
            <a:xfrm>
              <a:off x="3632" y="2883"/>
              <a:ext cx="18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734" name="Line 276"/>
            <p:cNvSpPr>
              <a:spLocks noChangeShapeType="1"/>
            </p:cNvSpPr>
            <p:nvPr/>
          </p:nvSpPr>
          <p:spPr bwMode="auto">
            <a:xfrm>
              <a:off x="3641" y="2888"/>
              <a:ext cx="29" cy="1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35" name="Oval 277"/>
            <p:cNvSpPr>
              <a:spLocks noChangeArrowheads="1"/>
            </p:cNvSpPr>
            <p:nvPr/>
          </p:nvSpPr>
          <p:spPr bwMode="auto">
            <a:xfrm>
              <a:off x="3666" y="3081"/>
              <a:ext cx="18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736" name="Line 278"/>
            <p:cNvSpPr>
              <a:spLocks noChangeShapeType="1"/>
            </p:cNvSpPr>
            <p:nvPr/>
          </p:nvSpPr>
          <p:spPr bwMode="auto">
            <a:xfrm>
              <a:off x="3671" y="3086"/>
              <a:ext cx="39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37" name="Oval 279"/>
            <p:cNvSpPr>
              <a:spLocks noChangeArrowheads="1"/>
            </p:cNvSpPr>
            <p:nvPr/>
          </p:nvSpPr>
          <p:spPr bwMode="auto">
            <a:xfrm>
              <a:off x="3700" y="3100"/>
              <a:ext cx="18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738" name="Line 280"/>
            <p:cNvSpPr>
              <a:spLocks noChangeShapeType="1"/>
            </p:cNvSpPr>
            <p:nvPr/>
          </p:nvSpPr>
          <p:spPr bwMode="auto">
            <a:xfrm flipV="1">
              <a:off x="3701" y="3020"/>
              <a:ext cx="31" cy="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39" name="Oval 281"/>
            <p:cNvSpPr>
              <a:spLocks noChangeArrowheads="1"/>
            </p:cNvSpPr>
            <p:nvPr/>
          </p:nvSpPr>
          <p:spPr bwMode="auto">
            <a:xfrm>
              <a:off x="3736" y="3017"/>
              <a:ext cx="18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740" name="Line 282"/>
            <p:cNvSpPr>
              <a:spLocks noChangeShapeType="1"/>
            </p:cNvSpPr>
            <p:nvPr/>
          </p:nvSpPr>
          <p:spPr bwMode="auto">
            <a:xfrm>
              <a:off x="3745" y="3022"/>
              <a:ext cx="30" cy="2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41" name="Oval 283"/>
            <p:cNvSpPr>
              <a:spLocks noChangeArrowheads="1"/>
            </p:cNvSpPr>
            <p:nvPr/>
          </p:nvSpPr>
          <p:spPr bwMode="auto">
            <a:xfrm>
              <a:off x="3770" y="3247"/>
              <a:ext cx="18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742" name="Line 284"/>
            <p:cNvSpPr>
              <a:spLocks noChangeShapeType="1"/>
            </p:cNvSpPr>
            <p:nvPr/>
          </p:nvSpPr>
          <p:spPr bwMode="auto">
            <a:xfrm flipV="1">
              <a:off x="3778" y="2991"/>
              <a:ext cx="30" cy="2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43" name="Oval 285"/>
            <p:cNvSpPr>
              <a:spLocks noChangeArrowheads="1"/>
            </p:cNvSpPr>
            <p:nvPr/>
          </p:nvSpPr>
          <p:spPr bwMode="auto">
            <a:xfrm>
              <a:off x="3806" y="2994"/>
              <a:ext cx="18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744" name="Line 286"/>
            <p:cNvSpPr>
              <a:spLocks noChangeShapeType="1"/>
            </p:cNvSpPr>
            <p:nvPr/>
          </p:nvSpPr>
          <p:spPr bwMode="auto">
            <a:xfrm>
              <a:off x="3816" y="2999"/>
              <a:ext cx="29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45" name="Oval 287"/>
            <p:cNvSpPr>
              <a:spLocks noChangeArrowheads="1"/>
            </p:cNvSpPr>
            <p:nvPr/>
          </p:nvSpPr>
          <p:spPr bwMode="auto">
            <a:xfrm>
              <a:off x="3841" y="3097"/>
              <a:ext cx="18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746" name="Line 288"/>
            <p:cNvSpPr>
              <a:spLocks noChangeShapeType="1"/>
            </p:cNvSpPr>
            <p:nvPr/>
          </p:nvSpPr>
          <p:spPr bwMode="auto">
            <a:xfrm flipV="1">
              <a:off x="3839" y="3085"/>
              <a:ext cx="39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47" name="Oval 289"/>
            <p:cNvSpPr>
              <a:spLocks noChangeArrowheads="1"/>
            </p:cNvSpPr>
            <p:nvPr/>
          </p:nvSpPr>
          <p:spPr bwMode="auto">
            <a:xfrm>
              <a:off x="3877" y="3082"/>
              <a:ext cx="18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748" name="Line 290"/>
            <p:cNvSpPr>
              <a:spLocks noChangeShapeType="1"/>
            </p:cNvSpPr>
            <p:nvPr/>
          </p:nvSpPr>
          <p:spPr bwMode="auto">
            <a:xfrm>
              <a:off x="3885" y="3087"/>
              <a:ext cx="30" cy="3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49" name="Oval 291"/>
            <p:cNvSpPr>
              <a:spLocks noChangeArrowheads="1"/>
            </p:cNvSpPr>
            <p:nvPr/>
          </p:nvSpPr>
          <p:spPr bwMode="auto">
            <a:xfrm>
              <a:off x="3911" y="3410"/>
              <a:ext cx="17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750" name="Line 292"/>
            <p:cNvSpPr>
              <a:spLocks noChangeShapeType="1"/>
            </p:cNvSpPr>
            <p:nvPr/>
          </p:nvSpPr>
          <p:spPr bwMode="auto">
            <a:xfrm flipV="1">
              <a:off x="3912" y="3000"/>
              <a:ext cx="29" cy="4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51" name="Oval 293"/>
            <p:cNvSpPr>
              <a:spLocks noChangeArrowheads="1"/>
            </p:cNvSpPr>
            <p:nvPr/>
          </p:nvSpPr>
          <p:spPr bwMode="auto">
            <a:xfrm>
              <a:off x="3945" y="2998"/>
              <a:ext cx="18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752" name="Line 294"/>
            <p:cNvSpPr>
              <a:spLocks noChangeShapeType="1"/>
            </p:cNvSpPr>
            <p:nvPr/>
          </p:nvSpPr>
          <p:spPr bwMode="auto">
            <a:xfrm>
              <a:off x="3954" y="3002"/>
              <a:ext cx="31" cy="1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53" name="Oval 295"/>
            <p:cNvSpPr>
              <a:spLocks noChangeArrowheads="1"/>
            </p:cNvSpPr>
            <p:nvPr/>
          </p:nvSpPr>
          <p:spPr bwMode="auto">
            <a:xfrm>
              <a:off x="3981" y="3130"/>
              <a:ext cx="18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754" name="Line 296"/>
            <p:cNvSpPr>
              <a:spLocks noChangeShapeType="1"/>
            </p:cNvSpPr>
            <p:nvPr/>
          </p:nvSpPr>
          <p:spPr bwMode="auto">
            <a:xfrm>
              <a:off x="3990" y="3135"/>
              <a:ext cx="29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55" name="Oval 297"/>
            <p:cNvSpPr>
              <a:spLocks noChangeArrowheads="1"/>
            </p:cNvSpPr>
            <p:nvPr/>
          </p:nvSpPr>
          <p:spPr bwMode="auto">
            <a:xfrm>
              <a:off x="4015" y="3229"/>
              <a:ext cx="18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756" name="Line 298"/>
            <p:cNvSpPr>
              <a:spLocks noChangeShapeType="1"/>
            </p:cNvSpPr>
            <p:nvPr/>
          </p:nvSpPr>
          <p:spPr bwMode="auto">
            <a:xfrm flipV="1">
              <a:off x="4023" y="3115"/>
              <a:ext cx="30" cy="1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57" name="Oval 299"/>
            <p:cNvSpPr>
              <a:spLocks noChangeArrowheads="1"/>
            </p:cNvSpPr>
            <p:nvPr/>
          </p:nvSpPr>
          <p:spPr bwMode="auto">
            <a:xfrm>
              <a:off x="4051" y="3112"/>
              <a:ext cx="18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758" name="Line 300"/>
            <p:cNvSpPr>
              <a:spLocks noChangeShapeType="1"/>
            </p:cNvSpPr>
            <p:nvPr/>
          </p:nvSpPr>
          <p:spPr bwMode="auto">
            <a:xfrm flipV="1">
              <a:off x="4047" y="3064"/>
              <a:ext cx="39" cy="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59" name="Oval 301"/>
            <p:cNvSpPr>
              <a:spLocks noChangeArrowheads="1"/>
            </p:cNvSpPr>
            <p:nvPr/>
          </p:nvSpPr>
          <p:spPr bwMode="auto">
            <a:xfrm>
              <a:off x="4085" y="3060"/>
              <a:ext cx="18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760" name="Line 302"/>
            <p:cNvSpPr>
              <a:spLocks noChangeShapeType="1"/>
            </p:cNvSpPr>
            <p:nvPr/>
          </p:nvSpPr>
          <p:spPr bwMode="auto">
            <a:xfrm flipV="1">
              <a:off x="4081" y="3024"/>
              <a:ext cx="41" cy="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1" name="Oval 303"/>
            <p:cNvSpPr>
              <a:spLocks noChangeArrowheads="1"/>
            </p:cNvSpPr>
            <p:nvPr/>
          </p:nvSpPr>
          <p:spPr bwMode="auto">
            <a:xfrm>
              <a:off x="4121" y="3024"/>
              <a:ext cx="18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762" name="Line 304"/>
            <p:cNvSpPr>
              <a:spLocks noChangeShapeType="1"/>
            </p:cNvSpPr>
            <p:nvPr/>
          </p:nvSpPr>
          <p:spPr bwMode="auto">
            <a:xfrm>
              <a:off x="4130" y="3028"/>
              <a:ext cx="29" cy="2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3" name="Oval 305"/>
            <p:cNvSpPr>
              <a:spLocks noChangeArrowheads="1"/>
            </p:cNvSpPr>
            <p:nvPr/>
          </p:nvSpPr>
          <p:spPr bwMode="auto">
            <a:xfrm>
              <a:off x="4155" y="3241"/>
              <a:ext cx="18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764" name="Line 306"/>
            <p:cNvSpPr>
              <a:spLocks noChangeShapeType="1"/>
            </p:cNvSpPr>
            <p:nvPr/>
          </p:nvSpPr>
          <p:spPr bwMode="auto">
            <a:xfrm flipV="1">
              <a:off x="4161" y="2972"/>
              <a:ext cx="30" cy="2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5" name="Oval 307"/>
            <p:cNvSpPr>
              <a:spLocks noChangeArrowheads="1"/>
            </p:cNvSpPr>
            <p:nvPr/>
          </p:nvSpPr>
          <p:spPr bwMode="auto">
            <a:xfrm>
              <a:off x="4190" y="2976"/>
              <a:ext cx="18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766" name="Line 308"/>
            <p:cNvSpPr>
              <a:spLocks noChangeShapeType="1"/>
            </p:cNvSpPr>
            <p:nvPr/>
          </p:nvSpPr>
          <p:spPr bwMode="auto">
            <a:xfrm>
              <a:off x="4195" y="2981"/>
              <a:ext cx="41" cy="8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7" name="Oval 309"/>
            <p:cNvSpPr>
              <a:spLocks noChangeArrowheads="1"/>
            </p:cNvSpPr>
            <p:nvPr/>
          </p:nvSpPr>
          <p:spPr bwMode="auto">
            <a:xfrm>
              <a:off x="4226" y="3053"/>
              <a:ext cx="18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768" name="Line 310"/>
            <p:cNvSpPr>
              <a:spLocks noChangeShapeType="1"/>
            </p:cNvSpPr>
            <p:nvPr/>
          </p:nvSpPr>
          <p:spPr bwMode="auto">
            <a:xfrm flipV="1">
              <a:off x="4226" y="2870"/>
              <a:ext cx="29" cy="17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9" name="Oval 311"/>
            <p:cNvSpPr>
              <a:spLocks noChangeArrowheads="1"/>
            </p:cNvSpPr>
            <p:nvPr/>
          </p:nvSpPr>
          <p:spPr bwMode="auto">
            <a:xfrm>
              <a:off x="4260" y="2872"/>
              <a:ext cx="18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770" name="Line 312"/>
            <p:cNvSpPr>
              <a:spLocks noChangeShapeType="1"/>
            </p:cNvSpPr>
            <p:nvPr/>
          </p:nvSpPr>
          <p:spPr bwMode="auto">
            <a:xfrm flipV="1">
              <a:off x="4268" y="2742"/>
              <a:ext cx="30" cy="1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71" name="Oval 313"/>
            <p:cNvSpPr>
              <a:spLocks noChangeArrowheads="1"/>
            </p:cNvSpPr>
            <p:nvPr/>
          </p:nvSpPr>
          <p:spPr bwMode="auto">
            <a:xfrm>
              <a:off x="4296" y="2740"/>
              <a:ext cx="18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772" name="Line 314"/>
            <p:cNvSpPr>
              <a:spLocks noChangeShapeType="1"/>
            </p:cNvSpPr>
            <p:nvPr/>
          </p:nvSpPr>
          <p:spPr bwMode="auto">
            <a:xfrm>
              <a:off x="4307" y="2745"/>
              <a:ext cx="27" cy="1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73" name="Oval 315"/>
            <p:cNvSpPr>
              <a:spLocks noChangeArrowheads="1"/>
            </p:cNvSpPr>
            <p:nvPr/>
          </p:nvSpPr>
          <p:spPr bwMode="auto">
            <a:xfrm>
              <a:off x="4330" y="2893"/>
              <a:ext cx="18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774" name="Line 316"/>
            <p:cNvSpPr>
              <a:spLocks noChangeShapeType="1"/>
            </p:cNvSpPr>
            <p:nvPr/>
          </p:nvSpPr>
          <p:spPr bwMode="auto">
            <a:xfrm flipV="1">
              <a:off x="4331" y="2687"/>
              <a:ext cx="29" cy="19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75" name="Oval 317"/>
            <p:cNvSpPr>
              <a:spLocks noChangeArrowheads="1"/>
            </p:cNvSpPr>
            <p:nvPr/>
          </p:nvSpPr>
          <p:spPr bwMode="auto">
            <a:xfrm>
              <a:off x="4364" y="2691"/>
              <a:ext cx="19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776" name="Line 318"/>
            <p:cNvSpPr>
              <a:spLocks noChangeShapeType="1"/>
            </p:cNvSpPr>
            <p:nvPr/>
          </p:nvSpPr>
          <p:spPr bwMode="auto">
            <a:xfrm>
              <a:off x="4374" y="2695"/>
              <a:ext cx="2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77" name="Oval 319"/>
            <p:cNvSpPr>
              <a:spLocks noChangeArrowheads="1"/>
            </p:cNvSpPr>
            <p:nvPr/>
          </p:nvSpPr>
          <p:spPr bwMode="auto">
            <a:xfrm>
              <a:off x="4400" y="2691"/>
              <a:ext cx="18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778" name="Line 320"/>
            <p:cNvSpPr>
              <a:spLocks noChangeShapeType="1"/>
            </p:cNvSpPr>
            <p:nvPr/>
          </p:nvSpPr>
          <p:spPr bwMode="auto">
            <a:xfrm>
              <a:off x="4407" y="2696"/>
              <a:ext cx="38" cy="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79" name="Oval 321"/>
            <p:cNvSpPr>
              <a:spLocks noChangeArrowheads="1"/>
            </p:cNvSpPr>
            <p:nvPr/>
          </p:nvSpPr>
          <p:spPr bwMode="auto">
            <a:xfrm>
              <a:off x="4435" y="2732"/>
              <a:ext cx="18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780" name="Line 322"/>
            <p:cNvSpPr>
              <a:spLocks noChangeShapeType="1"/>
            </p:cNvSpPr>
            <p:nvPr/>
          </p:nvSpPr>
          <p:spPr bwMode="auto">
            <a:xfrm flipV="1">
              <a:off x="4435" y="2580"/>
              <a:ext cx="29" cy="1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81" name="Oval 323"/>
            <p:cNvSpPr>
              <a:spLocks noChangeArrowheads="1"/>
            </p:cNvSpPr>
            <p:nvPr/>
          </p:nvSpPr>
          <p:spPr bwMode="auto">
            <a:xfrm>
              <a:off x="4471" y="2583"/>
              <a:ext cx="18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782" name="Line 324"/>
            <p:cNvSpPr>
              <a:spLocks noChangeShapeType="1"/>
            </p:cNvSpPr>
            <p:nvPr/>
          </p:nvSpPr>
          <p:spPr bwMode="auto">
            <a:xfrm>
              <a:off x="4475" y="2588"/>
              <a:ext cx="40" cy="7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83" name="Oval 325"/>
            <p:cNvSpPr>
              <a:spLocks noChangeArrowheads="1"/>
            </p:cNvSpPr>
            <p:nvPr/>
          </p:nvSpPr>
          <p:spPr bwMode="auto">
            <a:xfrm>
              <a:off x="4505" y="2652"/>
              <a:ext cx="18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784" name="Line 326"/>
            <p:cNvSpPr>
              <a:spLocks noChangeShapeType="1"/>
            </p:cNvSpPr>
            <p:nvPr/>
          </p:nvSpPr>
          <p:spPr bwMode="auto">
            <a:xfrm>
              <a:off x="4510" y="2656"/>
              <a:ext cx="39" cy="5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85" name="Oval 327"/>
            <p:cNvSpPr>
              <a:spLocks noChangeArrowheads="1"/>
            </p:cNvSpPr>
            <p:nvPr/>
          </p:nvSpPr>
          <p:spPr bwMode="auto">
            <a:xfrm>
              <a:off x="4539" y="2697"/>
              <a:ext cx="18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786" name="Line 328"/>
            <p:cNvSpPr>
              <a:spLocks noChangeShapeType="1"/>
            </p:cNvSpPr>
            <p:nvPr/>
          </p:nvSpPr>
          <p:spPr bwMode="auto">
            <a:xfrm flipV="1">
              <a:off x="4540" y="2466"/>
              <a:ext cx="31" cy="2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87" name="Oval 329"/>
            <p:cNvSpPr>
              <a:spLocks noChangeArrowheads="1"/>
            </p:cNvSpPr>
            <p:nvPr/>
          </p:nvSpPr>
          <p:spPr bwMode="auto">
            <a:xfrm>
              <a:off x="4575" y="2464"/>
              <a:ext cx="18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788" name="Line 330"/>
            <p:cNvSpPr>
              <a:spLocks noChangeShapeType="1"/>
            </p:cNvSpPr>
            <p:nvPr/>
          </p:nvSpPr>
          <p:spPr bwMode="auto">
            <a:xfrm>
              <a:off x="4584" y="2469"/>
              <a:ext cx="29" cy="1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89" name="Rectangle 331"/>
            <p:cNvSpPr>
              <a:spLocks noChangeArrowheads="1"/>
            </p:cNvSpPr>
            <p:nvPr/>
          </p:nvSpPr>
          <p:spPr bwMode="auto">
            <a:xfrm>
              <a:off x="764" y="3087"/>
              <a:ext cx="124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790" name="Rectangle 332"/>
            <p:cNvSpPr>
              <a:spLocks noChangeArrowheads="1"/>
            </p:cNvSpPr>
            <p:nvPr/>
          </p:nvSpPr>
          <p:spPr bwMode="auto">
            <a:xfrm>
              <a:off x="2199" y="1440"/>
              <a:ext cx="1265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8900" tIns="44450" rIns="88900" bIns="44450">
              <a:spAutoFit/>
            </a:bodyPr>
            <a:lstStyle>
              <a:lvl1pPr defTabSz="87947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87947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879475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879475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879475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1">
                  <a:solidFill>
                    <a:srgbClr val="000000"/>
                  </a:solidFill>
                  <a:latin typeface="Arial" panose="020B0604020202020204" pitchFamily="34" charset="0"/>
                </a:rPr>
                <a:t>RS DAILY WEIGHTS</a:t>
              </a:r>
            </a:p>
          </p:txBody>
        </p:sp>
        <p:sp>
          <p:nvSpPr>
            <p:cNvPr id="19791" name="Rectangle 333"/>
            <p:cNvSpPr>
              <a:spLocks noChangeArrowheads="1"/>
            </p:cNvSpPr>
            <p:nvPr/>
          </p:nvSpPr>
          <p:spPr bwMode="auto">
            <a:xfrm>
              <a:off x="1016" y="3650"/>
              <a:ext cx="571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8900" tIns="44450" rIns="88900" bIns="44450">
              <a:spAutoFit/>
            </a:bodyPr>
            <a:lstStyle>
              <a:lvl1pPr defTabSz="87947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87947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879475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879475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879475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Arial" panose="020B0604020202020204" pitchFamily="34" charset="0"/>
                </a:rPr>
                <a:t>Jan 1998</a:t>
              </a:r>
            </a:p>
          </p:txBody>
        </p:sp>
        <p:sp>
          <p:nvSpPr>
            <p:cNvPr id="19792" name="Oval 334"/>
            <p:cNvSpPr>
              <a:spLocks noChangeArrowheads="1"/>
            </p:cNvSpPr>
            <p:nvPr/>
          </p:nvSpPr>
          <p:spPr bwMode="auto">
            <a:xfrm>
              <a:off x="2825" y="2836"/>
              <a:ext cx="97" cy="85"/>
            </a:xfrm>
            <a:prstGeom prst="ellipse">
              <a:avLst/>
            </a:prstGeom>
            <a:solidFill>
              <a:srgbClr val="D20008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793" name="Oval 335"/>
            <p:cNvSpPr>
              <a:spLocks noChangeArrowheads="1"/>
            </p:cNvSpPr>
            <p:nvPr/>
          </p:nvSpPr>
          <p:spPr bwMode="auto">
            <a:xfrm>
              <a:off x="3070" y="2878"/>
              <a:ext cx="99" cy="85"/>
            </a:xfrm>
            <a:prstGeom prst="ellipse">
              <a:avLst/>
            </a:prstGeom>
            <a:solidFill>
              <a:srgbClr val="D20008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794" name="Oval 336"/>
            <p:cNvSpPr>
              <a:spLocks noChangeArrowheads="1"/>
            </p:cNvSpPr>
            <p:nvPr/>
          </p:nvSpPr>
          <p:spPr bwMode="auto">
            <a:xfrm>
              <a:off x="2963" y="2379"/>
              <a:ext cx="99" cy="84"/>
            </a:xfrm>
            <a:prstGeom prst="ellipse">
              <a:avLst/>
            </a:prstGeom>
            <a:solidFill>
              <a:srgbClr val="D20008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795" name="Rectangle 337"/>
            <p:cNvSpPr>
              <a:spLocks noChangeArrowheads="1"/>
            </p:cNvSpPr>
            <p:nvPr/>
          </p:nvSpPr>
          <p:spPr bwMode="auto">
            <a:xfrm>
              <a:off x="565" y="2190"/>
              <a:ext cx="205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8900" tIns="44450" rIns="88900" bIns="44450">
              <a:spAutoFit/>
            </a:bodyPr>
            <a:lstStyle>
              <a:lvl1pPr defTabSz="87947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87947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879475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879475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879475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879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500" b="1">
                  <a:solidFill>
                    <a:srgbClr val="D20008"/>
                  </a:solidFill>
                  <a:latin typeface="Arial" panose="020B0604020202020204" pitchFamily="34" charset="0"/>
                </a:rPr>
                <a:t>P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500" b="1">
                  <a:solidFill>
                    <a:srgbClr val="D20008"/>
                  </a:solidFill>
                  <a:latin typeface="Arial" panose="020B0604020202020204" pitchFamily="34" charset="0"/>
                </a:rPr>
                <a:t>O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500" b="1">
                  <a:solidFill>
                    <a:srgbClr val="D20008"/>
                  </a:solidFill>
                  <a:latin typeface="Arial" panose="020B0604020202020204" pitchFamily="34" charset="0"/>
                </a:rPr>
                <a:t>U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500" b="1">
                  <a:solidFill>
                    <a:srgbClr val="D20008"/>
                  </a:solidFill>
                  <a:latin typeface="Arial" panose="020B0604020202020204" pitchFamily="34" charset="0"/>
                </a:rPr>
                <a:t>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500" b="1">
                  <a:solidFill>
                    <a:srgbClr val="D20008"/>
                  </a:solidFill>
                  <a:latin typeface="Arial" panose="020B0604020202020204" pitchFamily="34" charset="0"/>
                </a:rPr>
                <a:t>D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500" b="1">
                  <a:solidFill>
                    <a:srgbClr val="D20008"/>
                  </a:solidFill>
                  <a:latin typeface="Arial" panose="020B0604020202020204" pitchFamily="34" charset="0"/>
                </a:rPr>
                <a:t>S</a:t>
              </a:r>
            </a:p>
          </p:txBody>
        </p:sp>
      </p:grpSp>
      <p:sp>
        <p:nvSpPr>
          <p:cNvPr id="19462" name="Rectangle 338"/>
          <p:cNvSpPr>
            <a:spLocks noGrp="1"/>
          </p:cNvSpPr>
          <p:nvPr>
            <p:ph type="title" idx="4294967295"/>
          </p:nvPr>
        </p:nvSpPr>
        <p:spPr>
          <a:xfrm>
            <a:off x="-1304394" y="104776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The Data In Context</a:t>
            </a:r>
          </a:p>
        </p:txBody>
      </p:sp>
    </p:spTree>
    <p:extLst>
      <p:ext uri="{BB962C8B-B14F-4D97-AF65-F5344CB8AC3E}">
        <p14:creationId xmlns:p14="http://schemas.microsoft.com/office/powerpoint/2010/main" val="443311707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kern="1200" dirty="0">
                <a:ea typeface="ＭＳ Ｐゴシック" panose="020B0600070205080204" pitchFamily="34" charset="-128"/>
              </a:rPr>
              <a:t>Your Jobs are Hard Enough….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11A51-63F0-4E79-A62F-55053B411C5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012" y="1466345"/>
            <a:ext cx="831692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Government regulations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Shrinking budgets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Retaining top talent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Ineffective software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Maintaining client/constituent satisfaction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886" y="4437112"/>
            <a:ext cx="2560636" cy="182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12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338"/>
          <p:cNvSpPr>
            <a:spLocks noGrp="1"/>
          </p:cNvSpPr>
          <p:nvPr>
            <p:ph type="title" idx="4294967295"/>
          </p:nvPr>
        </p:nvSpPr>
        <p:spPr>
          <a:xfrm>
            <a:off x="-20574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Learnings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5898" y="1410831"/>
            <a:ext cx="855073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2000" dirty="0"/>
              <a:t>Everything we do has inherent </a:t>
            </a:r>
            <a:r>
              <a:rPr lang="en-US" sz="2000" b="1" dirty="0"/>
              <a:t>variation</a:t>
            </a:r>
          </a:p>
          <a:p>
            <a:pPr marL="742950" indent="-742950">
              <a:buAutoNum type="arabicPeriod"/>
            </a:pPr>
            <a:endParaRPr lang="en-US" sz="2000" dirty="0"/>
          </a:p>
          <a:p>
            <a:pPr marL="742950" indent="-742950">
              <a:buAutoNum type="arabicPeriod"/>
            </a:pPr>
            <a:r>
              <a:rPr lang="en-US" sz="2000" dirty="0"/>
              <a:t>Ask to see the </a:t>
            </a:r>
            <a:r>
              <a:rPr lang="en-US" sz="2000" b="1" dirty="0"/>
              <a:t>data</a:t>
            </a:r>
            <a:r>
              <a:rPr lang="en-US" sz="2000" dirty="0"/>
              <a:t> (don’t rely on perception)</a:t>
            </a:r>
          </a:p>
          <a:p>
            <a:pPr marL="742950" indent="-742950">
              <a:buAutoNum type="arabicPeriod"/>
            </a:pPr>
            <a:endParaRPr lang="en-US" sz="2000" dirty="0"/>
          </a:p>
          <a:p>
            <a:pPr marL="742950" indent="-742950">
              <a:buAutoNum type="arabicPeriod"/>
            </a:pPr>
            <a:r>
              <a:rPr lang="en-US" sz="2000" b="1" dirty="0"/>
              <a:t>Plot</a:t>
            </a:r>
            <a:r>
              <a:rPr lang="en-US" sz="2000" dirty="0"/>
              <a:t> the data to best understand process variation and performance</a:t>
            </a:r>
          </a:p>
          <a:p>
            <a:pPr marL="742950" indent="-742950">
              <a:buAutoNum type="arabicPeriod"/>
            </a:pPr>
            <a:endParaRPr lang="en-US" sz="2000" dirty="0"/>
          </a:p>
          <a:p>
            <a:pPr marL="742950" indent="-742950">
              <a:buAutoNum type="arabicPeriod"/>
            </a:pPr>
            <a:r>
              <a:rPr lang="en-US" sz="2000" dirty="0"/>
              <a:t>Plot the data in </a:t>
            </a:r>
            <a:r>
              <a:rPr lang="en-US" sz="2000" b="1" dirty="0"/>
              <a:t>context</a:t>
            </a:r>
            <a:r>
              <a:rPr lang="en-US" sz="2000" dirty="0"/>
              <a:t> (don’t make point-to-point comparisons)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343400"/>
            <a:ext cx="2951820" cy="221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96966"/>
      </p:ext>
    </p:extLst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514600" y="3505200"/>
            <a:ext cx="401781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Xerox Sans" pitchFamily="50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Xerox Sans" pitchFamily="50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Xerox Sans" pitchFamily="50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Xerox Sans" pitchFamily="50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Xerox Sans" pitchFamily="50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Xerox Sans" pitchFamily="50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Xerox Sans" pitchFamily="50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Xerox Sans" pitchFamily="50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Xerox Sans" pitchFamily="50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Flow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2400" y="228600"/>
            <a:ext cx="1066800" cy="1371600"/>
            <a:chOff x="152400" y="228600"/>
            <a:chExt cx="1066800" cy="1371600"/>
          </a:xfrm>
        </p:grpSpPr>
        <p:sp>
          <p:nvSpPr>
            <p:cNvPr id="4" name="Rounded Rectangle 3"/>
            <p:cNvSpPr/>
            <p:nvPr/>
          </p:nvSpPr>
          <p:spPr>
            <a:xfrm>
              <a:off x="381000" y="228600"/>
              <a:ext cx="838200" cy="2286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52400" y="228600"/>
              <a:ext cx="457200" cy="1371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416983"/>
            <a:ext cx="1905000" cy="164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384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19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/>
              <a:t>Post-It Note Exercise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blackWhite">
          <a:xfrm>
            <a:off x="973138" y="1654175"/>
            <a:ext cx="7416800" cy="35131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Aft>
                <a:spcPct val="0"/>
              </a:spcAft>
            </a:pPr>
            <a:r>
              <a:rPr lang="en-US" altLang="en-US" sz="3600">
                <a:latin typeface="Optimum" pitchFamily="2" charset="0"/>
              </a:rPr>
              <a:t>A  B  C  D  E  F  G  H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698959" y="5405735"/>
            <a:ext cx="40286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7463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Aft>
                <a:spcPct val="0"/>
              </a:spcAft>
            </a:pPr>
            <a:r>
              <a:rPr lang="en-US" altLang="en-US" sz="2400" dirty="0">
                <a:latin typeface="Optimum" pitchFamily="2" charset="0"/>
              </a:rPr>
              <a:t>This is a completed “Report”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11A51-63F0-4E79-A62F-55053B411C5D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884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19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/>
              <a:t>Post-It Note Exercise</a:t>
            </a:r>
          </a:p>
        </p:txBody>
      </p:sp>
      <p:sp>
        <p:nvSpPr>
          <p:cNvPr id="3" name="Rectangle 2"/>
          <p:cNvSpPr/>
          <p:nvPr/>
        </p:nvSpPr>
        <p:spPr>
          <a:xfrm>
            <a:off x="423877" y="1371600"/>
            <a:ext cx="82089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Form teams of size 8 (count off 1-2-3…# teams)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Assign a letter per person A, B, …. 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Each person learns their process step (write your letter “A”, “B”, 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Give stack of post-its to person 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Assign a time keeper per team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Goal:  Produce 5 completed “reports” in the most efficient manner</a:t>
            </a:r>
          </a:p>
          <a:p>
            <a:endParaRPr lang="en-US" altLang="en-US" u="sng" dirty="0"/>
          </a:p>
          <a:p>
            <a:endParaRPr lang="en-US" altLang="en-US" u="sng" dirty="0"/>
          </a:p>
          <a:p>
            <a:r>
              <a:rPr lang="en-US" altLang="en-US" u="sng" dirty="0"/>
              <a:t>Run #1</a:t>
            </a:r>
            <a:r>
              <a:rPr lang="en-US" altLang="en-US" dirty="0"/>
              <a:t>:  Each person complete your process step on 5 reports.  </a:t>
            </a:r>
            <a:r>
              <a:rPr lang="en-US" altLang="en-US" b="1" dirty="0"/>
              <a:t>Only when 5 reports are completed through your operation</a:t>
            </a:r>
            <a:r>
              <a:rPr lang="en-US" altLang="en-US" dirty="0"/>
              <a:t>, move those 5 reports to the next operation.  </a:t>
            </a:r>
          </a:p>
          <a:p>
            <a:endParaRPr lang="en-US" altLang="en-US" dirty="0"/>
          </a:p>
          <a:p>
            <a:r>
              <a:rPr lang="en-US" altLang="en-US" u="sng" dirty="0"/>
              <a:t>Run #2</a:t>
            </a:r>
            <a:r>
              <a:rPr lang="en-US" altLang="en-US" dirty="0"/>
              <a:t>:  Participants </a:t>
            </a:r>
            <a:r>
              <a:rPr lang="en-US" altLang="en-US" b="1" dirty="0"/>
              <a:t>re-seat themselves in process order </a:t>
            </a:r>
            <a:r>
              <a:rPr lang="en-US" altLang="en-US" dirty="0"/>
              <a:t>(“A” next to “B”, “B” next to “C”, </a:t>
            </a:r>
            <a:r>
              <a:rPr lang="en-US" altLang="en-US" dirty="0" err="1"/>
              <a:t>etc</a:t>
            </a:r>
            <a:r>
              <a:rPr lang="en-US" altLang="en-US" dirty="0"/>
              <a:t>)  Repeat the process as done in Run #1.  </a:t>
            </a:r>
          </a:p>
          <a:p>
            <a:endParaRPr lang="en-US" altLang="en-US" dirty="0"/>
          </a:p>
          <a:p>
            <a:r>
              <a:rPr lang="en-US" altLang="en-US" u="sng" dirty="0"/>
              <a:t>Run #3</a:t>
            </a:r>
            <a:r>
              <a:rPr lang="en-US" altLang="en-US" dirty="0"/>
              <a:t>:  Each person complete your process step on 5 reports.  </a:t>
            </a:r>
            <a:r>
              <a:rPr lang="en-US" altLang="en-US" b="1" dirty="0"/>
              <a:t>But move each report to the next operation as soon as you’ve completed your step</a:t>
            </a:r>
            <a:r>
              <a:rPr lang="en-US" altLang="en-US" dirty="0"/>
              <a:t>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0023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438400" y="3124200"/>
            <a:ext cx="4017818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Xerox Sans" pitchFamily="50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Xerox Sans" pitchFamily="50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Xerox Sans" pitchFamily="50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Xerox Sans" pitchFamily="50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Xerox Sans" pitchFamily="50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Xerox Sans" pitchFamily="50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Xerox Sans" pitchFamily="50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Xerox Sans" pitchFamily="50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Xerox Sans" pitchFamily="50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Summary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and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What’s Next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2400" y="228600"/>
            <a:ext cx="1066800" cy="1371600"/>
            <a:chOff x="152400" y="228600"/>
            <a:chExt cx="1066800" cy="1371600"/>
          </a:xfrm>
        </p:grpSpPr>
        <p:sp>
          <p:nvSpPr>
            <p:cNvPr id="4" name="Rounded Rectangle 3"/>
            <p:cNvSpPr/>
            <p:nvPr/>
          </p:nvSpPr>
          <p:spPr>
            <a:xfrm>
              <a:off x="381000" y="228600"/>
              <a:ext cx="838200" cy="2286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52400" y="228600"/>
              <a:ext cx="457200" cy="1371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416983"/>
            <a:ext cx="1905000" cy="164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172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98752"/>
            <a:ext cx="8229600" cy="1143000"/>
          </a:xfrm>
        </p:spPr>
        <p:txBody>
          <a:bodyPr/>
          <a:lstStyle/>
          <a:p>
            <a:pPr algn="l"/>
            <a:r>
              <a:rPr lang="en-US" sz="3000" dirty="0"/>
              <a:t>You’ve Just Seen Key Principles of “Lean Six Sigma”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95400" y="2909156"/>
            <a:ext cx="838200" cy="466725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762000" y="3142519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514600" y="2909156"/>
            <a:ext cx="838200" cy="466725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733800" y="2909156"/>
            <a:ext cx="838200" cy="4667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953000" y="2909156"/>
            <a:ext cx="838200" cy="466725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172200" y="2909156"/>
            <a:ext cx="838200" cy="466725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2133600" y="3142519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3352800" y="3142519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4572000" y="3142519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5791200" y="3142519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7010400" y="3142519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914400" y="3899756"/>
            <a:ext cx="40386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333399"/>
                </a:solidFill>
                <a:cs typeface="Times New Roman" pitchFamily="18" charset="0"/>
              </a:rPr>
              <a:t>Lean 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333399"/>
                </a:solidFill>
                <a:cs typeface="Times New Roman" pitchFamily="18" charset="0"/>
              </a:rPr>
              <a:t>Helps identify steps that don’t add value (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waste</a:t>
            </a:r>
            <a:r>
              <a:rPr lang="en-US" sz="2000" dirty="0">
                <a:solidFill>
                  <a:srgbClr val="333399"/>
                </a:solidFill>
                <a:cs typeface="Times New Roman" pitchFamily="18" charset="0"/>
              </a:rPr>
              <a:t>) and provides tools to eliminate them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1295400" y="2542444"/>
            <a:ext cx="8382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7200" b="1">
                <a:solidFill>
                  <a:srgbClr val="333399"/>
                </a:solidFill>
                <a:cs typeface="Times New Roman" pitchFamily="18" charset="0"/>
              </a:rPr>
              <a:t>X</a:t>
            </a:r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 flipV="1">
            <a:off x="1524000" y="3518756"/>
            <a:ext cx="0" cy="38100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3733800" y="2909156"/>
            <a:ext cx="8382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914400" y="1232756"/>
            <a:ext cx="28194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333399"/>
                </a:solidFill>
                <a:cs typeface="Times New Roman" pitchFamily="18" charset="0"/>
              </a:rPr>
              <a:t>Lean 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333399"/>
                </a:solidFill>
                <a:cs typeface="Times New Roman" pitchFamily="18" charset="0"/>
              </a:rPr>
              <a:t>Identifies problems in the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flow</a:t>
            </a:r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2438400" y="2147156"/>
            <a:ext cx="304800" cy="60960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11A51-63F0-4E79-A62F-55053B411C5D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4636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98752"/>
            <a:ext cx="8229600" cy="1143000"/>
          </a:xfrm>
        </p:spPr>
        <p:txBody>
          <a:bodyPr/>
          <a:lstStyle/>
          <a:p>
            <a:pPr algn="l"/>
            <a:r>
              <a:rPr lang="en-US" sz="3000" dirty="0"/>
              <a:t>You’ve Just Seen Key Principles of “Lean Six Sigma”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95400" y="2909156"/>
            <a:ext cx="838200" cy="466725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762000" y="3142519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514600" y="2909156"/>
            <a:ext cx="838200" cy="466725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733800" y="2909156"/>
            <a:ext cx="838200" cy="4667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953000" y="2909156"/>
            <a:ext cx="838200" cy="466725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172200" y="2909156"/>
            <a:ext cx="838200" cy="466725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2133600" y="3142519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3352800" y="3142519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4572000" y="3142519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5791200" y="3142519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7010400" y="3142519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4295091" y="1232756"/>
            <a:ext cx="431550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800080"/>
                </a:solidFill>
                <a:cs typeface="Times New Roman" pitchFamily="18" charset="0"/>
              </a:rPr>
              <a:t>Six Sigma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800080"/>
                </a:solidFill>
                <a:cs typeface="Times New Roman" pitchFamily="18" charset="0"/>
              </a:rPr>
              <a:t>Improves the capability of steps that do add value (reduce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variation</a:t>
            </a:r>
            <a:r>
              <a:rPr lang="en-US" sz="2000" dirty="0">
                <a:solidFill>
                  <a:srgbClr val="800080"/>
                </a:solidFill>
                <a:cs typeface="Times New Roman" pitchFamily="18" charset="0"/>
              </a:rPr>
              <a:t>)</a:t>
            </a:r>
            <a:endParaRPr lang="en-US" sz="2000" b="1" dirty="0">
              <a:solidFill>
                <a:srgbClr val="800080"/>
              </a:solidFill>
              <a:cs typeface="Times New Roman" pitchFamily="18" charset="0"/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H="1">
            <a:off x="4191000" y="2375756"/>
            <a:ext cx="152400" cy="457200"/>
          </a:xfrm>
          <a:prstGeom prst="line">
            <a:avLst/>
          </a:prstGeom>
          <a:noFill/>
          <a:ln w="9525">
            <a:solidFill>
              <a:srgbClr val="8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4953000" y="2542444"/>
            <a:ext cx="8382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7200" b="1">
                <a:solidFill>
                  <a:srgbClr val="800080"/>
                </a:solidFill>
                <a:cs typeface="Times New Roman" pitchFamily="18" charset="0"/>
              </a:rPr>
              <a:t>X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3733800" y="2909156"/>
            <a:ext cx="8382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1"/>
          <p:cNvGrpSpPr>
            <a:grpSpLocks/>
          </p:cNvGrpSpPr>
          <p:nvPr/>
        </p:nvGrpSpPr>
        <p:grpSpPr bwMode="auto">
          <a:xfrm>
            <a:off x="3771900" y="3032981"/>
            <a:ext cx="762000" cy="257175"/>
            <a:chOff x="1632" y="3403"/>
            <a:chExt cx="1045" cy="917"/>
          </a:xfrm>
        </p:grpSpPr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1855" y="3419"/>
              <a:ext cx="615" cy="718"/>
            </a:xfrm>
            <a:custGeom>
              <a:avLst/>
              <a:gdLst>
                <a:gd name="T0" fmla="*/ 0 w 615"/>
                <a:gd name="T1" fmla="*/ 718 h 718"/>
                <a:gd name="T2" fmla="*/ 64 w 615"/>
                <a:gd name="T3" fmla="*/ 662 h 718"/>
                <a:gd name="T4" fmla="*/ 112 w 615"/>
                <a:gd name="T5" fmla="*/ 598 h 718"/>
                <a:gd name="T6" fmla="*/ 136 w 615"/>
                <a:gd name="T7" fmla="*/ 502 h 718"/>
                <a:gd name="T8" fmla="*/ 184 w 615"/>
                <a:gd name="T9" fmla="*/ 375 h 718"/>
                <a:gd name="T10" fmla="*/ 216 w 615"/>
                <a:gd name="T11" fmla="*/ 239 h 718"/>
                <a:gd name="T12" fmla="*/ 240 w 615"/>
                <a:gd name="T13" fmla="*/ 143 h 718"/>
                <a:gd name="T14" fmla="*/ 279 w 615"/>
                <a:gd name="T15" fmla="*/ 16 h 718"/>
                <a:gd name="T16" fmla="*/ 287 w 615"/>
                <a:gd name="T17" fmla="*/ 0 h 718"/>
                <a:gd name="T18" fmla="*/ 303 w 615"/>
                <a:gd name="T19" fmla="*/ 0 h 718"/>
                <a:gd name="T20" fmla="*/ 335 w 615"/>
                <a:gd name="T21" fmla="*/ 32 h 718"/>
                <a:gd name="T22" fmla="*/ 343 w 615"/>
                <a:gd name="T23" fmla="*/ 71 h 718"/>
                <a:gd name="T24" fmla="*/ 359 w 615"/>
                <a:gd name="T25" fmla="*/ 127 h 718"/>
                <a:gd name="T26" fmla="*/ 383 w 615"/>
                <a:gd name="T27" fmla="*/ 207 h 718"/>
                <a:gd name="T28" fmla="*/ 407 w 615"/>
                <a:gd name="T29" fmla="*/ 311 h 718"/>
                <a:gd name="T30" fmla="*/ 415 w 615"/>
                <a:gd name="T31" fmla="*/ 359 h 718"/>
                <a:gd name="T32" fmla="*/ 431 w 615"/>
                <a:gd name="T33" fmla="*/ 407 h 718"/>
                <a:gd name="T34" fmla="*/ 455 w 615"/>
                <a:gd name="T35" fmla="*/ 486 h 718"/>
                <a:gd name="T36" fmla="*/ 487 w 615"/>
                <a:gd name="T37" fmla="*/ 590 h 718"/>
                <a:gd name="T38" fmla="*/ 535 w 615"/>
                <a:gd name="T39" fmla="*/ 678 h 718"/>
                <a:gd name="T40" fmla="*/ 559 w 615"/>
                <a:gd name="T41" fmla="*/ 702 h 718"/>
                <a:gd name="T42" fmla="*/ 583 w 615"/>
                <a:gd name="T43" fmla="*/ 718 h 718"/>
                <a:gd name="T44" fmla="*/ 615 w 615"/>
                <a:gd name="T45" fmla="*/ 718 h 7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15"/>
                <a:gd name="T70" fmla="*/ 0 h 718"/>
                <a:gd name="T71" fmla="*/ 615 w 615"/>
                <a:gd name="T72" fmla="*/ 718 h 71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15" h="718">
                  <a:moveTo>
                    <a:pt x="0" y="718"/>
                  </a:moveTo>
                  <a:lnTo>
                    <a:pt x="64" y="662"/>
                  </a:lnTo>
                  <a:lnTo>
                    <a:pt x="112" y="598"/>
                  </a:lnTo>
                  <a:lnTo>
                    <a:pt x="136" y="502"/>
                  </a:lnTo>
                  <a:lnTo>
                    <a:pt x="184" y="375"/>
                  </a:lnTo>
                  <a:lnTo>
                    <a:pt x="216" y="239"/>
                  </a:lnTo>
                  <a:lnTo>
                    <a:pt x="240" y="143"/>
                  </a:lnTo>
                  <a:lnTo>
                    <a:pt x="279" y="16"/>
                  </a:lnTo>
                  <a:lnTo>
                    <a:pt x="287" y="0"/>
                  </a:lnTo>
                  <a:lnTo>
                    <a:pt x="303" y="0"/>
                  </a:lnTo>
                  <a:lnTo>
                    <a:pt x="335" y="32"/>
                  </a:lnTo>
                  <a:lnTo>
                    <a:pt x="343" y="71"/>
                  </a:lnTo>
                  <a:lnTo>
                    <a:pt x="359" y="127"/>
                  </a:lnTo>
                  <a:lnTo>
                    <a:pt x="383" y="207"/>
                  </a:lnTo>
                  <a:lnTo>
                    <a:pt x="407" y="311"/>
                  </a:lnTo>
                  <a:lnTo>
                    <a:pt x="415" y="359"/>
                  </a:lnTo>
                  <a:lnTo>
                    <a:pt x="431" y="407"/>
                  </a:lnTo>
                  <a:lnTo>
                    <a:pt x="455" y="486"/>
                  </a:lnTo>
                  <a:lnTo>
                    <a:pt x="487" y="590"/>
                  </a:lnTo>
                  <a:lnTo>
                    <a:pt x="535" y="678"/>
                  </a:lnTo>
                  <a:lnTo>
                    <a:pt x="559" y="702"/>
                  </a:lnTo>
                  <a:lnTo>
                    <a:pt x="583" y="718"/>
                  </a:lnTo>
                  <a:lnTo>
                    <a:pt x="615" y="718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H="1" flipV="1">
              <a:off x="2470" y="4137"/>
              <a:ext cx="8" cy="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 flipV="1">
              <a:off x="1711" y="3403"/>
              <a:ext cx="1" cy="9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2581" y="3403"/>
              <a:ext cx="1" cy="9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>
              <a:off x="1632" y="4153"/>
              <a:ext cx="104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5105400" y="3899756"/>
            <a:ext cx="36576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800080"/>
                </a:solidFill>
                <a:cs typeface="Times New Roman" pitchFamily="18" charset="0"/>
              </a:rPr>
              <a:t>Six Sigma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800080"/>
                </a:solidFill>
                <a:cs typeface="Times New Roman" pitchFamily="18" charset="0"/>
              </a:rPr>
              <a:t>Improving capability can eliminate additional steps and time</a:t>
            </a:r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 flipV="1">
            <a:off x="5334000" y="3518756"/>
            <a:ext cx="0" cy="381000"/>
          </a:xfrm>
          <a:prstGeom prst="line">
            <a:avLst/>
          </a:prstGeom>
          <a:noFill/>
          <a:ln w="9525">
            <a:solidFill>
              <a:srgbClr val="8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11A51-63F0-4E79-A62F-55053B411C5D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5984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98752"/>
            <a:ext cx="8229600" cy="1143000"/>
          </a:xfrm>
        </p:spPr>
        <p:txBody>
          <a:bodyPr/>
          <a:lstStyle/>
          <a:p>
            <a:pPr algn="l"/>
            <a:r>
              <a:rPr lang="en-US" sz="3000" dirty="0"/>
              <a:t>You’ve Just Seen Key Principles of “Lean Six Sigma”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95400" y="2909156"/>
            <a:ext cx="838200" cy="466725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762000" y="3142519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514600" y="2909156"/>
            <a:ext cx="838200" cy="466725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733800" y="2909156"/>
            <a:ext cx="838200" cy="4667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953000" y="2909156"/>
            <a:ext cx="838200" cy="466725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172200" y="2909156"/>
            <a:ext cx="838200" cy="466725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2133600" y="3142519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3352800" y="3142519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4572000" y="3142519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5791200" y="3142519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7010400" y="3142519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914400" y="3899756"/>
            <a:ext cx="40386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333399"/>
                </a:solidFill>
                <a:cs typeface="Times New Roman" pitchFamily="18" charset="0"/>
              </a:rPr>
              <a:t>Lean 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333399"/>
                </a:solidFill>
                <a:cs typeface="Times New Roman" pitchFamily="18" charset="0"/>
              </a:rPr>
              <a:t>Helps identify steps that don’t add value (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waste</a:t>
            </a:r>
            <a:r>
              <a:rPr lang="en-US" sz="2000" dirty="0">
                <a:solidFill>
                  <a:srgbClr val="333399"/>
                </a:solidFill>
                <a:cs typeface="Times New Roman" pitchFamily="18" charset="0"/>
              </a:rPr>
              <a:t>) and provides tools to eliminate them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4295091" y="1232756"/>
            <a:ext cx="431550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800080"/>
                </a:solidFill>
                <a:cs typeface="Times New Roman" pitchFamily="18" charset="0"/>
              </a:rPr>
              <a:t>Six Sigma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800080"/>
                </a:solidFill>
                <a:cs typeface="Times New Roman" pitchFamily="18" charset="0"/>
              </a:rPr>
              <a:t>Improves the capability of steps that do add value (reduce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variation</a:t>
            </a:r>
            <a:r>
              <a:rPr lang="en-US" sz="2000" dirty="0">
                <a:solidFill>
                  <a:srgbClr val="800080"/>
                </a:solidFill>
                <a:cs typeface="Times New Roman" pitchFamily="18" charset="0"/>
              </a:rPr>
              <a:t>)</a:t>
            </a:r>
            <a:endParaRPr lang="en-US" sz="2000" b="1" dirty="0">
              <a:solidFill>
                <a:srgbClr val="800080"/>
              </a:solidFill>
              <a:cs typeface="Times New Roman" pitchFamily="18" charset="0"/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H="1">
            <a:off x="4191000" y="2375756"/>
            <a:ext cx="152400" cy="457200"/>
          </a:xfrm>
          <a:prstGeom prst="line">
            <a:avLst/>
          </a:prstGeom>
          <a:noFill/>
          <a:ln w="9525">
            <a:solidFill>
              <a:srgbClr val="8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1295400" y="2542444"/>
            <a:ext cx="8382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7200" b="1">
                <a:solidFill>
                  <a:srgbClr val="333399"/>
                </a:solidFill>
                <a:cs typeface="Times New Roman" pitchFamily="18" charset="0"/>
              </a:rPr>
              <a:t>X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4953000" y="2542444"/>
            <a:ext cx="8382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7200" b="1">
                <a:solidFill>
                  <a:srgbClr val="800080"/>
                </a:solidFill>
                <a:cs typeface="Times New Roman" pitchFamily="18" charset="0"/>
              </a:rPr>
              <a:t>X</a:t>
            </a:r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 flipV="1">
            <a:off x="1524000" y="3518756"/>
            <a:ext cx="0" cy="38100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3733800" y="2909156"/>
            <a:ext cx="8382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1"/>
          <p:cNvGrpSpPr>
            <a:grpSpLocks/>
          </p:cNvGrpSpPr>
          <p:nvPr/>
        </p:nvGrpSpPr>
        <p:grpSpPr bwMode="auto">
          <a:xfrm>
            <a:off x="3771900" y="3032981"/>
            <a:ext cx="762000" cy="257175"/>
            <a:chOff x="1632" y="3403"/>
            <a:chExt cx="1045" cy="917"/>
          </a:xfrm>
        </p:grpSpPr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1855" y="3419"/>
              <a:ext cx="615" cy="718"/>
            </a:xfrm>
            <a:custGeom>
              <a:avLst/>
              <a:gdLst>
                <a:gd name="T0" fmla="*/ 0 w 615"/>
                <a:gd name="T1" fmla="*/ 718 h 718"/>
                <a:gd name="T2" fmla="*/ 64 w 615"/>
                <a:gd name="T3" fmla="*/ 662 h 718"/>
                <a:gd name="T4" fmla="*/ 112 w 615"/>
                <a:gd name="T5" fmla="*/ 598 h 718"/>
                <a:gd name="T6" fmla="*/ 136 w 615"/>
                <a:gd name="T7" fmla="*/ 502 h 718"/>
                <a:gd name="T8" fmla="*/ 184 w 615"/>
                <a:gd name="T9" fmla="*/ 375 h 718"/>
                <a:gd name="T10" fmla="*/ 216 w 615"/>
                <a:gd name="T11" fmla="*/ 239 h 718"/>
                <a:gd name="T12" fmla="*/ 240 w 615"/>
                <a:gd name="T13" fmla="*/ 143 h 718"/>
                <a:gd name="T14" fmla="*/ 279 w 615"/>
                <a:gd name="T15" fmla="*/ 16 h 718"/>
                <a:gd name="T16" fmla="*/ 287 w 615"/>
                <a:gd name="T17" fmla="*/ 0 h 718"/>
                <a:gd name="T18" fmla="*/ 303 w 615"/>
                <a:gd name="T19" fmla="*/ 0 h 718"/>
                <a:gd name="T20" fmla="*/ 335 w 615"/>
                <a:gd name="T21" fmla="*/ 32 h 718"/>
                <a:gd name="T22" fmla="*/ 343 w 615"/>
                <a:gd name="T23" fmla="*/ 71 h 718"/>
                <a:gd name="T24" fmla="*/ 359 w 615"/>
                <a:gd name="T25" fmla="*/ 127 h 718"/>
                <a:gd name="T26" fmla="*/ 383 w 615"/>
                <a:gd name="T27" fmla="*/ 207 h 718"/>
                <a:gd name="T28" fmla="*/ 407 w 615"/>
                <a:gd name="T29" fmla="*/ 311 h 718"/>
                <a:gd name="T30" fmla="*/ 415 w 615"/>
                <a:gd name="T31" fmla="*/ 359 h 718"/>
                <a:gd name="T32" fmla="*/ 431 w 615"/>
                <a:gd name="T33" fmla="*/ 407 h 718"/>
                <a:gd name="T34" fmla="*/ 455 w 615"/>
                <a:gd name="T35" fmla="*/ 486 h 718"/>
                <a:gd name="T36" fmla="*/ 487 w 615"/>
                <a:gd name="T37" fmla="*/ 590 h 718"/>
                <a:gd name="T38" fmla="*/ 535 w 615"/>
                <a:gd name="T39" fmla="*/ 678 h 718"/>
                <a:gd name="T40" fmla="*/ 559 w 615"/>
                <a:gd name="T41" fmla="*/ 702 h 718"/>
                <a:gd name="T42" fmla="*/ 583 w 615"/>
                <a:gd name="T43" fmla="*/ 718 h 718"/>
                <a:gd name="T44" fmla="*/ 615 w 615"/>
                <a:gd name="T45" fmla="*/ 718 h 7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15"/>
                <a:gd name="T70" fmla="*/ 0 h 718"/>
                <a:gd name="T71" fmla="*/ 615 w 615"/>
                <a:gd name="T72" fmla="*/ 718 h 71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15" h="718">
                  <a:moveTo>
                    <a:pt x="0" y="718"/>
                  </a:moveTo>
                  <a:lnTo>
                    <a:pt x="64" y="662"/>
                  </a:lnTo>
                  <a:lnTo>
                    <a:pt x="112" y="598"/>
                  </a:lnTo>
                  <a:lnTo>
                    <a:pt x="136" y="502"/>
                  </a:lnTo>
                  <a:lnTo>
                    <a:pt x="184" y="375"/>
                  </a:lnTo>
                  <a:lnTo>
                    <a:pt x="216" y="239"/>
                  </a:lnTo>
                  <a:lnTo>
                    <a:pt x="240" y="143"/>
                  </a:lnTo>
                  <a:lnTo>
                    <a:pt x="279" y="16"/>
                  </a:lnTo>
                  <a:lnTo>
                    <a:pt x="287" y="0"/>
                  </a:lnTo>
                  <a:lnTo>
                    <a:pt x="303" y="0"/>
                  </a:lnTo>
                  <a:lnTo>
                    <a:pt x="335" y="32"/>
                  </a:lnTo>
                  <a:lnTo>
                    <a:pt x="343" y="71"/>
                  </a:lnTo>
                  <a:lnTo>
                    <a:pt x="359" y="127"/>
                  </a:lnTo>
                  <a:lnTo>
                    <a:pt x="383" y="207"/>
                  </a:lnTo>
                  <a:lnTo>
                    <a:pt x="407" y="311"/>
                  </a:lnTo>
                  <a:lnTo>
                    <a:pt x="415" y="359"/>
                  </a:lnTo>
                  <a:lnTo>
                    <a:pt x="431" y="407"/>
                  </a:lnTo>
                  <a:lnTo>
                    <a:pt x="455" y="486"/>
                  </a:lnTo>
                  <a:lnTo>
                    <a:pt x="487" y="590"/>
                  </a:lnTo>
                  <a:lnTo>
                    <a:pt x="535" y="678"/>
                  </a:lnTo>
                  <a:lnTo>
                    <a:pt x="559" y="702"/>
                  </a:lnTo>
                  <a:lnTo>
                    <a:pt x="583" y="718"/>
                  </a:lnTo>
                  <a:lnTo>
                    <a:pt x="615" y="718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H="1" flipV="1">
              <a:off x="2470" y="4137"/>
              <a:ext cx="8" cy="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 flipV="1">
              <a:off x="1711" y="3403"/>
              <a:ext cx="1" cy="9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2581" y="3403"/>
              <a:ext cx="1" cy="9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>
              <a:off x="1632" y="4153"/>
              <a:ext cx="104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5105400" y="3899756"/>
            <a:ext cx="36576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800080"/>
                </a:solidFill>
                <a:cs typeface="Times New Roman" pitchFamily="18" charset="0"/>
              </a:rPr>
              <a:t>Six Sigma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800080"/>
                </a:solidFill>
                <a:cs typeface="Times New Roman" pitchFamily="18" charset="0"/>
              </a:rPr>
              <a:t>Improving capability can eliminate additional steps and time</a:t>
            </a: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914400" y="1232756"/>
            <a:ext cx="28194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333399"/>
                </a:solidFill>
                <a:cs typeface="Times New Roman" pitchFamily="18" charset="0"/>
              </a:rPr>
              <a:t>Lean 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333399"/>
                </a:solidFill>
                <a:cs typeface="Times New Roman" pitchFamily="18" charset="0"/>
              </a:rPr>
              <a:t>Identifies problems in the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flow</a:t>
            </a:r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2438400" y="2147156"/>
            <a:ext cx="304800" cy="60960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 flipV="1">
            <a:off x="5334000" y="3518756"/>
            <a:ext cx="0" cy="381000"/>
          </a:xfrm>
          <a:prstGeom prst="line">
            <a:avLst/>
          </a:prstGeom>
          <a:noFill/>
          <a:ln w="9525">
            <a:solidFill>
              <a:srgbClr val="8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1524000" y="5718175"/>
            <a:ext cx="6248400" cy="8350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71842" dir="2700000" algn="ctr" rotWithShape="0">
              <a:srgbClr val="0033CC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/>
              <a:t>Together, Lean and Six Sigma provide a holistic approach to process improvement.</a:t>
            </a:r>
            <a:endParaRPr lang="en-US" sz="2400"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11A51-63F0-4E79-A62F-55053B411C5D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5897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8229600" cy="1143000"/>
          </a:xfrm>
        </p:spPr>
        <p:txBody>
          <a:bodyPr/>
          <a:lstStyle/>
          <a:p>
            <a:pPr algn="l"/>
            <a:r>
              <a:rPr lang="en-US" sz="3000" dirty="0"/>
              <a:t>Want to Know More?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350288"/>
            <a:ext cx="85918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>
                <a:solidFill>
                  <a:schemeClr val="accent2"/>
                </a:solidFill>
              </a:rPr>
              <a:t>Quality for Leaders</a:t>
            </a:r>
          </a:p>
          <a:p>
            <a:endParaRPr lang="en-US" sz="1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Brought to you by GRQC, MCC and RIT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2-day classroom instructor-led training with interactive lectures, videos, participative exercises and success stories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Topics include:</a:t>
            </a:r>
          </a:p>
          <a:p>
            <a:r>
              <a:rPr lang="en-US" sz="1800" dirty="0"/>
              <a:t> 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800" dirty="0"/>
              <a:t>The value of quality improvement and performance excellence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800" dirty="0"/>
              <a:t>The importance of top management leadership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800" dirty="0"/>
              <a:t>Lean Enterprise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800" dirty="0"/>
              <a:t>Six Sigma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800" dirty="0"/>
              <a:t>Voice of the Customer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800" dirty="0"/>
              <a:t>Change Management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800" dirty="0"/>
              <a:t>Creating your own organization’s improvement plan</a:t>
            </a:r>
          </a:p>
          <a:p>
            <a:pPr lvl="0"/>
            <a:endParaRPr lang="en-US" sz="1800" dirty="0"/>
          </a:p>
          <a:p>
            <a:pPr lvl="0"/>
            <a:r>
              <a:rPr lang="en-US" sz="1800" dirty="0"/>
              <a:t>Go to </a:t>
            </a:r>
            <a:r>
              <a:rPr lang="en-US" sz="1800" dirty="0">
                <a:hlinkClick r:id="rId2"/>
              </a:rPr>
              <a:t>www.grqc.org</a:t>
            </a:r>
            <a:r>
              <a:rPr lang="en-US" sz="1800" dirty="0"/>
              <a:t> to sign up for </a:t>
            </a:r>
            <a:r>
              <a:rPr lang="en-US" sz="1800" b="1" dirty="0">
                <a:solidFill>
                  <a:schemeClr val="accent2"/>
                </a:solidFill>
              </a:rPr>
              <a:t>Quality for Leaders </a:t>
            </a:r>
            <a:r>
              <a:rPr lang="en-US" sz="1800" dirty="0"/>
              <a:t>on</a:t>
            </a:r>
            <a:r>
              <a:rPr lang="en-US" sz="1800" b="1" dirty="0">
                <a:solidFill>
                  <a:schemeClr val="accent2"/>
                </a:solidFill>
              </a:rPr>
              <a:t> May 14-15 (at RIT)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510141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0812"/>
            <a:ext cx="8229600" cy="1143000"/>
          </a:xfrm>
        </p:spPr>
        <p:txBody>
          <a:bodyPr/>
          <a:lstStyle/>
          <a:p>
            <a:pPr algn="l"/>
            <a:r>
              <a:rPr lang="en-US" sz="3000" dirty="0"/>
              <a:t>Want to Try It?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412081"/>
            <a:ext cx="8591872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>
                <a:solidFill>
                  <a:schemeClr val="accent2"/>
                </a:solidFill>
              </a:rPr>
              <a:t>Day of Quality</a:t>
            </a:r>
          </a:p>
          <a:p>
            <a:endParaRPr lang="en-US" sz="1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Brought to you by GRQC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Modeled after the United Way Day of Caring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A volunteer effort across Greater Rochester to improve organizational performance in 1 day!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You sign up to host a 2-person team of quality experts to partner with your team to solve a challenge you are facing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lvl="0"/>
            <a:r>
              <a:rPr lang="en-US" sz="1800" dirty="0"/>
              <a:t>Look to sign up during 2Q for </a:t>
            </a:r>
            <a:r>
              <a:rPr lang="en-US" sz="1800" b="1" dirty="0">
                <a:solidFill>
                  <a:schemeClr val="accent2"/>
                </a:solidFill>
              </a:rPr>
              <a:t>Day of Quality </a:t>
            </a:r>
            <a:r>
              <a:rPr lang="en-US" sz="1800" dirty="0"/>
              <a:t>on</a:t>
            </a:r>
            <a:r>
              <a:rPr lang="en-US" sz="1800" b="1" dirty="0">
                <a:solidFill>
                  <a:schemeClr val="accent2"/>
                </a:solidFill>
              </a:rPr>
              <a:t> Thursday, Oct 15 (hold the date)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11A51-63F0-4E79-A62F-55053B411C5D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5562600"/>
            <a:ext cx="8534400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Quality for Leaders </a:t>
            </a:r>
            <a:r>
              <a:rPr lang="en-US" dirty="0"/>
              <a:t>+ </a:t>
            </a:r>
            <a:r>
              <a:rPr lang="en-US" b="1" i="1" dirty="0">
                <a:solidFill>
                  <a:schemeClr val="accent2"/>
                </a:solidFill>
              </a:rPr>
              <a:t>Day of Quality </a:t>
            </a:r>
            <a:r>
              <a:rPr lang="en-US" dirty="0"/>
              <a:t>= Your First Steps Toward Cultural Change </a:t>
            </a:r>
          </a:p>
        </p:txBody>
      </p:sp>
    </p:spTree>
    <p:extLst>
      <p:ext uri="{BB962C8B-B14F-4D97-AF65-F5344CB8AC3E}">
        <p14:creationId xmlns:p14="http://schemas.microsoft.com/office/powerpoint/2010/main" val="1338434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3">
            <a:extLst>
              <a:ext uri="{FF2B5EF4-FFF2-40B4-BE49-F238E27FC236}">
                <a16:creationId xmlns:a16="http://schemas.microsoft.com/office/drawing/2014/main" id="{BB465190-DA14-4A10-8EA4-405493164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000"/>
            <a:ext cx="6629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Xerox Sans" pitchFamily="50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Xerox Sans" pitchFamily="50" charset="0"/>
                <a:ea typeface="ＭＳ Ｐゴシック" panose="020B0600070205080204" pitchFamily="34" charset="-128"/>
              </a:defRPr>
            </a:lvl2pPr>
            <a:lvl3pPr marL="457200" indent="-228600" eaLnBrk="0" hangingPunct="0">
              <a:defRPr sz="1400">
                <a:solidFill>
                  <a:schemeClr val="tx1"/>
                </a:solidFill>
                <a:latin typeface="Xerox Sans" pitchFamily="50" charset="0"/>
                <a:ea typeface="ＭＳ Ｐゴシック" panose="020B0600070205080204" pitchFamily="34" charset="-128"/>
              </a:defRPr>
            </a:lvl3pPr>
            <a:lvl4pPr marL="682625" indent="-219075" eaLnBrk="0" hangingPunct="0">
              <a:defRPr sz="1400">
                <a:solidFill>
                  <a:schemeClr val="tx1"/>
                </a:solidFill>
                <a:latin typeface="Xerox Sans" pitchFamily="50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Xerox Sans" pitchFamily="50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  <a:ea typeface="ＭＳ Ｐゴシック" panose="020B0600070205080204" pitchFamily="34" charset="-128"/>
              </a:defRPr>
            </a:lvl9pPr>
          </a:lstStyle>
          <a:p>
            <a:pPr marL="461963" lvl="2" indent="-290513" defTabSz="342900" eaLnBrk="1" fontAlgn="auto" hangingPunct="1">
              <a:lnSpc>
                <a:spcPct val="90000"/>
              </a:lnSpc>
              <a:spcBef>
                <a:spcPts val="450"/>
              </a:spcBef>
              <a:spcAft>
                <a:spcPts val="900"/>
              </a:spcAft>
              <a:buSzPct val="75000"/>
              <a:buFont typeface="+mj-lt"/>
              <a:buAutoNum type="arabicPeriod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</a:t>
            </a:r>
            <a:r>
              <a:rPr lang="en-US" altLang="en-US" sz="1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move</a:t>
            </a:r>
            <a:r>
              <a:rPr lang="en-US" alt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lot of information from one desk or computer to another without any value being added to it</a:t>
            </a:r>
          </a:p>
          <a:p>
            <a:pPr marL="461963" lvl="2" indent="-290513" defTabSz="342900" eaLnBrk="1" fontAlgn="auto" hangingPunct="1">
              <a:lnSpc>
                <a:spcPct val="90000"/>
              </a:lnSpc>
              <a:spcBef>
                <a:spcPts val="450"/>
              </a:spcBef>
              <a:spcAft>
                <a:spcPts val="900"/>
              </a:spcAft>
              <a:buSzPct val="75000"/>
              <a:buFont typeface="+mj-lt"/>
              <a:buAutoNum type="arabicPeriod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 or information tends to </a:t>
            </a:r>
            <a:r>
              <a:rPr lang="en-US" altLang="en-US" sz="1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pile</a:t>
            </a:r>
            <a:r>
              <a:rPr lang="en-US" altLang="en-US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 (e.g., calls on hold, </a:t>
            </a:r>
            <a:r>
              <a:rPr lang="en-US" altLang="en-US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appts</a:t>
            </a: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queue, paperwork, marketing materials in storage)</a:t>
            </a:r>
          </a:p>
          <a:p>
            <a:pPr marL="461963" lvl="2" indent="-290513" defTabSz="342900" eaLnBrk="1" fontAlgn="auto" hangingPunct="1">
              <a:lnSpc>
                <a:spcPct val="90000"/>
              </a:lnSpc>
              <a:spcBef>
                <a:spcPts val="450"/>
              </a:spcBef>
              <a:spcAft>
                <a:spcPts val="900"/>
              </a:spcAft>
              <a:buSzPct val="75000"/>
              <a:buFont typeface="+mj-lt"/>
              <a:buAutoNum type="arabicPeriod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spend a lot of time </a:t>
            </a:r>
            <a:r>
              <a:rPr lang="en-US" altLang="en-US" sz="1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en-US" altLang="en-US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material or information (hardcopy or electronic)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0D1DD5-DAA1-4E7D-881D-30F9B164E171}"/>
              </a:ext>
            </a:extLst>
          </p:cNvPr>
          <p:cNvSpPr txBox="1"/>
          <p:nvPr/>
        </p:nvSpPr>
        <p:spPr>
          <a:xfrm>
            <a:off x="1405373" y="503388"/>
            <a:ext cx="394018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>
              <a:lnSpc>
                <a:spcPct val="90000"/>
              </a:lnSpc>
              <a:defRPr/>
            </a:pPr>
            <a:r>
              <a:rPr lang="en-US" altLang="en-US" sz="3000" dirty="0">
                <a:latin typeface="+mj-lt"/>
                <a:ea typeface="ＭＳ Ｐゴシック" panose="020B0600070205080204" pitchFamily="34" charset="-128"/>
                <a:cs typeface="+mj-cs"/>
              </a:rPr>
              <a:t>…Without the Following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858" y="385497"/>
            <a:ext cx="2055084" cy="14194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62800" y="1981200"/>
            <a:ext cx="1476164" cy="93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>
                <a:solidFill>
                  <a:schemeClr val="accent2"/>
                </a:solidFill>
              </a:rPr>
              <a:t>How many feel this way?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B465190-DA14-4A10-8EA4-405493164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05200"/>
            <a:ext cx="8915400" cy="500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Xerox Sans" pitchFamily="50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Xerox Sans" pitchFamily="50" charset="0"/>
                <a:ea typeface="ＭＳ Ｐゴシック" panose="020B0600070205080204" pitchFamily="34" charset="-128"/>
              </a:defRPr>
            </a:lvl2pPr>
            <a:lvl3pPr marL="457200" indent="-228600" eaLnBrk="0" hangingPunct="0">
              <a:defRPr sz="1400">
                <a:solidFill>
                  <a:schemeClr val="tx1"/>
                </a:solidFill>
                <a:latin typeface="Xerox Sans" pitchFamily="50" charset="0"/>
                <a:ea typeface="ＭＳ Ｐゴシック" panose="020B0600070205080204" pitchFamily="34" charset="-128"/>
              </a:defRPr>
            </a:lvl3pPr>
            <a:lvl4pPr marL="682625" indent="-219075" eaLnBrk="0" hangingPunct="0">
              <a:defRPr sz="1400">
                <a:solidFill>
                  <a:schemeClr val="tx1"/>
                </a:solidFill>
                <a:latin typeface="Xerox Sans" pitchFamily="50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Xerox Sans" pitchFamily="50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  <a:ea typeface="ＭＳ Ｐゴシック" panose="020B0600070205080204" pitchFamily="34" charset="-128"/>
              </a:defRPr>
            </a:lvl9pPr>
          </a:lstStyle>
          <a:p>
            <a:pPr marL="514350" lvl="2" indent="-342900" defTabSz="342900" eaLnBrk="1" fontAlgn="auto" hangingPunct="1">
              <a:lnSpc>
                <a:spcPct val="90000"/>
              </a:lnSpc>
              <a:spcBef>
                <a:spcPts val="450"/>
              </a:spcBef>
              <a:spcAft>
                <a:spcPts val="900"/>
              </a:spcAft>
              <a:buSzPct val="75000"/>
              <a:buFont typeface="+mj-lt"/>
              <a:buAutoNum type="arabicPeriod" startAt="4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people are </a:t>
            </a:r>
            <a:r>
              <a:rPr lang="en-US" altLang="en-US" sz="1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moving</a:t>
            </a:r>
            <a:r>
              <a:rPr lang="en-US" altLang="en-US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here to there (e.g., walking to printer, driving to other locations) without adding value for the client</a:t>
            </a:r>
          </a:p>
          <a:p>
            <a:pPr marL="461963" lvl="2" indent="-290513" defTabSz="342900" eaLnBrk="1" fontAlgn="auto" hangingPunct="1">
              <a:lnSpc>
                <a:spcPct val="90000"/>
              </a:lnSpc>
              <a:spcBef>
                <a:spcPts val="450"/>
              </a:spcBef>
              <a:spcAft>
                <a:spcPts val="900"/>
              </a:spcAft>
              <a:buSzPct val="75000"/>
              <a:buFont typeface="+mj-lt"/>
              <a:buAutoNum type="arabicPeriod" startAt="4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have too </a:t>
            </a:r>
            <a:r>
              <a:rPr lang="en-US" altLang="en-US" sz="1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en-US" altLang="en-US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approvals, or reports, or handoffs between departments; we are often </a:t>
            </a:r>
            <a:r>
              <a:rPr lang="en-US" altLang="en-US" sz="1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waiting</a:t>
            </a:r>
          </a:p>
          <a:p>
            <a:pPr marL="461963" lvl="2" indent="-290513" defTabSz="342900" eaLnBrk="1" fontAlgn="auto" hangingPunct="1">
              <a:lnSpc>
                <a:spcPct val="90000"/>
              </a:lnSpc>
              <a:spcBef>
                <a:spcPts val="450"/>
              </a:spcBef>
              <a:spcAft>
                <a:spcPts val="900"/>
              </a:spcAft>
              <a:buSzPct val="75000"/>
              <a:buFont typeface="+mj-lt"/>
              <a:buAutoNum type="arabicPeriod" startAt="4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tend to create </a:t>
            </a:r>
            <a:r>
              <a:rPr lang="en-US" altLang="en-US" sz="1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</a:t>
            </a:r>
            <a:r>
              <a:rPr lang="en-US" altLang="en-US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 we need just in case (e.g., manuals, handouts, posters, client folders)</a:t>
            </a:r>
          </a:p>
          <a:p>
            <a:pPr marL="461963" lvl="2" indent="-290513" defTabSz="342900" eaLnBrk="1" fontAlgn="auto" hangingPunct="1">
              <a:lnSpc>
                <a:spcPct val="90000"/>
              </a:lnSpc>
              <a:spcBef>
                <a:spcPts val="450"/>
              </a:spcBef>
              <a:spcAft>
                <a:spcPts val="900"/>
              </a:spcAft>
              <a:buSzPct val="75000"/>
              <a:buFont typeface="+mj-lt"/>
              <a:buAutoNum type="arabicPeriod" startAt="4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are often dealing with material or information that is </a:t>
            </a:r>
            <a:r>
              <a:rPr lang="en-US" altLang="en-US" sz="1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late, incomplete </a:t>
            </a: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altLang="en-US" sz="1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wrong</a:t>
            </a:r>
          </a:p>
          <a:p>
            <a:pPr marL="461963" lvl="2" indent="-290513" defTabSz="342900" eaLnBrk="1" fontAlgn="auto" hangingPunct="1">
              <a:lnSpc>
                <a:spcPct val="90000"/>
              </a:lnSpc>
              <a:spcBef>
                <a:spcPts val="450"/>
              </a:spcBef>
              <a:spcAft>
                <a:spcPts val="900"/>
              </a:spcAft>
              <a:buSzPct val="75000"/>
              <a:buFont typeface="+mj-lt"/>
              <a:buAutoNum type="arabicPeriod" startAt="4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processes are </a:t>
            </a:r>
            <a:r>
              <a:rPr lang="en-US" altLang="en-US" sz="1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unpredictable</a:t>
            </a:r>
            <a:r>
              <a:rPr lang="en-US" altLang="en-US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their quality, timeliness, or cost </a:t>
            </a:r>
          </a:p>
        </p:txBody>
      </p:sp>
    </p:spTree>
    <p:extLst>
      <p:ext uri="{BB962C8B-B14F-4D97-AF65-F5344CB8AC3E}">
        <p14:creationId xmlns:p14="http://schemas.microsoft.com/office/powerpoint/2010/main" val="1594614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chemeClr val="bg1"/>
                </a:solidFill>
              </a:rPr>
              <a:t>p.</a:t>
            </a:r>
            <a:fld id="{D9791B67-B70B-49FC-AADF-D41156E45076}" type="slidenum">
              <a:rPr lang="en-US" altLang="en-US" sz="1000" smtClean="0">
                <a:solidFill>
                  <a:schemeClr val="bg1"/>
                </a:solidFill>
              </a:rPr>
              <a:pPr/>
              <a:t>30</a:t>
            </a:fld>
            <a:endParaRPr lang="en-US" altLang="en-US" sz="1000">
              <a:solidFill>
                <a:schemeClr val="bg1"/>
              </a:solidFill>
            </a:endParaRPr>
          </a:p>
        </p:txBody>
      </p:sp>
      <p:pic>
        <p:nvPicPr>
          <p:cNvPr id="6963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990600"/>
            <a:ext cx="716438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19800" y="5767368"/>
            <a:ext cx="30009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Contact Info:</a:t>
            </a:r>
          </a:p>
          <a:p>
            <a:pPr marL="287338"/>
            <a:r>
              <a:rPr lang="en-US" sz="1400" dirty="0"/>
              <a:t>terry.callanan@carestream.com</a:t>
            </a:r>
          </a:p>
          <a:p>
            <a:pPr marL="287338"/>
            <a:r>
              <a:rPr lang="en-US" sz="1400" dirty="0"/>
              <a:t>terrancepcallanan@gmail.com</a:t>
            </a:r>
          </a:p>
          <a:p>
            <a:pPr marL="287338"/>
            <a:r>
              <a:rPr lang="en-US" sz="1400" dirty="0"/>
              <a:t>(585) 500-7236</a:t>
            </a:r>
          </a:p>
        </p:txBody>
      </p:sp>
    </p:spTree>
    <p:extLst>
      <p:ext uri="{BB962C8B-B14F-4D97-AF65-F5344CB8AC3E}">
        <p14:creationId xmlns:p14="http://schemas.microsoft.com/office/powerpoint/2010/main" val="535955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526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kern="1200" dirty="0">
                <a:ea typeface="ＭＳ Ｐゴシック" panose="020B0600070205080204" pitchFamily="34" charset="-128"/>
              </a:rPr>
              <a:t>The Result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11A51-63F0-4E79-A62F-55053B411C5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524000"/>
            <a:ext cx="3048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47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668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There is a Better 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11A51-63F0-4E79-A62F-55053B411C5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B465190-DA14-4A10-8EA4-405493164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16" y="1484784"/>
            <a:ext cx="8748464" cy="500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Xerox Sans" pitchFamily="50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Xerox Sans" pitchFamily="50" charset="0"/>
                <a:ea typeface="ＭＳ Ｐゴシック" panose="020B0600070205080204" pitchFamily="34" charset="-128"/>
              </a:defRPr>
            </a:lvl2pPr>
            <a:lvl3pPr marL="457200" indent="-228600" eaLnBrk="0" hangingPunct="0">
              <a:defRPr sz="1400">
                <a:solidFill>
                  <a:schemeClr val="tx1"/>
                </a:solidFill>
                <a:latin typeface="Xerox Sans" pitchFamily="50" charset="0"/>
                <a:ea typeface="ＭＳ Ｐゴシック" panose="020B0600070205080204" pitchFamily="34" charset="-128"/>
              </a:defRPr>
            </a:lvl3pPr>
            <a:lvl4pPr marL="682625" indent="-219075" eaLnBrk="0" hangingPunct="0">
              <a:defRPr sz="1400">
                <a:solidFill>
                  <a:schemeClr val="tx1"/>
                </a:solidFill>
                <a:latin typeface="Xerox Sans" pitchFamily="50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Xerox Sans" pitchFamily="50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  <a:ea typeface="ＭＳ Ｐゴシック" panose="020B0600070205080204" pitchFamily="34" charset="-128"/>
              </a:defRPr>
            </a:lvl9pPr>
          </a:lstStyle>
          <a:p>
            <a:pPr marL="171450" lvl="2" indent="0" defTabSz="342900" eaLnBrk="1" fontAlgn="auto" hangingPunct="1">
              <a:lnSpc>
                <a:spcPct val="90000"/>
              </a:lnSpc>
              <a:spcBef>
                <a:spcPts val="450"/>
              </a:spcBef>
              <a:spcAft>
                <a:spcPts val="900"/>
              </a:spcAft>
              <a:buSzPct val="75000"/>
              <a:defRPr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Through your </a:t>
            </a:r>
            <a:r>
              <a:rPr lang="en-US" altLang="en-US" sz="2000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leadership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you have the opportunity to create a </a:t>
            </a:r>
            <a:r>
              <a:rPr lang="en-US" altLang="en-US" sz="2000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culture</a:t>
            </a:r>
            <a:r>
              <a:rPr lang="en-US" altLang="en-US" sz="2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employee engagement and empowerment, focused on creating client value at the lowest cost. </a:t>
            </a:r>
          </a:p>
          <a:p>
            <a:pPr marL="739775" lvl="3" indent="-342900" defTabSz="342900" eaLnBrk="1" fontAlgn="auto" hangingPunct="1">
              <a:lnSpc>
                <a:spcPct val="90000"/>
              </a:lnSpc>
              <a:spcBef>
                <a:spcPts val="450"/>
              </a:spcBef>
              <a:spcAft>
                <a:spcPts val="900"/>
              </a:spcAft>
              <a:buSzPct val="75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Relentless focus on waste elimination</a:t>
            </a:r>
          </a:p>
          <a:p>
            <a:pPr marL="739775" lvl="3" indent="-342900" defTabSz="342900" eaLnBrk="1" fontAlgn="auto" hangingPunct="1">
              <a:lnSpc>
                <a:spcPct val="90000"/>
              </a:lnSpc>
              <a:spcBef>
                <a:spcPts val="450"/>
              </a:spcBef>
              <a:spcAft>
                <a:spcPts val="900"/>
              </a:spcAft>
              <a:buSzPct val="75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Understanding of how to solve problems</a:t>
            </a:r>
          </a:p>
          <a:p>
            <a:pPr marL="739775" lvl="3" indent="-342900" defTabSz="342900" eaLnBrk="1" fontAlgn="auto" hangingPunct="1">
              <a:lnSpc>
                <a:spcPct val="90000"/>
              </a:lnSpc>
              <a:spcBef>
                <a:spcPts val="450"/>
              </a:spcBef>
              <a:spcAft>
                <a:spcPts val="900"/>
              </a:spcAft>
              <a:buSzPct val="75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 management (gaining acceptance)</a:t>
            </a:r>
          </a:p>
          <a:p>
            <a:pPr marL="739775" lvl="3" indent="-342900" defTabSz="342900" eaLnBrk="1" fontAlgn="auto" hangingPunct="1">
              <a:lnSpc>
                <a:spcPct val="90000"/>
              </a:lnSpc>
              <a:spcBef>
                <a:spcPts val="450"/>
              </a:spcBef>
              <a:spcAft>
                <a:spcPts val="900"/>
              </a:spcAft>
              <a:buSzPct val="75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Continuous improvement mindset</a:t>
            </a:r>
          </a:p>
          <a:p>
            <a:pPr marL="739775" lvl="3" indent="-342900" defTabSz="342900" eaLnBrk="1" fontAlgn="auto" hangingPunct="1">
              <a:lnSpc>
                <a:spcPct val="90000"/>
              </a:lnSpc>
              <a:spcBef>
                <a:spcPts val="450"/>
              </a:spcBef>
              <a:spcAft>
                <a:spcPts val="900"/>
              </a:spcAft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Understanding, meeting and exceeding client needs</a:t>
            </a:r>
          </a:p>
          <a:p>
            <a:pPr marL="739775" lvl="3" indent="-342900" defTabSz="342900" eaLnBrk="1" fontAlgn="auto" hangingPunct="1">
              <a:lnSpc>
                <a:spcPct val="90000"/>
              </a:lnSpc>
              <a:spcBef>
                <a:spcPts val="450"/>
              </a:spcBef>
              <a:spcAft>
                <a:spcPts val="900"/>
              </a:spcAft>
              <a:buSzPct val="75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Balancing strategy, execution and process improvement (need all 3)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049180"/>
            <a:ext cx="2713230" cy="180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36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000" kern="1200" dirty="0">
                <a:ea typeface="ＭＳ Ｐゴシック" panose="020B0600070205080204" pitchFamily="34" charset="-128"/>
              </a:rPr>
              <a:t>Today:  3 Things Every Nonprofit Should Know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11A51-63F0-4E79-A62F-55053B411C5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B465190-DA14-4A10-8EA4-405493164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128" y="1472444"/>
            <a:ext cx="8820472" cy="500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Xerox Sans" pitchFamily="50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Xerox Sans" pitchFamily="50" charset="0"/>
                <a:ea typeface="ＭＳ Ｐゴシック" panose="020B0600070205080204" pitchFamily="34" charset="-128"/>
              </a:defRPr>
            </a:lvl2pPr>
            <a:lvl3pPr marL="457200" indent="-228600" eaLnBrk="0" hangingPunct="0">
              <a:defRPr sz="1400">
                <a:solidFill>
                  <a:schemeClr val="tx1"/>
                </a:solidFill>
                <a:latin typeface="Xerox Sans" pitchFamily="50" charset="0"/>
                <a:ea typeface="ＭＳ Ｐゴシック" panose="020B0600070205080204" pitchFamily="34" charset="-128"/>
              </a:defRPr>
            </a:lvl3pPr>
            <a:lvl4pPr marL="682625" indent="-219075" eaLnBrk="0" hangingPunct="0">
              <a:defRPr sz="1400">
                <a:solidFill>
                  <a:schemeClr val="tx1"/>
                </a:solidFill>
                <a:latin typeface="Xerox Sans" pitchFamily="50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Xerox Sans" pitchFamily="50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  <a:ea typeface="ＭＳ Ｐゴシック" panose="020B0600070205080204" pitchFamily="34" charset="-128"/>
              </a:defRPr>
            </a:lvl9pPr>
          </a:lstStyle>
          <a:p>
            <a:pPr marL="628650" lvl="2" indent="-457200" defTabSz="342900" eaLnBrk="1" fontAlgn="auto" hangingPunct="1">
              <a:lnSpc>
                <a:spcPct val="90000"/>
              </a:lnSpc>
              <a:spcBef>
                <a:spcPts val="450"/>
              </a:spcBef>
              <a:spcAft>
                <a:spcPts val="900"/>
              </a:spcAft>
              <a:buSzPct val="75000"/>
              <a:buFont typeface="+mj-lt"/>
              <a:buAutoNum type="arabicPeriod"/>
              <a:defRPr/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Waste</a:t>
            </a:r>
          </a:p>
          <a:p>
            <a:pPr marL="628650" lvl="2" indent="-457200" defTabSz="342900" eaLnBrk="1" fontAlgn="auto" hangingPunct="1">
              <a:lnSpc>
                <a:spcPct val="90000"/>
              </a:lnSpc>
              <a:spcBef>
                <a:spcPts val="450"/>
              </a:spcBef>
              <a:spcAft>
                <a:spcPts val="900"/>
              </a:spcAft>
              <a:buSzPct val="75000"/>
              <a:buFont typeface="+mj-lt"/>
              <a:buAutoNum type="arabicPeriod"/>
              <a:defRPr/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Variation</a:t>
            </a:r>
          </a:p>
          <a:p>
            <a:pPr marL="628650" lvl="2" indent="-457200" defTabSz="342900" eaLnBrk="1" fontAlgn="auto" hangingPunct="1">
              <a:lnSpc>
                <a:spcPct val="90000"/>
              </a:lnSpc>
              <a:spcBef>
                <a:spcPts val="450"/>
              </a:spcBef>
              <a:spcAft>
                <a:spcPts val="900"/>
              </a:spcAft>
              <a:buSzPct val="75000"/>
              <a:buFont typeface="+mj-lt"/>
              <a:buAutoNum type="arabicPeriod"/>
              <a:defRPr/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Flow</a:t>
            </a:r>
          </a:p>
          <a:p>
            <a:pPr marL="171450" lvl="2" indent="0" defTabSz="342900" eaLnBrk="1" fontAlgn="auto" hangingPunct="1">
              <a:lnSpc>
                <a:spcPct val="90000"/>
              </a:lnSpc>
              <a:spcBef>
                <a:spcPts val="450"/>
              </a:spcBef>
              <a:spcAft>
                <a:spcPts val="900"/>
              </a:spcAft>
              <a:buSzPct val="75000"/>
              <a:defRPr/>
            </a:pPr>
            <a:endParaRPr lang="en-US" altLang="en-US" sz="5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2" indent="0" defTabSz="342900" eaLnBrk="1" fontAlgn="auto" hangingPunct="1">
              <a:lnSpc>
                <a:spcPct val="90000"/>
              </a:lnSpc>
              <a:spcBef>
                <a:spcPts val="450"/>
              </a:spcBef>
              <a:spcAft>
                <a:spcPts val="900"/>
              </a:spcAft>
              <a:buSzPct val="75000"/>
              <a:defRPr/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 and What’s Next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200400"/>
            <a:ext cx="3038475" cy="32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652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3"/>
          <p:cNvSpPr>
            <a:spLocks noChangeArrowheads="1"/>
          </p:cNvSpPr>
          <p:nvPr/>
        </p:nvSpPr>
        <p:spPr bwMode="auto">
          <a:xfrm>
            <a:off x="3810000" y="1905000"/>
            <a:ext cx="4392488" cy="391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328" tIns="45168" rIns="90328" bIns="0" anchor="ctr"/>
          <a:lstStyle/>
          <a:p>
            <a:pPr defTabSz="903570">
              <a:lnSpc>
                <a:spcPct val="80000"/>
              </a:lnSpc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Waste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2400" y="228600"/>
            <a:ext cx="1066800" cy="1371600"/>
            <a:chOff x="152400" y="228600"/>
            <a:chExt cx="1066800" cy="1371600"/>
          </a:xfrm>
        </p:grpSpPr>
        <p:sp>
          <p:nvSpPr>
            <p:cNvPr id="4" name="Rounded Rectangle 3"/>
            <p:cNvSpPr/>
            <p:nvPr/>
          </p:nvSpPr>
          <p:spPr>
            <a:xfrm>
              <a:off x="381000" y="228600"/>
              <a:ext cx="838200" cy="2286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52400" y="228600"/>
              <a:ext cx="457200" cy="1371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416983"/>
            <a:ext cx="1905000" cy="164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88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>
          <a:xfrm>
            <a:off x="-1752600" y="7620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000" dirty="0"/>
              <a:t>Value Added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4187430"/>
              </p:ext>
            </p:extLst>
          </p:nvPr>
        </p:nvGraphicFramePr>
        <p:xfrm>
          <a:off x="503548" y="1304764"/>
          <a:ext cx="8083624" cy="3611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1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1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69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Value Added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Non-Value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Added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4436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Any process or operation that shapes or </a:t>
                      </a:r>
                      <a:r>
                        <a:rPr lang="en-US" sz="2000" b="1" dirty="0"/>
                        <a:t>transforms a product or service</a:t>
                      </a:r>
                      <a:r>
                        <a:rPr lang="en-US" sz="2000" dirty="0"/>
                        <a:t> into a final form that the client will pay for</a:t>
                      </a:r>
                    </a:p>
                    <a:p>
                      <a:pPr algn="l"/>
                      <a:endParaRPr lang="en-US" sz="2000" dirty="0"/>
                    </a:p>
                  </a:txBody>
                  <a:tcPr anchor="ctr">
                    <a:solidFill>
                      <a:srgbClr val="BDFBB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Those process steps that take time, resources, or space, but do not transform or shape the product or service towards that which is sold to the client</a:t>
                      </a:r>
                    </a:p>
                    <a:p>
                      <a:pPr algn="l"/>
                      <a:endParaRPr lang="en-US" sz="2000" dirty="0"/>
                    </a:p>
                  </a:txBody>
                  <a:tcPr anchor="ctr">
                    <a:solidFill>
                      <a:srgbClr val="FED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566" name="Rectangle 5"/>
          <p:cNvSpPr>
            <a:spLocks noChangeArrowheads="1"/>
          </p:cNvSpPr>
          <p:nvPr/>
        </p:nvSpPr>
        <p:spPr bwMode="auto">
          <a:xfrm>
            <a:off x="414908" y="5137820"/>
            <a:ext cx="8458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eaLnBrk="1" hangingPunct="1"/>
            <a:r>
              <a:rPr lang="en-US" altLang="en-US" sz="2000" b="1" dirty="0"/>
              <a:t>Any activity that does not add value is </a:t>
            </a:r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</a:rPr>
              <a:t>waste</a:t>
            </a:r>
            <a:r>
              <a:rPr lang="en-US" altLang="en-US" sz="2000" b="1" dirty="0"/>
              <a:t> and only adds cost to the process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11A51-63F0-4E79-A62F-55053B411C5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912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294482"/>
            <a:ext cx="8686800" cy="622300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en-US" sz="3000" dirty="0"/>
              <a:t>Seven Forms of Waste – “TIM WOOD”</a:t>
            </a:r>
            <a:endParaRPr lang="en-US" sz="3000" dirty="0"/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2709863" y="2000250"/>
            <a:ext cx="4191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3393120" y="3310233"/>
            <a:ext cx="2101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u="sng" dirty="0">
                <a:solidFill>
                  <a:srgbClr val="000000"/>
                </a:solidFill>
                <a:latin typeface="Tahoma" panose="020B0604030504040204" pitchFamily="34" charset="0"/>
              </a:rPr>
              <a:t>O</a:t>
            </a:r>
            <a:r>
              <a:rPr lang="en-US" altLang="en-US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ver-Production</a:t>
            </a:r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991397" y="3947913"/>
            <a:ext cx="10017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u="sng" dirty="0">
                <a:solidFill>
                  <a:srgbClr val="000000"/>
                </a:solidFill>
                <a:latin typeface="Tahoma" panose="020B0604030504040204" pitchFamily="34" charset="0"/>
              </a:rPr>
              <a:t>W</a:t>
            </a:r>
            <a:r>
              <a:rPr lang="en-US" altLang="en-US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aiting</a:t>
            </a:r>
            <a:endParaRPr lang="en-US" altLang="en-US" sz="2000" b="1" dirty="0">
              <a:latin typeface="Tahoma" panose="020B0604030504040204" pitchFamily="34" charset="0"/>
            </a:endParaRPr>
          </a:p>
        </p:txBody>
      </p:sp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590550" y="969963"/>
            <a:ext cx="19780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1" name="Rectangle 8"/>
          <p:cNvSpPr>
            <a:spLocks noChangeArrowheads="1"/>
          </p:cNvSpPr>
          <p:nvPr/>
        </p:nvSpPr>
        <p:spPr bwMode="auto">
          <a:xfrm>
            <a:off x="4903788" y="3794125"/>
            <a:ext cx="19780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2" name="Rectangle 9"/>
          <p:cNvSpPr>
            <a:spLocks noChangeArrowheads="1"/>
          </p:cNvSpPr>
          <p:nvPr/>
        </p:nvSpPr>
        <p:spPr bwMode="auto">
          <a:xfrm>
            <a:off x="3706813" y="1229519"/>
            <a:ext cx="12620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u="sng" dirty="0">
                <a:solidFill>
                  <a:srgbClr val="000000"/>
                </a:solidFill>
                <a:latin typeface="Tahoma" panose="020B0604030504040204" pitchFamily="34" charset="0"/>
              </a:rPr>
              <a:t>I</a:t>
            </a:r>
            <a:r>
              <a:rPr lang="en-US" altLang="en-US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nventory</a:t>
            </a:r>
            <a:endParaRPr lang="en-US" altLang="en-US" sz="2000" b="1" dirty="0">
              <a:latin typeface="Tahoma" panose="020B0604030504040204" pitchFamily="34" charset="0"/>
            </a:endParaRPr>
          </a:p>
        </p:txBody>
      </p:sp>
      <p:sp>
        <p:nvSpPr>
          <p:cNvPr id="16393" name="Rectangle 10"/>
          <p:cNvSpPr>
            <a:spLocks noChangeArrowheads="1"/>
          </p:cNvSpPr>
          <p:nvPr/>
        </p:nvSpPr>
        <p:spPr bwMode="auto">
          <a:xfrm>
            <a:off x="5383213" y="2727325"/>
            <a:ext cx="428625" cy="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4" name="Text Box 11"/>
          <p:cNvSpPr txBox="1">
            <a:spLocks noChangeArrowheads="1"/>
          </p:cNvSpPr>
          <p:nvPr/>
        </p:nvSpPr>
        <p:spPr bwMode="auto">
          <a:xfrm>
            <a:off x="553245" y="1229519"/>
            <a:ext cx="2078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b="1" u="sng" dirty="0">
                <a:latin typeface="Tahoma" panose="020B0604030504040204" pitchFamily="34" charset="0"/>
              </a:rPr>
              <a:t>T</a:t>
            </a:r>
            <a:r>
              <a:rPr lang="en-US" altLang="en-US" sz="2000" b="1" dirty="0">
                <a:latin typeface="Tahoma" panose="020B0604030504040204" pitchFamily="34" charset="0"/>
              </a:rPr>
              <a:t>ransportation</a:t>
            </a:r>
          </a:p>
        </p:txBody>
      </p:sp>
      <p:sp>
        <p:nvSpPr>
          <p:cNvPr id="16395" name="Rectangle 12"/>
          <p:cNvSpPr>
            <a:spLocks noChangeArrowheads="1"/>
          </p:cNvSpPr>
          <p:nvPr/>
        </p:nvSpPr>
        <p:spPr bwMode="auto">
          <a:xfrm>
            <a:off x="6368697" y="3794125"/>
            <a:ext cx="224384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u="sng" dirty="0">
                <a:solidFill>
                  <a:srgbClr val="000000"/>
                </a:solidFill>
                <a:latin typeface="Tahoma" panose="020B0604030504040204" pitchFamily="34" charset="0"/>
              </a:rPr>
              <a:t>D</a:t>
            </a:r>
            <a:r>
              <a:rPr lang="en-US" altLang="en-US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efects/Rejects/</a:t>
            </a:r>
          </a:p>
          <a:p>
            <a:pPr algn="ctr" eaLnBrk="1" hangingPunct="1"/>
            <a:r>
              <a:rPr lang="en-US" altLang="en-US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Re-work</a:t>
            </a:r>
            <a:endParaRPr lang="en-US" altLang="en-US" sz="2000" b="1" dirty="0">
              <a:latin typeface="Tahoma" panose="020B0604030504040204" pitchFamily="34" charset="0"/>
            </a:endParaRPr>
          </a:p>
        </p:txBody>
      </p:sp>
      <p:sp>
        <p:nvSpPr>
          <p:cNvPr id="16396" name="Rectangle 13"/>
          <p:cNvSpPr>
            <a:spLocks noChangeArrowheads="1"/>
          </p:cNvSpPr>
          <p:nvPr/>
        </p:nvSpPr>
        <p:spPr bwMode="auto">
          <a:xfrm>
            <a:off x="3378262" y="5246487"/>
            <a:ext cx="2089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u="sng" dirty="0">
                <a:solidFill>
                  <a:srgbClr val="000000"/>
                </a:solidFill>
                <a:latin typeface="Tahoma" panose="020B0604030504040204" pitchFamily="34" charset="0"/>
              </a:rPr>
              <a:t>O</a:t>
            </a:r>
            <a:r>
              <a:rPr lang="en-US" altLang="en-US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ver-Processing</a:t>
            </a:r>
            <a:endParaRPr lang="en-US" altLang="en-US" sz="2000" b="1" dirty="0">
              <a:latin typeface="Tahoma" panose="020B0604030504040204" pitchFamily="34" charset="0"/>
            </a:endParaRPr>
          </a:p>
        </p:txBody>
      </p:sp>
      <p:pic>
        <p:nvPicPr>
          <p:cNvPr id="16397" name="Picture 14" descr="C:\Data\Warda Data\Pictures\7 Wastes\Transport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00" y="1593851"/>
            <a:ext cx="2207335" cy="1606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15" descr="C:\Data\Warda Data\Pictures\7 Wastes\Inventor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052" y="1547582"/>
            <a:ext cx="2227361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16" descr="C:\Data\Warda Data\Pictures\7 Wastes\Overproduct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3" y="3613446"/>
            <a:ext cx="25368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17" descr="C:\Data\Warda Data\Pictures\7 Wastes\Motio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1547582"/>
            <a:ext cx="2216224" cy="163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1" name="Rectangle 18"/>
          <p:cNvSpPr>
            <a:spLocks noChangeArrowheads="1"/>
          </p:cNvSpPr>
          <p:nvPr/>
        </p:nvSpPr>
        <p:spPr bwMode="auto">
          <a:xfrm>
            <a:off x="6913563" y="1229519"/>
            <a:ext cx="892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u="sng" dirty="0">
                <a:solidFill>
                  <a:srgbClr val="000000"/>
                </a:solidFill>
                <a:latin typeface="Tahoma" panose="020B0604030504040204" pitchFamily="34" charset="0"/>
              </a:rPr>
              <a:t>M</a:t>
            </a:r>
            <a:r>
              <a:rPr lang="en-US" altLang="en-US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otion</a:t>
            </a:r>
            <a:endParaRPr lang="en-US" altLang="en-US" sz="2000" b="1" dirty="0">
              <a:latin typeface="Tahoma" panose="020B0604030504040204" pitchFamily="34" charset="0"/>
            </a:endParaRPr>
          </a:p>
        </p:txBody>
      </p:sp>
      <p:pic>
        <p:nvPicPr>
          <p:cNvPr id="16402" name="Picture 19" descr="C:\Data\Warda Data\Pictures\7 Wastes\Waitin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95" y="4479527"/>
            <a:ext cx="2548256" cy="1654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3" name="Picture 20" descr="C:\Data\Warda Data\Pictures\7 Wastes\Overprocessin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5601046"/>
            <a:ext cx="2362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4" name="Picture 21" descr="C:\Data\Warda Data\Pictures\7 Wastes\Defect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361453"/>
            <a:ext cx="2332038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11A51-63F0-4E79-A62F-55053B411C5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008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39483</TotalTime>
  <Words>1655</Words>
  <Application>Microsoft Office PowerPoint</Application>
  <PresentationFormat>On-screen Show (4:3)</PresentationFormat>
  <Paragraphs>415</Paragraphs>
  <Slides>30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Courier New</vt:lpstr>
      <vt:lpstr>Optimum</vt:lpstr>
      <vt:lpstr>Tahoma</vt:lpstr>
      <vt:lpstr>Times New Roman</vt:lpstr>
      <vt:lpstr>Wingdings</vt:lpstr>
      <vt:lpstr>Office Theme</vt:lpstr>
      <vt:lpstr>Chart</vt:lpstr>
      <vt:lpstr>Operational Excellence for Nonprofits  3 Things Every Nonprofit Should Know   Terry Callanan Chief Culture Officer, Carestream Board of Directors, Greater Rochester Quality Council Lead Trainer, Quality for Leaders  March 12, 2020</vt:lpstr>
      <vt:lpstr>Your Jobs are Hard Enough….</vt:lpstr>
      <vt:lpstr>PowerPoint Presentation</vt:lpstr>
      <vt:lpstr>The Result</vt:lpstr>
      <vt:lpstr>There is a Better Way</vt:lpstr>
      <vt:lpstr>Today:  3 Things Every Nonprofit Should Know</vt:lpstr>
      <vt:lpstr>PowerPoint Presentation</vt:lpstr>
      <vt:lpstr>Value Added</vt:lpstr>
      <vt:lpstr>Seven Forms of Waste – “TIM WOOD”</vt:lpstr>
      <vt:lpstr>TIM WOOD</vt:lpstr>
      <vt:lpstr>PowerPoint Presentation</vt:lpstr>
      <vt:lpstr>Relentless Focus on Waste Elimination</vt:lpstr>
      <vt:lpstr> Variation</vt:lpstr>
      <vt:lpstr>What do you Think?</vt:lpstr>
      <vt:lpstr>Let’s Look at Some Data</vt:lpstr>
      <vt:lpstr>Plot The Data!</vt:lpstr>
      <vt:lpstr>Another Example</vt:lpstr>
      <vt:lpstr>Plot the Data (but is it enough?)</vt:lpstr>
      <vt:lpstr>The Data In Context</vt:lpstr>
      <vt:lpstr>Learnings</vt:lpstr>
      <vt:lpstr>PowerPoint Presentation</vt:lpstr>
      <vt:lpstr>Post-It Note Exercise</vt:lpstr>
      <vt:lpstr>Post-It Note Exercise</vt:lpstr>
      <vt:lpstr>PowerPoint Presentation</vt:lpstr>
      <vt:lpstr>You’ve Just Seen Key Principles of “Lean Six Sigma”</vt:lpstr>
      <vt:lpstr>You’ve Just Seen Key Principles of “Lean Six Sigma”</vt:lpstr>
      <vt:lpstr>You’ve Just Seen Key Principles of “Lean Six Sigma”</vt:lpstr>
      <vt:lpstr>Want to Know More?</vt:lpstr>
      <vt:lpstr>Want to Try It?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Heidi Wirth</dc:creator>
  <cp:lastModifiedBy>Richard Shroyer</cp:lastModifiedBy>
  <cp:revision>401</cp:revision>
  <cp:lastPrinted>2020-02-12T21:06:46Z</cp:lastPrinted>
  <dcterms:created xsi:type="dcterms:W3CDTF">2008-04-15T21:31:02Z</dcterms:created>
  <dcterms:modified xsi:type="dcterms:W3CDTF">2020-03-12T21:22:56Z</dcterms:modified>
</cp:coreProperties>
</file>