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78" r:id="rId1"/>
    <p:sldMasterId id="2147483696" r:id="rId2"/>
    <p:sldMasterId id="2147483708" r:id="rId3"/>
  </p:sldMasterIdLst>
  <p:notesMasterIdLst>
    <p:notesMasterId r:id="rId41"/>
  </p:notesMasterIdLst>
  <p:sldIdLst>
    <p:sldId id="3280" r:id="rId4"/>
    <p:sldId id="3281" r:id="rId5"/>
    <p:sldId id="3557" r:id="rId6"/>
    <p:sldId id="3558" r:id="rId7"/>
    <p:sldId id="3559" r:id="rId8"/>
    <p:sldId id="3550" r:id="rId9"/>
    <p:sldId id="3551" r:id="rId10"/>
    <p:sldId id="3552" r:id="rId11"/>
    <p:sldId id="3553" r:id="rId12"/>
    <p:sldId id="3144" r:id="rId13"/>
    <p:sldId id="416" r:id="rId14"/>
    <p:sldId id="3532" r:id="rId15"/>
    <p:sldId id="3533" r:id="rId16"/>
    <p:sldId id="3546" r:id="rId17"/>
    <p:sldId id="3534" r:id="rId18"/>
    <p:sldId id="3535" r:id="rId19"/>
    <p:sldId id="3555" r:id="rId20"/>
    <p:sldId id="3540" r:id="rId21"/>
    <p:sldId id="3541" r:id="rId22"/>
    <p:sldId id="3556" r:id="rId23"/>
    <p:sldId id="3542" r:id="rId24"/>
    <p:sldId id="3543" r:id="rId25"/>
    <p:sldId id="3544" r:id="rId26"/>
    <p:sldId id="3549" r:id="rId27"/>
    <p:sldId id="3548" r:id="rId28"/>
    <p:sldId id="3537" r:id="rId29"/>
    <p:sldId id="3538" r:id="rId30"/>
    <p:sldId id="3539" r:id="rId31"/>
    <p:sldId id="3554" r:id="rId32"/>
    <p:sldId id="275" r:id="rId33"/>
    <p:sldId id="283" r:id="rId34"/>
    <p:sldId id="310" r:id="rId35"/>
    <p:sldId id="311" r:id="rId36"/>
    <p:sldId id="314" r:id="rId37"/>
    <p:sldId id="312" r:id="rId38"/>
    <p:sldId id="313" r:id="rId39"/>
    <p:sldId id="315" r:id="rId4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C00"/>
    <a:srgbClr val="663300"/>
    <a:srgbClr val="996633"/>
    <a:srgbClr val="CC00FF"/>
    <a:srgbClr val="CC00C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117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2ABFA1-C8AA-4EBD-9269-E127B6F8BC2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2D74169-923F-4BCE-8FC6-ACF69F182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Process Efficiency</a:t>
          </a:r>
        </a:p>
      </dgm:t>
    </dgm:pt>
    <dgm:pt modelId="{F377640A-4E54-4023-B827-FFC781AC6907}" type="parTrans" cxnId="{F3DDB3A9-8421-417F-80F7-C9F855B65F6C}">
      <dgm:prSet/>
      <dgm:spPr/>
      <dgm:t>
        <a:bodyPr/>
        <a:lstStyle/>
        <a:p>
          <a:endParaRPr lang="en-US"/>
        </a:p>
      </dgm:t>
    </dgm:pt>
    <dgm:pt modelId="{06FE4FFC-0E1B-4D47-AD75-DE26A6460D63}" type="sibTrans" cxnId="{F3DDB3A9-8421-417F-80F7-C9F855B65F6C}">
      <dgm:prSet/>
      <dgm:spPr/>
      <dgm:t>
        <a:bodyPr/>
        <a:lstStyle/>
        <a:p>
          <a:endParaRPr lang="en-US"/>
        </a:p>
      </dgm:t>
    </dgm:pt>
    <dgm:pt modelId="{D8738B08-6A87-41E4-9D0E-793F262B06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Cost Efficiency</a:t>
          </a:r>
        </a:p>
      </dgm:t>
    </dgm:pt>
    <dgm:pt modelId="{1D3E3C0C-D534-472E-B002-0298929BC25A}" type="parTrans" cxnId="{BF41A2C2-9604-4B42-83DC-99D61B6422E4}">
      <dgm:prSet/>
      <dgm:spPr/>
      <dgm:t>
        <a:bodyPr/>
        <a:lstStyle/>
        <a:p>
          <a:endParaRPr lang="en-US"/>
        </a:p>
      </dgm:t>
    </dgm:pt>
    <dgm:pt modelId="{FE1FA3E9-A3ED-4C02-AF77-A07D7D6C812E}" type="sibTrans" cxnId="{BF41A2C2-9604-4B42-83DC-99D61B6422E4}">
      <dgm:prSet/>
      <dgm:spPr/>
      <dgm:t>
        <a:bodyPr/>
        <a:lstStyle/>
        <a:p>
          <a:endParaRPr lang="en-US"/>
        </a:p>
      </dgm:t>
    </dgm:pt>
    <dgm:pt modelId="{CE925897-CE90-4704-826C-91642BEF9B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High Quality</a:t>
          </a:r>
        </a:p>
      </dgm:t>
    </dgm:pt>
    <dgm:pt modelId="{FA9163AA-671C-42A2-AA58-DE3ABA9E53B5}" type="parTrans" cxnId="{A50A7E7D-4E33-4579-89E5-C767AEFCB199}">
      <dgm:prSet/>
      <dgm:spPr/>
      <dgm:t>
        <a:bodyPr/>
        <a:lstStyle/>
        <a:p>
          <a:endParaRPr lang="en-US"/>
        </a:p>
      </dgm:t>
    </dgm:pt>
    <dgm:pt modelId="{10D52C5C-A519-46C4-9C36-BCE2629D40FC}" type="sibTrans" cxnId="{A50A7E7D-4E33-4579-89E5-C767AEFCB199}">
      <dgm:prSet/>
      <dgm:spPr/>
      <dgm:t>
        <a:bodyPr/>
        <a:lstStyle/>
        <a:p>
          <a:endParaRPr lang="en-US"/>
        </a:p>
      </dgm:t>
    </dgm:pt>
    <dgm:pt modelId="{50012945-5F64-46BC-B2E2-6435F25913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Reduced time and rework</a:t>
          </a:r>
        </a:p>
      </dgm:t>
    </dgm:pt>
    <dgm:pt modelId="{502EC19C-A2E0-4770-8090-EDCCF84C4D95}" type="parTrans" cxnId="{E28F8F9F-6C39-4717-8163-3714AA78F447}">
      <dgm:prSet/>
      <dgm:spPr/>
      <dgm:t>
        <a:bodyPr/>
        <a:lstStyle/>
        <a:p>
          <a:endParaRPr lang="en-US"/>
        </a:p>
      </dgm:t>
    </dgm:pt>
    <dgm:pt modelId="{020B1C27-5F1D-4F98-956F-10760F321433}" type="sibTrans" cxnId="{E28F8F9F-6C39-4717-8163-3714AA78F447}">
      <dgm:prSet/>
      <dgm:spPr/>
      <dgm:t>
        <a:bodyPr/>
        <a:lstStyle/>
        <a:p>
          <a:endParaRPr lang="en-US"/>
        </a:p>
      </dgm:t>
    </dgm:pt>
    <dgm:pt modelId="{385B1A00-E12B-480C-9090-5A43C13858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Process visibility</a:t>
          </a:r>
        </a:p>
      </dgm:t>
    </dgm:pt>
    <dgm:pt modelId="{9BAD79A7-A238-4364-95FF-59B789FF3DA7}" type="parTrans" cxnId="{E8339502-F3FE-4979-9F5D-19A77AF0373A}">
      <dgm:prSet/>
      <dgm:spPr/>
      <dgm:t>
        <a:bodyPr/>
        <a:lstStyle/>
        <a:p>
          <a:endParaRPr lang="en-US"/>
        </a:p>
      </dgm:t>
    </dgm:pt>
    <dgm:pt modelId="{A73FC231-19A3-4B01-8F88-52CFE1CE5310}" type="sibTrans" cxnId="{E8339502-F3FE-4979-9F5D-19A77AF0373A}">
      <dgm:prSet/>
      <dgm:spPr/>
      <dgm:t>
        <a:bodyPr/>
        <a:lstStyle/>
        <a:p>
          <a:endParaRPr lang="en-US"/>
        </a:p>
      </dgm:t>
    </dgm:pt>
    <dgm:pt modelId="{DA5E6BD1-6B13-4EA4-B61C-CFE10A0A53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Can we accomplish improvements without Buy In??</a:t>
          </a:r>
        </a:p>
      </dgm:t>
    </dgm:pt>
    <dgm:pt modelId="{9115A472-5DBF-4473-B2D8-9AE95040404A}" type="parTrans" cxnId="{B52ABCB3-0F52-44BB-BB77-41AECF5D1E09}">
      <dgm:prSet/>
      <dgm:spPr/>
      <dgm:t>
        <a:bodyPr/>
        <a:lstStyle/>
        <a:p>
          <a:endParaRPr lang="en-US"/>
        </a:p>
      </dgm:t>
    </dgm:pt>
    <dgm:pt modelId="{70B3FE8F-00AF-4923-8C8C-F79AE307B204}" type="sibTrans" cxnId="{B52ABCB3-0F52-44BB-BB77-41AECF5D1E09}">
      <dgm:prSet/>
      <dgm:spPr/>
      <dgm:t>
        <a:bodyPr/>
        <a:lstStyle/>
        <a:p>
          <a:endParaRPr lang="en-US"/>
        </a:p>
      </dgm:t>
    </dgm:pt>
    <dgm:pt modelId="{2BB4F5FE-95C1-4318-984F-F058E9E6A13C}" type="pres">
      <dgm:prSet presAssocID="{872ABFA1-C8AA-4EBD-9269-E127B6F8BC23}" presName="root" presStyleCnt="0">
        <dgm:presLayoutVars>
          <dgm:dir/>
          <dgm:resizeHandles val="exact"/>
        </dgm:presLayoutVars>
      </dgm:prSet>
      <dgm:spPr/>
    </dgm:pt>
    <dgm:pt modelId="{8B9E26FB-D1E6-4DD7-88AE-B85F79C85D08}" type="pres">
      <dgm:prSet presAssocID="{52D74169-923F-4BCE-8FC6-ACF69F182A1F}" presName="compNode" presStyleCnt="0"/>
      <dgm:spPr/>
    </dgm:pt>
    <dgm:pt modelId="{688B6671-41D8-4696-9FDA-8528398F884B}" type="pres">
      <dgm:prSet presAssocID="{52D74169-923F-4BCE-8FC6-ACF69F182A1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10B5211-C815-4188-B4CF-2A00B8D98F19}" type="pres">
      <dgm:prSet presAssocID="{52D74169-923F-4BCE-8FC6-ACF69F182A1F}" presName="spaceRect" presStyleCnt="0"/>
      <dgm:spPr/>
    </dgm:pt>
    <dgm:pt modelId="{1FD5CFD0-DF21-4032-998E-8788B9C44502}" type="pres">
      <dgm:prSet presAssocID="{52D74169-923F-4BCE-8FC6-ACF69F182A1F}" presName="textRect" presStyleLbl="revTx" presStyleIdx="0" presStyleCnt="6">
        <dgm:presLayoutVars>
          <dgm:chMax val="1"/>
          <dgm:chPref val="1"/>
        </dgm:presLayoutVars>
      </dgm:prSet>
      <dgm:spPr/>
    </dgm:pt>
    <dgm:pt modelId="{181CAFF4-DE7F-42A1-915C-159EC8B74A63}" type="pres">
      <dgm:prSet presAssocID="{06FE4FFC-0E1B-4D47-AD75-DE26A6460D63}" presName="sibTrans" presStyleCnt="0"/>
      <dgm:spPr/>
    </dgm:pt>
    <dgm:pt modelId="{0A13EECE-3417-4F0F-86FE-26BA7A76B0CC}" type="pres">
      <dgm:prSet presAssocID="{D8738B08-6A87-41E4-9D0E-793F262B06A8}" presName="compNode" presStyleCnt="0"/>
      <dgm:spPr/>
    </dgm:pt>
    <dgm:pt modelId="{D14BCA30-6C70-451F-8146-0C167084051C}" type="pres">
      <dgm:prSet presAssocID="{D8738B08-6A87-41E4-9D0E-793F262B06A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98707AF6-185A-40A7-B4B7-3286A416D9B8}" type="pres">
      <dgm:prSet presAssocID="{D8738B08-6A87-41E4-9D0E-793F262B06A8}" presName="spaceRect" presStyleCnt="0"/>
      <dgm:spPr/>
    </dgm:pt>
    <dgm:pt modelId="{2BD95BDA-6FF5-44E5-83ED-8A359402C29E}" type="pres">
      <dgm:prSet presAssocID="{D8738B08-6A87-41E4-9D0E-793F262B06A8}" presName="textRect" presStyleLbl="revTx" presStyleIdx="1" presStyleCnt="6">
        <dgm:presLayoutVars>
          <dgm:chMax val="1"/>
          <dgm:chPref val="1"/>
        </dgm:presLayoutVars>
      </dgm:prSet>
      <dgm:spPr/>
    </dgm:pt>
    <dgm:pt modelId="{E3C80C1D-4803-4EDE-8CD0-52F4FB3D41E8}" type="pres">
      <dgm:prSet presAssocID="{FE1FA3E9-A3ED-4C02-AF77-A07D7D6C812E}" presName="sibTrans" presStyleCnt="0"/>
      <dgm:spPr/>
    </dgm:pt>
    <dgm:pt modelId="{DE64201B-18AA-41C2-832C-B35E2C6BE436}" type="pres">
      <dgm:prSet presAssocID="{CE925897-CE90-4704-826C-91642BEF9B13}" presName="compNode" presStyleCnt="0"/>
      <dgm:spPr/>
    </dgm:pt>
    <dgm:pt modelId="{5C2488D2-A404-46B3-B871-22D27D731E9B}" type="pres">
      <dgm:prSet presAssocID="{CE925897-CE90-4704-826C-91642BEF9B1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77A0959-1719-4B2F-86B3-91C437A6D22E}" type="pres">
      <dgm:prSet presAssocID="{CE925897-CE90-4704-826C-91642BEF9B13}" presName="spaceRect" presStyleCnt="0"/>
      <dgm:spPr/>
    </dgm:pt>
    <dgm:pt modelId="{A008831C-737C-4279-B815-F3294F4480E4}" type="pres">
      <dgm:prSet presAssocID="{CE925897-CE90-4704-826C-91642BEF9B13}" presName="textRect" presStyleLbl="revTx" presStyleIdx="2" presStyleCnt="6">
        <dgm:presLayoutVars>
          <dgm:chMax val="1"/>
          <dgm:chPref val="1"/>
        </dgm:presLayoutVars>
      </dgm:prSet>
      <dgm:spPr/>
    </dgm:pt>
    <dgm:pt modelId="{A060D157-9F2D-4BEF-864B-F2E562E52578}" type="pres">
      <dgm:prSet presAssocID="{10D52C5C-A519-46C4-9C36-BCE2629D40FC}" presName="sibTrans" presStyleCnt="0"/>
      <dgm:spPr/>
    </dgm:pt>
    <dgm:pt modelId="{7571FEEC-6B64-43C1-BCD2-705987D30B57}" type="pres">
      <dgm:prSet presAssocID="{50012945-5F64-46BC-B2E2-6435F259131B}" presName="compNode" presStyleCnt="0"/>
      <dgm:spPr/>
    </dgm:pt>
    <dgm:pt modelId="{28D4C0ED-E55C-4A2F-92DE-58403077766D}" type="pres">
      <dgm:prSet presAssocID="{50012945-5F64-46BC-B2E2-6435F259131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EF544AFD-7D1A-4F5D-9BA1-6CC6CBF37591}" type="pres">
      <dgm:prSet presAssocID="{50012945-5F64-46BC-B2E2-6435F259131B}" presName="spaceRect" presStyleCnt="0"/>
      <dgm:spPr/>
    </dgm:pt>
    <dgm:pt modelId="{AF6C28B0-D8C8-488E-A077-523A3509631E}" type="pres">
      <dgm:prSet presAssocID="{50012945-5F64-46BC-B2E2-6435F259131B}" presName="textRect" presStyleLbl="revTx" presStyleIdx="3" presStyleCnt="6">
        <dgm:presLayoutVars>
          <dgm:chMax val="1"/>
          <dgm:chPref val="1"/>
        </dgm:presLayoutVars>
      </dgm:prSet>
      <dgm:spPr/>
    </dgm:pt>
    <dgm:pt modelId="{DA8CA2CE-625C-4088-BCE8-04B8591C9949}" type="pres">
      <dgm:prSet presAssocID="{020B1C27-5F1D-4F98-956F-10760F321433}" presName="sibTrans" presStyleCnt="0"/>
      <dgm:spPr/>
    </dgm:pt>
    <dgm:pt modelId="{EB0C1DB6-06B4-440F-A862-205184426C6A}" type="pres">
      <dgm:prSet presAssocID="{385B1A00-E12B-480C-9090-5A43C13858BE}" presName="compNode" presStyleCnt="0"/>
      <dgm:spPr/>
    </dgm:pt>
    <dgm:pt modelId="{C57BFB17-5CBB-4D0D-9B7E-1947F4F62010}" type="pres">
      <dgm:prSet presAssocID="{385B1A00-E12B-480C-9090-5A43C13858B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FD54E2A5-F477-4752-A97B-1E2F2F8B8616}" type="pres">
      <dgm:prSet presAssocID="{385B1A00-E12B-480C-9090-5A43C13858BE}" presName="spaceRect" presStyleCnt="0"/>
      <dgm:spPr/>
    </dgm:pt>
    <dgm:pt modelId="{F5BE09A5-4AA8-486F-9EAB-A0A7D1A338AD}" type="pres">
      <dgm:prSet presAssocID="{385B1A00-E12B-480C-9090-5A43C13858BE}" presName="textRect" presStyleLbl="revTx" presStyleIdx="4" presStyleCnt="6">
        <dgm:presLayoutVars>
          <dgm:chMax val="1"/>
          <dgm:chPref val="1"/>
        </dgm:presLayoutVars>
      </dgm:prSet>
      <dgm:spPr/>
    </dgm:pt>
    <dgm:pt modelId="{950DC410-3662-4337-8950-E5033CC6422E}" type="pres">
      <dgm:prSet presAssocID="{A73FC231-19A3-4B01-8F88-52CFE1CE5310}" presName="sibTrans" presStyleCnt="0"/>
      <dgm:spPr/>
    </dgm:pt>
    <dgm:pt modelId="{A2C8E7A0-9951-4CCD-8F91-D770EA7CB536}" type="pres">
      <dgm:prSet presAssocID="{DA5E6BD1-6B13-4EA4-B61C-CFE10A0A5335}" presName="compNode" presStyleCnt="0"/>
      <dgm:spPr/>
    </dgm:pt>
    <dgm:pt modelId="{B1ED4AEC-0FCB-41D2-BE91-16FB915C3365}" type="pres">
      <dgm:prSet presAssocID="{DA5E6BD1-6B13-4EA4-B61C-CFE10A0A533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6A915C7D-296C-4561-856D-EDB341A00151}" type="pres">
      <dgm:prSet presAssocID="{DA5E6BD1-6B13-4EA4-B61C-CFE10A0A5335}" presName="spaceRect" presStyleCnt="0"/>
      <dgm:spPr/>
    </dgm:pt>
    <dgm:pt modelId="{88704696-EE68-4A97-8D0A-7370E6089BF7}" type="pres">
      <dgm:prSet presAssocID="{DA5E6BD1-6B13-4EA4-B61C-CFE10A0A533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52B8F01-2CB9-4F98-B394-61EA10D09AA2}" type="presOf" srcId="{D8738B08-6A87-41E4-9D0E-793F262B06A8}" destId="{2BD95BDA-6FF5-44E5-83ED-8A359402C29E}" srcOrd="0" destOrd="0" presId="urn:microsoft.com/office/officeart/2018/2/layout/IconLabelList"/>
    <dgm:cxn modelId="{E8339502-F3FE-4979-9F5D-19A77AF0373A}" srcId="{872ABFA1-C8AA-4EBD-9269-E127B6F8BC23}" destId="{385B1A00-E12B-480C-9090-5A43C13858BE}" srcOrd="4" destOrd="0" parTransId="{9BAD79A7-A238-4364-95FF-59B789FF3DA7}" sibTransId="{A73FC231-19A3-4B01-8F88-52CFE1CE5310}"/>
    <dgm:cxn modelId="{11EC591D-09B4-43F7-B288-B8AD8DD2DD3F}" type="presOf" srcId="{385B1A00-E12B-480C-9090-5A43C13858BE}" destId="{F5BE09A5-4AA8-486F-9EAB-A0A7D1A338AD}" srcOrd="0" destOrd="0" presId="urn:microsoft.com/office/officeart/2018/2/layout/IconLabelList"/>
    <dgm:cxn modelId="{6D77835F-4EF9-44FF-ABEB-6A8A85B8BEEE}" type="presOf" srcId="{872ABFA1-C8AA-4EBD-9269-E127B6F8BC23}" destId="{2BB4F5FE-95C1-4318-984F-F058E9E6A13C}" srcOrd="0" destOrd="0" presId="urn:microsoft.com/office/officeart/2018/2/layout/IconLabelList"/>
    <dgm:cxn modelId="{A50A7E7D-4E33-4579-89E5-C767AEFCB199}" srcId="{872ABFA1-C8AA-4EBD-9269-E127B6F8BC23}" destId="{CE925897-CE90-4704-826C-91642BEF9B13}" srcOrd="2" destOrd="0" parTransId="{FA9163AA-671C-42A2-AA58-DE3ABA9E53B5}" sibTransId="{10D52C5C-A519-46C4-9C36-BCE2629D40FC}"/>
    <dgm:cxn modelId="{DCBA5287-4790-4D5A-B326-D8483B9E3E03}" type="presOf" srcId="{52D74169-923F-4BCE-8FC6-ACF69F182A1F}" destId="{1FD5CFD0-DF21-4032-998E-8788B9C44502}" srcOrd="0" destOrd="0" presId="urn:microsoft.com/office/officeart/2018/2/layout/IconLabelList"/>
    <dgm:cxn modelId="{E28F8F9F-6C39-4717-8163-3714AA78F447}" srcId="{872ABFA1-C8AA-4EBD-9269-E127B6F8BC23}" destId="{50012945-5F64-46BC-B2E2-6435F259131B}" srcOrd="3" destOrd="0" parTransId="{502EC19C-A2E0-4770-8090-EDCCF84C4D95}" sibTransId="{020B1C27-5F1D-4F98-956F-10760F321433}"/>
    <dgm:cxn modelId="{F3DDB3A9-8421-417F-80F7-C9F855B65F6C}" srcId="{872ABFA1-C8AA-4EBD-9269-E127B6F8BC23}" destId="{52D74169-923F-4BCE-8FC6-ACF69F182A1F}" srcOrd="0" destOrd="0" parTransId="{F377640A-4E54-4023-B827-FFC781AC6907}" sibTransId="{06FE4FFC-0E1B-4D47-AD75-DE26A6460D63}"/>
    <dgm:cxn modelId="{B52ABCB3-0F52-44BB-BB77-41AECF5D1E09}" srcId="{872ABFA1-C8AA-4EBD-9269-E127B6F8BC23}" destId="{DA5E6BD1-6B13-4EA4-B61C-CFE10A0A5335}" srcOrd="5" destOrd="0" parTransId="{9115A472-5DBF-4473-B2D8-9AE95040404A}" sibTransId="{70B3FE8F-00AF-4923-8C8C-F79AE307B204}"/>
    <dgm:cxn modelId="{A05FE4B3-838D-48BB-A6FE-8510B18FC35E}" type="presOf" srcId="{50012945-5F64-46BC-B2E2-6435F259131B}" destId="{AF6C28B0-D8C8-488E-A077-523A3509631E}" srcOrd="0" destOrd="0" presId="urn:microsoft.com/office/officeart/2018/2/layout/IconLabelList"/>
    <dgm:cxn modelId="{BF41A2C2-9604-4B42-83DC-99D61B6422E4}" srcId="{872ABFA1-C8AA-4EBD-9269-E127B6F8BC23}" destId="{D8738B08-6A87-41E4-9D0E-793F262B06A8}" srcOrd="1" destOrd="0" parTransId="{1D3E3C0C-D534-472E-B002-0298929BC25A}" sibTransId="{FE1FA3E9-A3ED-4C02-AF77-A07D7D6C812E}"/>
    <dgm:cxn modelId="{AE8FBCEE-D3A4-4549-923E-314081056071}" type="presOf" srcId="{DA5E6BD1-6B13-4EA4-B61C-CFE10A0A5335}" destId="{88704696-EE68-4A97-8D0A-7370E6089BF7}" srcOrd="0" destOrd="0" presId="urn:microsoft.com/office/officeart/2018/2/layout/IconLabelList"/>
    <dgm:cxn modelId="{5D6CAAF4-ACD3-4A53-BD96-6DDEC5806EF2}" type="presOf" srcId="{CE925897-CE90-4704-826C-91642BEF9B13}" destId="{A008831C-737C-4279-B815-F3294F4480E4}" srcOrd="0" destOrd="0" presId="urn:microsoft.com/office/officeart/2018/2/layout/IconLabelList"/>
    <dgm:cxn modelId="{615585AC-35BE-4331-85E0-F57884BDE5F7}" type="presParOf" srcId="{2BB4F5FE-95C1-4318-984F-F058E9E6A13C}" destId="{8B9E26FB-D1E6-4DD7-88AE-B85F79C85D08}" srcOrd="0" destOrd="0" presId="urn:microsoft.com/office/officeart/2018/2/layout/IconLabelList"/>
    <dgm:cxn modelId="{3CC683C4-438C-43BF-B6DD-186618894F2D}" type="presParOf" srcId="{8B9E26FB-D1E6-4DD7-88AE-B85F79C85D08}" destId="{688B6671-41D8-4696-9FDA-8528398F884B}" srcOrd="0" destOrd="0" presId="urn:microsoft.com/office/officeart/2018/2/layout/IconLabelList"/>
    <dgm:cxn modelId="{2ABD60B4-C501-4602-8B18-8ED83DE0EED9}" type="presParOf" srcId="{8B9E26FB-D1E6-4DD7-88AE-B85F79C85D08}" destId="{510B5211-C815-4188-B4CF-2A00B8D98F19}" srcOrd="1" destOrd="0" presId="urn:microsoft.com/office/officeart/2018/2/layout/IconLabelList"/>
    <dgm:cxn modelId="{E4791EC9-C4AB-4052-BDCA-6D5495F3DB3C}" type="presParOf" srcId="{8B9E26FB-D1E6-4DD7-88AE-B85F79C85D08}" destId="{1FD5CFD0-DF21-4032-998E-8788B9C44502}" srcOrd="2" destOrd="0" presId="urn:microsoft.com/office/officeart/2018/2/layout/IconLabelList"/>
    <dgm:cxn modelId="{FE7CF7F2-9559-4018-A1B4-58A59A5008FE}" type="presParOf" srcId="{2BB4F5FE-95C1-4318-984F-F058E9E6A13C}" destId="{181CAFF4-DE7F-42A1-915C-159EC8B74A63}" srcOrd="1" destOrd="0" presId="urn:microsoft.com/office/officeart/2018/2/layout/IconLabelList"/>
    <dgm:cxn modelId="{3A990E01-E7D8-4225-BBAF-B6B0FCB1B42A}" type="presParOf" srcId="{2BB4F5FE-95C1-4318-984F-F058E9E6A13C}" destId="{0A13EECE-3417-4F0F-86FE-26BA7A76B0CC}" srcOrd="2" destOrd="0" presId="urn:microsoft.com/office/officeart/2018/2/layout/IconLabelList"/>
    <dgm:cxn modelId="{715DF73B-0050-4A67-8432-0DB4B6ECBAB2}" type="presParOf" srcId="{0A13EECE-3417-4F0F-86FE-26BA7A76B0CC}" destId="{D14BCA30-6C70-451F-8146-0C167084051C}" srcOrd="0" destOrd="0" presId="urn:microsoft.com/office/officeart/2018/2/layout/IconLabelList"/>
    <dgm:cxn modelId="{4E3326FB-32E4-4EBB-9576-05C08F983475}" type="presParOf" srcId="{0A13EECE-3417-4F0F-86FE-26BA7A76B0CC}" destId="{98707AF6-185A-40A7-B4B7-3286A416D9B8}" srcOrd="1" destOrd="0" presId="urn:microsoft.com/office/officeart/2018/2/layout/IconLabelList"/>
    <dgm:cxn modelId="{4BFEEA9C-36DF-45D6-B1DF-461BBF026F9B}" type="presParOf" srcId="{0A13EECE-3417-4F0F-86FE-26BA7A76B0CC}" destId="{2BD95BDA-6FF5-44E5-83ED-8A359402C29E}" srcOrd="2" destOrd="0" presId="urn:microsoft.com/office/officeart/2018/2/layout/IconLabelList"/>
    <dgm:cxn modelId="{F6D7313B-B821-4EF5-BD21-70DB7F090134}" type="presParOf" srcId="{2BB4F5FE-95C1-4318-984F-F058E9E6A13C}" destId="{E3C80C1D-4803-4EDE-8CD0-52F4FB3D41E8}" srcOrd="3" destOrd="0" presId="urn:microsoft.com/office/officeart/2018/2/layout/IconLabelList"/>
    <dgm:cxn modelId="{3A75BC83-BD4B-454E-B490-70CC1E731E2F}" type="presParOf" srcId="{2BB4F5FE-95C1-4318-984F-F058E9E6A13C}" destId="{DE64201B-18AA-41C2-832C-B35E2C6BE436}" srcOrd="4" destOrd="0" presId="urn:microsoft.com/office/officeart/2018/2/layout/IconLabelList"/>
    <dgm:cxn modelId="{865D5E4F-F70F-4C5E-BE5D-3FDD9DBDB82B}" type="presParOf" srcId="{DE64201B-18AA-41C2-832C-B35E2C6BE436}" destId="{5C2488D2-A404-46B3-B871-22D27D731E9B}" srcOrd="0" destOrd="0" presId="urn:microsoft.com/office/officeart/2018/2/layout/IconLabelList"/>
    <dgm:cxn modelId="{D64B30EE-B3E3-45AA-B5CB-AB024AB813EB}" type="presParOf" srcId="{DE64201B-18AA-41C2-832C-B35E2C6BE436}" destId="{477A0959-1719-4B2F-86B3-91C437A6D22E}" srcOrd="1" destOrd="0" presId="urn:microsoft.com/office/officeart/2018/2/layout/IconLabelList"/>
    <dgm:cxn modelId="{48CDA504-9B24-4C5F-A81B-F12A12667893}" type="presParOf" srcId="{DE64201B-18AA-41C2-832C-B35E2C6BE436}" destId="{A008831C-737C-4279-B815-F3294F4480E4}" srcOrd="2" destOrd="0" presId="urn:microsoft.com/office/officeart/2018/2/layout/IconLabelList"/>
    <dgm:cxn modelId="{7BAAC99A-B021-447C-B6AD-849F5C21873A}" type="presParOf" srcId="{2BB4F5FE-95C1-4318-984F-F058E9E6A13C}" destId="{A060D157-9F2D-4BEF-864B-F2E562E52578}" srcOrd="5" destOrd="0" presId="urn:microsoft.com/office/officeart/2018/2/layout/IconLabelList"/>
    <dgm:cxn modelId="{7A268830-1FEB-41E5-9430-4D05DB636557}" type="presParOf" srcId="{2BB4F5FE-95C1-4318-984F-F058E9E6A13C}" destId="{7571FEEC-6B64-43C1-BCD2-705987D30B57}" srcOrd="6" destOrd="0" presId="urn:microsoft.com/office/officeart/2018/2/layout/IconLabelList"/>
    <dgm:cxn modelId="{A974D729-20B6-4A12-AD84-1EE5C9C14532}" type="presParOf" srcId="{7571FEEC-6B64-43C1-BCD2-705987D30B57}" destId="{28D4C0ED-E55C-4A2F-92DE-58403077766D}" srcOrd="0" destOrd="0" presId="urn:microsoft.com/office/officeart/2018/2/layout/IconLabelList"/>
    <dgm:cxn modelId="{5C17530E-8EE2-44C8-98E0-EEFB44F20D2A}" type="presParOf" srcId="{7571FEEC-6B64-43C1-BCD2-705987D30B57}" destId="{EF544AFD-7D1A-4F5D-9BA1-6CC6CBF37591}" srcOrd="1" destOrd="0" presId="urn:microsoft.com/office/officeart/2018/2/layout/IconLabelList"/>
    <dgm:cxn modelId="{00A0C7C6-4772-426F-B088-0D2D7EC264E1}" type="presParOf" srcId="{7571FEEC-6B64-43C1-BCD2-705987D30B57}" destId="{AF6C28B0-D8C8-488E-A077-523A3509631E}" srcOrd="2" destOrd="0" presId="urn:microsoft.com/office/officeart/2018/2/layout/IconLabelList"/>
    <dgm:cxn modelId="{57F5A8BD-0C69-4ECB-9999-AE9DE8176EBA}" type="presParOf" srcId="{2BB4F5FE-95C1-4318-984F-F058E9E6A13C}" destId="{DA8CA2CE-625C-4088-BCE8-04B8591C9949}" srcOrd="7" destOrd="0" presId="urn:microsoft.com/office/officeart/2018/2/layout/IconLabelList"/>
    <dgm:cxn modelId="{15A0123E-CACC-4BE7-9549-1BA6840A6D9E}" type="presParOf" srcId="{2BB4F5FE-95C1-4318-984F-F058E9E6A13C}" destId="{EB0C1DB6-06B4-440F-A862-205184426C6A}" srcOrd="8" destOrd="0" presId="urn:microsoft.com/office/officeart/2018/2/layout/IconLabelList"/>
    <dgm:cxn modelId="{DF1394ED-BFF2-44AC-998E-3E73E48C6C4E}" type="presParOf" srcId="{EB0C1DB6-06B4-440F-A862-205184426C6A}" destId="{C57BFB17-5CBB-4D0D-9B7E-1947F4F62010}" srcOrd="0" destOrd="0" presId="urn:microsoft.com/office/officeart/2018/2/layout/IconLabelList"/>
    <dgm:cxn modelId="{5839479D-307A-432F-A5E8-23E24B90F5C0}" type="presParOf" srcId="{EB0C1DB6-06B4-440F-A862-205184426C6A}" destId="{FD54E2A5-F477-4752-A97B-1E2F2F8B8616}" srcOrd="1" destOrd="0" presId="urn:microsoft.com/office/officeart/2018/2/layout/IconLabelList"/>
    <dgm:cxn modelId="{CE2FABB8-EDBB-4B9F-A074-DC957861D123}" type="presParOf" srcId="{EB0C1DB6-06B4-440F-A862-205184426C6A}" destId="{F5BE09A5-4AA8-486F-9EAB-A0A7D1A338AD}" srcOrd="2" destOrd="0" presId="urn:microsoft.com/office/officeart/2018/2/layout/IconLabelList"/>
    <dgm:cxn modelId="{D1DC18C6-DFB7-40E0-BA35-2FF60F9B072C}" type="presParOf" srcId="{2BB4F5FE-95C1-4318-984F-F058E9E6A13C}" destId="{950DC410-3662-4337-8950-E5033CC6422E}" srcOrd="9" destOrd="0" presId="urn:microsoft.com/office/officeart/2018/2/layout/IconLabelList"/>
    <dgm:cxn modelId="{17A5FDB5-B1C8-4AE5-B1BB-DC721596044F}" type="presParOf" srcId="{2BB4F5FE-95C1-4318-984F-F058E9E6A13C}" destId="{A2C8E7A0-9951-4CCD-8F91-D770EA7CB536}" srcOrd="10" destOrd="0" presId="urn:microsoft.com/office/officeart/2018/2/layout/IconLabelList"/>
    <dgm:cxn modelId="{A8AC034D-E281-4CCE-B665-ED88D1294467}" type="presParOf" srcId="{A2C8E7A0-9951-4CCD-8F91-D770EA7CB536}" destId="{B1ED4AEC-0FCB-41D2-BE91-16FB915C3365}" srcOrd="0" destOrd="0" presId="urn:microsoft.com/office/officeart/2018/2/layout/IconLabelList"/>
    <dgm:cxn modelId="{2ED80B14-5757-4721-8844-23B213F3CB1C}" type="presParOf" srcId="{A2C8E7A0-9951-4CCD-8F91-D770EA7CB536}" destId="{6A915C7D-296C-4561-856D-EDB341A00151}" srcOrd="1" destOrd="0" presId="urn:microsoft.com/office/officeart/2018/2/layout/IconLabelList"/>
    <dgm:cxn modelId="{7B4062A1-C07D-4F7B-9CE6-AA8C5DB31179}" type="presParOf" srcId="{A2C8E7A0-9951-4CCD-8F91-D770EA7CB536}" destId="{88704696-EE68-4A97-8D0A-7370E6089BF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B6671-41D8-4696-9FDA-8528398F884B}">
      <dsp:nvSpPr>
        <dsp:cNvPr id="0" name=""/>
        <dsp:cNvSpPr/>
      </dsp:nvSpPr>
      <dsp:spPr>
        <a:xfrm>
          <a:off x="459205" y="811321"/>
          <a:ext cx="750673" cy="7506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5CFD0-DF21-4032-998E-8788B9C44502}">
      <dsp:nvSpPr>
        <dsp:cNvPr id="0" name=""/>
        <dsp:cNvSpPr/>
      </dsp:nvSpPr>
      <dsp:spPr>
        <a:xfrm>
          <a:off x="460" y="1854066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Process Efficiency</a:t>
          </a:r>
        </a:p>
      </dsp:txBody>
      <dsp:txXfrm>
        <a:off x="460" y="1854066"/>
        <a:ext cx="1668164" cy="667265"/>
      </dsp:txXfrm>
    </dsp:sp>
    <dsp:sp modelId="{D14BCA30-6C70-451F-8146-0C167084051C}">
      <dsp:nvSpPr>
        <dsp:cNvPr id="0" name=""/>
        <dsp:cNvSpPr/>
      </dsp:nvSpPr>
      <dsp:spPr>
        <a:xfrm>
          <a:off x="2419298" y="811321"/>
          <a:ext cx="750673" cy="7506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95BDA-6FF5-44E5-83ED-8A359402C29E}">
      <dsp:nvSpPr>
        <dsp:cNvPr id="0" name=""/>
        <dsp:cNvSpPr/>
      </dsp:nvSpPr>
      <dsp:spPr>
        <a:xfrm>
          <a:off x="1960552" y="1854066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Cost Efficiency</a:t>
          </a:r>
        </a:p>
      </dsp:txBody>
      <dsp:txXfrm>
        <a:off x="1960552" y="1854066"/>
        <a:ext cx="1668164" cy="667265"/>
      </dsp:txXfrm>
    </dsp:sp>
    <dsp:sp modelId="{5C2488D2-A404-46B3-B871-22D27D731E9B}">
      <dsp:nvSpPr>
        <dsp:cNvPr id="0" name=""/>
        <dsp:cNvSpPr/>
      </dsp:nvSpPr>
      <dsp:spPr>
        <a:xfrm>
          <a:off x="4379390" y="811321"/>
          <a:ext cx="750673" cy="7506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8831C-737C-4279-B815-F3294F4480E4}">
      <dsp:nvSpPr>
        <dsp:cNvPr id="0" name=""/>
        <dsp:cNvSpPr/>
      </dsp:nvSpPr>
      <dsp:spPr>
        <a:xfrm>
          <a:off x="3920645" y="1854066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High Quality</a:t>
          </a:r>
        </a:p>
      </dsp:txBody>
      <dsp:txXfrm>
        <a:off x="3920645" y="1854066"/>
        <a:ext cx="1668164" cy="667265"/>
      </dsp:txXfrm>
    </dsp:sp>
    <dsp:sp modelId="{28D4C0ED-E55C-4A2F-92DE-58403077766D}">
      <dsp:nvSpPr>
        <dsp:cNvPr id="0" name=""/>
        <dsp:cNvSpPr/>
      </dsp:nvSpPr>
      <dsp:spPr>
        <a:xfrm>
          <a:off x="459205" y="2938373"/>
          <a:ext cx="750673" cy="7506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C28B0-D8C8-488E-A077-523A3509631E}">
      <dsp:nvSpPr>
        <dsp:cNvPr id="0" name=""/>
        <dsp:cNvSpPr/>
      </dsp:nvSpPr>
      <dsp:spPr>
        <a:xfrm>
          <a:off x="460" y="3981119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Reduced time and rework</a:t>
          </a:r>
        </a:p>
      </dsp:txBody>
      <dsp:txXfrm>
        <a:off x="460" y="3981119"/>
        <a:ext cx="1668164" cy="667265"/>
      </dsp:txXfrm>
    </dsp:sp>
    <dsp:sp modelId="{C57BFB17-5CBB-4D0D-9B7E-1947F4F62010}">
      <dsp:nvSpPr>
        <dsp:cNvPr id="0" name=""/>
        <dsp:cNvSpPr/>
      </dsp:nvSpPr>
      <dsp:spPr>
        <a:xfrm>
          <a:off x="2419298" y="2938373"/>
          <a:ext cx="750673" cy="7506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E09A5-4AA8-486F-9EAB-A0A7D1A338AD}">
      <dsp:nvSpPr>
        <dsp:cNvPr id="0" name=""/>
        <dsp:cNvSpPr/>
      </dsp:nvSpPr>
      <dsp:spPr>
        <a:xfrm>
          <a:off x="1960552" y="3981119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Process visibility</a:t>
          </a:r>
        </a:p>
      </dsp:txBody>
      <dsp:txXfrm>
        <a:off x="1960552" y="3981119"/>
        <a:ext cx="1668164" cy="667265"/>
      </dsp:txXfrm>
    </dsp:sp>
    <dsp:sp modelId="{B1ED4AEC-0FCB-41D2-BE91-16FB915C3365}">
      <dsp:nvSpPr>
        <dsp:cNvPr id="0" name=""/>
        <dsp:cNvSpPr/>
      </dsp:nvSpPr>
      <dsp:spPr>
        <a:xfrm>
          <a:off x="4379390" y="2938373"/>
          <a:ext cx="750673" cy="75067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04696-EE68-4A97-8D0A-7370E6089BF7}">
      <dsp:nvSpPr>
        <dsp:cNvPr id="0" name=""/>
        <dsp:cNvSpPr/>
      </dsp:nvSpPr>
      <dsp:spPr>
        <a:xfrm>
          <a:off x="3920645" y="3981119"/>
          <a:ext cx="1668164" cy="66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Can we accomplish improvements without Buy In??</a:t>
          </a:r>
        </a:p>
      </dsp:txBody>
      <dsp:txXfrm>
        <a:off x="3920645" y="3981119"/>
        <a:ext cx="1668164" cy="667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2A64B62-C0E0-44E4-BF8D-177C6563A973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6297AA0-4A3F-4A62-82B9-2964CAEB1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56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C87EE42F-7982-8CDF-6B3F-E4FB52C14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3B8CD01D-2E93-0365-AAC2-E274E159C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3CE3DB46-13E4-BAFE-0184-E0F211BA2E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F216A3-5566-4964-BBF7-3A54A37883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97AA0-4A3F-4A62-82B9-2964CAEB1A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91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97AA0-4A3F-4A62-82B9-2964CAEB1A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77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97AA0-4A3F-4A62-82B9-2964CAEB1A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2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F351824-E796-4FA9-886C-3A76B42FF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5989A53-7E0D-458D-A15F-79C5999D9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654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F351824-E796-4FA9-886C-3A76B42FF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5989A53-7E0D-458D-A15F-79C5999D9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445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F351824-E796-4FA9-886C-3A76B42FF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5989A53-7E0D-458D-A15F-79C5999D9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946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8C622A8-E641-83A7-E2E4-B642394321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25" tIns="46962" rIns="93925" bIns="46962" anchor="b"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099C69-F72E-4631-A543-4D15A47BE0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2BFC858-66F5-A031-7A8C-292236A0A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0"/>
            <a:ext cx="306863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861" tIns="44431" rIns="88861" bIns="44431" anchor="ctr"/>
          <a:lstStyle>
            <a:lvl1pPr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4701052-F4D3-1A2D-7B53-8D30119F4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861" tIns="44431" rIns="88861" bIns="44431" anchor="ctr"/>
          <a:lstStyle>
            <a:lvl1pPr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E879330E-E3FD-BF85-7ACC-FBAF958B9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1725" y="5151438"/>
            <a:ext cx="4873625" cy="326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/>
          <a:p>
            <a:pPr eaLnBrk="1" hangingPunct="1"/>
            <a:endParaRPr lang="en-US" altLang="en-US" dirty="0"/>
          </a:p>
        </p:txBody>
      </p:sp>
      <p:sp>
        <p:nvSpPr>
          <p:cNvPr id="10246" name="Rectangle 5">
            <a:extLst>
              <a:ext uri="{FF2B5EF4-FFF2-40B4-BE49-F238E27FC236}">
                <a16:creationId xmlns:a16="http://schemas.microsoft.com/office/drawing/2014/main" id="{271C2D2E-8C1D-C55A-56EF-88686DB318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3375" y="339725"/>
            <a:ext cx="7705725" cy="4335463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8C622A8-E641-83A7-E2E4-B642394321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25" tIns="46962" rIns="93925" bIns="46962" anchor="b"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099C69-F72E-4631-A543-4D15A47BE0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2BFC858-66F5-A031-7A8C-292236A0A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0"/>
            <a:ext cx="306863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861" tIns="44431" rIns="88861" bIns="44431" anchor="ctr"/>
          <a:lstStyle>
            <a:lvl1pPr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4701052-F4D3-1A2D-7B53-8D30119F4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861" tIns="44431" rIns="88861" bIns="44431" anchor="ctr"/>
          <a:lstStyle>
            <a:lvl1pPr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E879330E-E3FD-BF85-7ACC-FBAF958B9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1725" y="5151438"/>
            <a:ext cx="4873625" cy="326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/>
          <a:p>
            <a:pPr eaLnBrk="1" hangingPunct="1"/>
            <a:endParaRPr lang="en-US" altLang="en-US" dirty="0"/>
          </a:p>
        </p:txBody>
      </p:sp>
      <p:sp>
        <p:nvSpPr>
          <p:cNvPr id="10246" name="Rectangle 5">
            <a:extLst>
              <a:ext uri="{FF2B5EF4-FFF2-40B4-BE49-F238E27FC236}">
                <a16:creationId xmlns:a16="http://schemas.microsoft.com/office/drawing/2014/main" id="{271C2D2E-8C1D-C55A-56EF-88686DB318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3375" y="339725"/>
            <a:ext cx="7705725" cy="433546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809621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8C622A8-E641-83A7-E2E4-B642394321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25" tIns="46962" rIns="93925" bIns="46962" anchor="b"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099C69-F72E-4631-A543-4D15A47BE0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2BFC858-66F5-A031-7A8C-292236A0A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0"/>
            <a:ext cx="306863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861" tIns="44431" rIns="88861" bIns="44431" anchor="ctr"/>
          <a:lstStyle>
            <a:lvl1pPr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4701052-F4D3-1A2D-7B53-8D30119F4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861" tIns="44431" rIns="88861" bIns="44431" anchor="ctr"/>
          <a:lstStyle>
            <a:lvl1pPr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E879330E-E3FD-BF85-7ACC-FBAF958B9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1725" y="5151438"/>
            <a:ext cx="4873625" cy="326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/>
          <a:p>
            <a:pPr eaLnBrk="1" hangingPunct="1"/>
            <a:endParaRPr lang="en-US" altLang="en-US" dirty="0"/>
          </a:p>
        </p:txBody>
      </p:sp>
      <p:sp>
        <p:nvSpPr>
          <p:cNvPr id="10246" name="Rectangle 5">
            <a:extLst>
              <a:ext uri="{FF2B5EF4-FFF2-40B4-BE49-F238E27FC236}">
                <a16:creationId xmlns:a16="http://schemas.microsoft.com/office/drawing/2014/main" id="{271C2D2E-8C1D-C55A-56EF-88686DB318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3375" y="339725"/>
            <a:ext cx="7705725" cy="433546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6529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8C622A8-E641-83A7-E2E4-B642394321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25" tIns="46962" rIns="93925" bIns="46962" anchor="b"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099C69-F72E-4631-A543-4D15A47BE0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2BFC858-66F5-A031-7A8C-292236A0A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0"/>
            <a:ext cx="306863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861" tIns="44431" rIns="88861" bIns="44431" anchor="ctr"/>
          <a:lstStyle>
            <a:lvl1pPr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4701052-F4D3-1A2D-7B53-8D30119F4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861" tIns="44431" rIns="88861" bIns="44431" anchor="ctr"/>
          <a:lstStyle>
            <a:lvl1pPr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E879330E-E3FD-BF85-7ACC-FBAF958B9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1725" y="5151438"/>
            <a:ext cx="4873625" cy="326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/>
          <a:p>
            <a:pPr eaLnBrk="1" hangingPunct="1"/>
            <a:endParaRPr lang="en-US" altLang="en-US" dirty="0"/>
          </a:p>
        </p:txBody>
      </p:sp>
      <p:sp>
        <p:nvSpPr>
          <p:cNvPr id="10246" name="Rectangle 5">
            <a:extLst>
              <a:ext uri="{FF2B5EF4-FFF2-40B4-BE49-F238E27FC236}">
                <a16:creationId xmlns:a16="http://schemas.microsoft.com/office/drawing/2014/main" id="{271C2D2E-8C1D-C55A-56EF-88686DB318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33375" y="339725"/>
            <a:ext cx="7705725" cy="433546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37949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F351824-E796-4FA9-886C-3A76B42FF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5989A53-7E0D-458D-A15F-79C5999D9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8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F351824-E796-4FA9-886C-3A76B42FF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5989A53-7E0D-458D-A15F-79C5999D9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445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F351824-E796-4FA9-886C-3A76B42FF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5989A53-7E0D-458D-A15F-79C5999D9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648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F351824-E796-4FA9-886C-3A76B42FF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5989A53-7E0D-458D-A15F-79C5999D9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835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5" y="1380072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80" y="3996268"/>
            <a:ext cx="698764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3FD69-F88A-4A72-992D-CC3219C26D20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5" y="5883280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689C5A-BD7C-4666-AA24-129144569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6459" y="6546122"/>
            <a:ext cx="1846567" cy="3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6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95" indent="0">
              <a:buNone/>
              <a:defRPr sz="1600"/>
            </a:lvl2pPr>
            <a:lvl3pPr marL="914388" indent="0">
              <a:buNone/>
              <a:defRPr sz="1600"/>
            </a:lvl3pPr>
            <a:lvl4pPr marL="1371583" indent="0">
              <a:buNone/>
              <a:defRPr sz="1600"/>
            </a:lvl4pPr>
            <a:lvl5pPr marL="1828777" indent="0">
              <a:buNone/>
              <a:defRPr sz="1600"/>
            </a:lvl5pPr>
            <a:lvl6pPr marL="2285972" indent="0">
              <a:buNone/>
              <a:defRPr sz="1600"/>
            </a:lvl6pPr>
            <a:lvl7pPr marL="2743165" indent="0">
              <a:buNone/>
              <a:defRPr sz="1600"/>
            </a:lvl7pPr>
            <a:lvl8pPr marL="3200360" indent="0">
              <a:buNone/>
              <a:defRPr sz="1600"/>
            </a:lvl8pPr>
            <a:lvl9pPr marL="3657555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6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1"/>
            </a:lvl1pPr>
            <a:lvl2pPr marL="457195" indent="0">
              <a:buNone/>
              <a:defRPr sz="1200"/>
            </a:lvl2pPr>
            <a:lvl3pPr marL="914388" indent="0">
              <a:buNone/>
              <a:defRPr sz="1001"/>
            </a:lvl3pPr>
            <a:lvl4pPr marL="1371583" indent="0">
              <a:buNone/>
              <a:defRPr sz="900"/>
            </a:lvl4pPr>
            <a:lvl5pPr marL="1828777" indent="0">
              <a:buNone/>
              <a:defRPr sz="900"/>
            </a:lvl5pPr>
            <a:lvl6pPr marL="2285972" indent="0">
              <a:buNone/>
              <a:defRPr sz="900"/>
            </a:lvl6pPr>
            <a:lvl7pPr marL="2743165" indent="0">
              <a:buNone/>
              <a:defRPr sz="900"/>
            </a:lvl7pPr>
            <a:lvl8pPr marL="3200360" indent="0">
              <a:buNone/>
              <a:defRPr sz="900"/>
            </a:lvl8pPr>
            <a:lvl9pPr marL="36575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2607C-FAC5-433C-8108-DDD680E01E38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8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6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5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9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77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97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16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36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55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0DFF-938C-49C4-A24E-E443794EB819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9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6" y="2819399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4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4" y="3428999"/>
            <a:ext cx="853281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1"/>
            </a:lvl1pPr>
            <a:lvl2pPr marL="457195" indent="0">
              <a:buFontTx/>
              <a:buNone/>
              <a:defRPr/>
            </a:lvl2pPr>
            <a:lvl3pPr marL="914388" indent="0">
              <a:buFontTx/>
              <a:buNone/>
              <a:defRPr/>
            </a:lvl3pPr>
            <a:lvl4pPr marL="1371583" indent="0">
              <a:buFontTx/>
              <a:buNone/>
              <a:defRPr/>
            </a:lvl4pPr>
            <a:lvl5pPr marL="182877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6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9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77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97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16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36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55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9FCB-4697-459F-84D2-18BFF6521B02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59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6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9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77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97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16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36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55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47877-FC7C-4CAC-A378-C71019571161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37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6" y="2819399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4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6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6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1">
                <a:solidFill>
                  <a:schemeClr val="tx1"/>
                </a:solidFill>
              </a:defRPr>
            </a:lvl1pPr>
            <a:lvl2pPr marL="45719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77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97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16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36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55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C082-49D1-48EA-B8F4-0BEC8A270E46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50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5"/>
            <a:ext cx="10018713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5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5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1">
                <a:solidFill>
                  <a:schemeClr val="tx1"/>
                </a:solidFill>
              </a:defRPr>
            </a:lvl1pPr>
            <a:lvl2pPr marL="45719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77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97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16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36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55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0D66-41B1-40EB-9177-AAFBD8667CDF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955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201F-CE81-4E59-9C6E-1AAD997F9770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17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9" y="685800"/>
            <a:ext cx="177037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6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F7A1-15D9-40F5-8C66-646C23D97CB3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05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D78ABB66-10A0-495C-70D1-31BE437CE3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09800"/>
            <a:ext cx="12192000" cy="3962400"/>
          </a:xfrm>
          <a:prstGeom prst="rect">
            <a:avLst/>
          </a:prstGeom>
          <a:solidFill>
            <a:srgbClr val="CCCC99">
              <a:alpha val="85097"/>
            </a:srgb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pic>
        <p:nvPicPr>
          <p:cNvPr id="5" name="Picture 8" descr="GRQC Logo_cmyk">
            <a:extLst>
              <a:ext uri="{FF2B5EF4-FFF2-40B4-BE49-F238E27FC236}">
                <a16:creationId xmlns:a16="http://schemas.microsoft.com/office/drawing/2014/main" id="{D306CA88-655D-ED1A-ADE8-978A9DDFDE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51816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199022B6-4A5C-AF2F-5F68-5A4FF4D173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6400" y="6324600"/>
            <a:ext cx="11379200" cy="463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sz="1400" i="1" dirty="0">
                <a:solidFill>
                  <a:srgbClr val="336699"/>
                </a:solidFill>
                <a:latin typeface="Times New Roman" pitchFamily="18" charset="0"/>
                <a:ea typeface="+mn-ea"/>
              </a:rPr>
              <a:t>GRQC is an affiliate of the Rochester Chamber of Commerce</a:t>
            </a:r>
          </a:p>
          <a:p>
            <a:pPr algn="ctr"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en-US" sz="1100" dirty="0">
                <a:solidFill>
                  <a:srgbClr val="989966"/>
                </a:solidFill>
                <a:ea typeface="+mn-ea"/>
              </a:rPr>
              <a:t>www.grqc.org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0FACCF-68A6-1747-07CE-17465FE4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E07FF-CE16-4D19-80EB-84923117E0E9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9E45BA-853F-2923-17CD-AFE05507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EAFD-8D0F-44A3-B4DD-A0DC04484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349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A1002-1C35-D6D5-FCED-11DB02175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3B479-2C91-45E6-81B3-47961C51BE5A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DFFCC-1152-D954-62D5-D6FEF8EF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A283C-012C-AA34-AEFE-D9760FCEA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60A03-AA6C-4310-93FF-7FB4A00DC2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87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7D27-6ABD-43BF-B4B3-9FCC24F32B5D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61" y="5867136"/>
            <a:ext cx="551166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74CBC-405F-42CE-AE3F-15A7FF138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6459" y="6546122"/>
            <a:ext cx="1846567" cy="3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96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046DB-DEFA-2340-25A1-8CE8CDB3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A5A39-D4E9-46D3-80A5-90F668404037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ACA0B-127F-97B1-787D-4F99EEFB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1DD4B-8827-4855-30B8-098A0CDA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401E3-531B-4705-A2B7-2643FCC42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297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D4A4B3-6912-C04C-77F0-E1B793FA0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DF672-2E28-4EAA-84FB-662D873C1F38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0A5C52-9696-A9CD-9F02-0E0ED96C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BED732-7237-CEAC-FA15-4F5DBB1D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D54CE-3323-49E8-882F-9DB118CF62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762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23E6AF5-AAE0-BA20-FF01-488ABD29A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DF07-B3E7-40C5-9855-A2A0F344ED8E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F74224E-1676-5B86-C35C-8333DA28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3F99A0-9676-8A09-2C27-30247203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C6B21-4727-4092-950B-501AF55CBC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239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2B7C23-6141-0772-160B-0BDC2FC4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C0BDD-41CD-49E8-A69D-D33016863B33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BAF967-E43A-FD0D-A199-F94CACA3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30EE2F-65ED-5D3D-F699-06B677F1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D33A2-20C3-4E3C-899C-20D511FDBB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779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EFC8500-4BCB-7FAE-5555-1B5E3231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585D9-020C-45C5-9B9D-7ED004E3D904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989F6E1-2480-09A4-28E7-0B6AF66A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503180-EA45-F169-B01E-F47EF119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F74A3-AC05-4CDB-85A1-8C58A84514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772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C6B007-B9EF-D346-98A0-C1A4A8B55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22CA-4EF4-48A4-848A-6880DF5E9EDD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0964C4-C267-F377-5A84-0A85B4855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BAE0DC-48CF-53EA-EC35-7909ACCF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A1D2B-38B0-428A-867E-5AFA0410C0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425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6B3B42-64D6-E6AF-BB39-2D56B63F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8427F-3E0C-4387-B304-8D75395C8BE9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4FC8F2-0932-FA33-4133-A7B2D3C9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6A6ADD-507D-6F73-0ECB-619B7A2D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454E6-AB30-4F9C-820C-C9AAA600F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095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BFFE8-3326-778A-A0C7-27D76987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B8BCC-CFC3-42E4-A59B-48A1A983761F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8126C-AE25-B3B3-99F5-08FF662C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8D1F7-10ED-A0CA-5547-6E7D3F5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86CB4-B4AB-4E80-8075-EBFA5007A4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06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6EDD9-478F-41A4-4431-44EAEC4E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E4A71-018B-4627-89FE-F41213F010EE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4F7A9-69F5-C9E5-68F9-8B4B0C1D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818CE-AE17-42ED-1FF8-0DE892952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218AF-2CD7-4BF7-855C-3CB810AE21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070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D315-6215-1B68-F121-4C5404BA1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42509-2AC0-237C-90D7-2E7E6E9AF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1493C-052C-7DEE-E060-833C07AC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54863-3588-61C9-AF71-452E7B2F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707DF-3D6C-E34F-FE71-A7E30B53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7303058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2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9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77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97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16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36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55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39C6-F596-4CF9-9671-246E831551D8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31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C5D7B-8DA5-2CC5-D7B2-F6FAE0D3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86E08-F7B3-3CBE-CF81-D63E29F66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EF63A-9448-540A-A8AC-0B0EB206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56BD7-48D6-8085-35DF-42DFD7BD7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82CA3-8960-AD98-DCF7-EBC74AC0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9043508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60F47-1C34-0365-694C-76096585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20268-9318-5B10-1B38-94B420EDC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00F9A-1505-06AF-50D0-640297322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7825B-C682-843A-E713-13F99EB23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B389F-3A51-EB0B-E017-4EB2B1F6E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5661932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5F7D1-ADBB-2D24-FC0D-42B0DDA6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BCED0-6B32-F573-B3A1-27C7FEFB2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97DF8-6665-326A-7618-F2B399561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6D22-4CD2-B293-6EEA-D9757907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91C3F-D959-3B87-B868-E3196646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766DF-DCB5-AAC7-B21D-440E77670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15537266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3AF76-CD2A-70D3-5267-93DF0F036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2A3D5-C3E8-FBB4-DD61-9E7FC136F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AF1C-B724-0481-061E-7B630EC62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1B7DE-76E9-CAB0-197F-DD835754F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21204-58BD-C521-20AB-EE8AC389C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55B11B-2835-FE8C-0329-774CB8A1F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644A9-60E8-7F83-2BDD-ACEA6DA1A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B7DCE-DEB5-DA27-571E-603DF5D7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7095548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DD0A-C674-61CB-B7DC-32AB925D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E4847-34E9-C816-1DE6-D2B5DBAA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4A44B-9A94-35E4-F86C-19D3D8F87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E3346-7EF6-DE9C-6B3F-39C297DB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98693101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1F8748-DA84-4EE0-D676-F8498BA8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AD912-9D9D-755D-4F5B-6BF2670E4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D8CB6-17E8-B63B-C193-6B1DED45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23452486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C7D6-8EEC-AFE7-3DB8-380890B8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5E121-BBFD-1738-74F7-D0F2AB898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E224A-3391-7B5F-37F2-B1F358BAB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F6C56-5F74-02E1-7B23-3002A188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B2E8F-62B9-68F9-329C-83829DA1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2F4B0-D611-ABDA-18B5-F2A7AF70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64769062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693C6-6C20-0F2D-C200-59F834863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6C85B-EB56-7C0B-69FD-23BFACE38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5079E-1A54-E758-029E-1D2EEBB21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39535-C74C-BB4F-0EDE-1E75C0544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10086-08D7-9E14-983A-313A602C2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384E-4450-032C-F1F4-6ECCC543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41304858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F0F5B-F5DD-5628-E437-8175DDAD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E91D0-92AF-EF98-6A19-111D56FA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7CC8D-D318-7391-8F37-BCF5A74B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BFF33-EEE3-F976-F5C6-E0536FC5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E623D-BF34-18CC-C5D3-1979928F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97951355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E0F15E-B5AF-D56A-F3C1-3774E469B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20B1F-1F9D-DDBD-E3CB-4A1F54586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B3044-8EF7-A7FF-8B8A-A483F34B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FF07A-EE32-07C1-C260-758620A8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B3D0F-124B-9C24-5062-212A8DAA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7440999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5" y="685805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7" y="2667004"/>
            <a:ext cx="4895054" cy="3124201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1"/>
            <a:ext cx="4895056" cy="312420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2A747-19E9-4026-9C90-D4BAFD03E594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8518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: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0448" cy="68740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8023" y="4582831"/>
            <a:ext cx="11573720" cy="9866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 i="0" kern="7500" cap="none" spc="0" baseline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030" y="5654831"/>
            <a:ext cx="11573708" cy="2302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kern="17100" cap="none" spc="0">
                <a:solidFill>
                  <a:schemeClr val="accent1"/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10789" y="6065862"/>
            <a:ext cx="2970425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854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0"/>
            <a:ext cx="12216384" cy="68717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36656" y="4493845"/>
            <a:ext cx="11134317" cy="1035535"/>
          </a:xfrm>
        </p:spPr>
        <p:txBody>
          <a:bodyPr anchor="b">
            <a:normAutofit/>
          </a:bodyPr>
          <a:lstStyle>
            <a:lvl1pPr algn="ctr">
              <a:defRPr sz="3200" b="1" cap="none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6656" y="5539154"/>
            <a:ext cx="11134317" cy="332154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0590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0"/>
            <a:ext cx="12216384" cy="687171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813216" y="297180"/>
            <a:ext cx="7046384" cy="6078220"/>
          </a:xfrm>
        </p:spPr>
        <p:txBody>
          <a:bodyPr anchor="ctr"/>
          <a:lstStyle>
            <a:lvl1pPr marL="347472" indent="-256032">
              <a:spcBef>
                <a:spcPts val="240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defRPr baseline="0"/>
            </a:lvl2pPr>
          </a:lstStyle>
          <a:p>
            <a:pPr lvl="0"/>
            <a:r>
              <a:rPr lang="en-US" dirty="0"/>
              <a:t>Agenda Item One</a:t>
            </a:r>
          </a:p>
          <a:p>
            <a:pPr lvl="1"/>
            <a:r>
              <a:rPr lang="en-US" dirty="0"/>
              <a:t>Agenda Item One</a:t>
            </a:r>
          </a:p>
          <a:p>
            <a:pPr lvl="0"/>
            <a:r>
              <a:rPr lang="en-US" dirty="0"/>
              <a:t>Agenda Item Two</a:t>
            </a:r>
          </a:p>
          <a:p>
            <a:pPr lvl="1"/>
            <a:r>
              <a:rPr lang="en-US" dirty="0"/>
              <a:t>Agenda Item Two</a:t>
            </a:r>
          </a:p>
          <a:p>
            <a:pPr lvl="0"/>
            <a:r>
              <a:rPr lang="en-US" dirty="0"/>
              <a:t>Agenda Item Three</a:t>
            </a:r>
          </a:p>
          <a:p>
            <a:pPr lvl="1"/>
            <a:r>
              <a:rPr lang="en-US" dirty="0"/>
              <a:t>Agenda Item Three</a:t>
            </a:r>
          </a:p>
          <a:p>
            <a:pPr lvl="0"/>
            <a:r>
              <a:rPr lang="en-US" dirty="0"/>
              <a:t>Agenda Item Four</a:t>
            </a:r>
          </a:p>
          <a:p>
            <a:pPr lvl="1"/>
            <a:r>
              <a:rPr lang="en-US" dirty="0"/>
              <a:t>Agenda Item Four</a:t>
            </a:r>
          </a:p>
          <a:p>
            <a:pPr lvl="0"/>
            <a:r>
              <a:rPr lang="en-US" dirty="0"/>
              <a:t>Agenda Item Five</a:t>
            </a:r>
          </a:p>
          <a:p>
            <a:pPr lvl="1"/>
            <a:r>
              <a:rPr lang="en-US" dirty="0"/>
              <a:t>Agenda Item Five</a:t>
            </a: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4660816" y="6633478"/>
            <a:ext cx="3149600" cy="2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700" dirty="0">
                <a:solidFill>
                  <a:schemeClr val="tx1"/>
                </a:solidFill>
                <a:latin typeface="Tahoma" pitchFamily="34" charset="0"/>
              </a:rPr>
              <a:t>Confidential — Do Not Distribute</a:t>
            </a:r>
            <a:endParaRPr lang="en-US" altLang="en-US" sz="2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9484" y="6608927"/>
            <a:ext cx="732673" cy="217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accent2"/>
                </a:solidFill>
                <a:latin typeface="Tahoma"/>
                <a:cs typeface="Tahoma"/>
              </a:defRPr>
            </a:lvl1pPr>
          </a:lstStyle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80826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inute Rem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0"/>
            <a:ext cx="12216384" cy="68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6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0"/>
            <a:ext cx="12216384" cy="687171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37067" y="2364155"/>
            <a:ext cx="8204200" cy="1035535"/>
          </a:xfrm>
        </p:spPr>
        <p:txBody>
          <a:bodyPr anchor="ctr">
            <a:noAutofit/>
          </a:bodyPr>
          <a:lstStyle>
            <a:lvl1pPr algn="l">
              <a:defRPr sz="3200" cap="none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357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Logo: Title,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62538"/>
            <a:ext cx="5486400" cy="50604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49703" y="1169376"/>
            <a:ext cx="5486400" cy="5060461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2118" y="6440668"/>
            <a:ext cx="732673" cy="217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accent2"/>
                </a:solidFill>
                <a:latin typeface="Tahoma"/>
                <a:cs typeface="Tahoma"/>
              </a:defRPr>
            </a:lvl1pPr>
          </a:lstStyle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34530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Logo: Title, Tex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62538"/>
            <a:ext cx="5486400" cy="50604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49703" y="1162538"/>
            <a:ext cx="5486400" cy="5060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2118" y="6440668"/>
            <a:ext cx="732673" cy="217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accent2"/>
                </a:solidFill>
                <a:latin typeface="Tahoma"/>
                <a:cs typeface="Tahoma"/>
              </a:defRPr>
            </a:lvl1pPr>
          </a:lstStyle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51514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0"/>
            <a:ext cx="12216384" cy="68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7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80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95" indent="0">
              <a:buNone/>
              <a:defRPr sz="2000" b="1"/>
            </a:lvl2pPr>
            <a:lvl3pPr marL="914388" indent="0">
              <a:buNone/>
              <a:defRPr sz="1801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2" indent="0">
              <a:buNone/>
              <a:defRPr sz="1600" b="1"/>
            </a:lvl6pPr>
            <a:lvl7pPr marL="2743165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2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92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95" indent="0">
              <a:buNone/>
              <a:defRPr sz="2000" b="1"/>
            </a:lvl2pPr>
            <a:lvl3pPr marL="914388" indent="0">
              <a:buNone/>
              <a:defRPr sz="1801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2" indent="0">
              <a:buNone/>
              <a:defRPr sz="1600" b="1"/>
            </a:lvl6pPr>
            <a:lvl7pPr marL="2743165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948-4208-4F29-8695-AD00DE235C2B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35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D993-7AB0-4775-8EA8-50FC69D11841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2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C4C41-7E61-4F5F-8562-D44EACABD469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62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5" y="1600200"/>
            <a:ext cx="354912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7" y="685803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1401"/>
            </a:lvl6pPr>
            <a:lvl7pPr>
              <a:defRPr sz="1401"/>
            </a:lvl7pPr>
            <a:lvl8pPr>
              <a:defRPr sz="1401"/>
            </a:lvl8pPr>
            <a:lvl9pPr>
              <a:defRPr sz="1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5" y="2971800"/>
            <a:ext cx="3549122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95" indent="0">
              <a:buNone/>
              <a:defRPr sz="1200"/>
            </a:lvl2pPr>
            <a:lvl3pPr marL="914388" indent="0">
              <a:buNone/>
              <a:defRPr sz="1001"/>
            </a:lvl3pPr>
            <a:lvl4pPr marL="1371583" indent="0">
              <a:buNone/>
              <a:defRPr sz="900"/>
            </a:lvl4pPr>
            <a:lvl5pPr marL="1828777" indent="0">
              <a:buNone/>
              <a:defRPr sz="900"/>
            </a:lvl5pPr>
            <a:lvl6pPr marL="2285972" indent="0">
              <a:buNone/>
              <a:defRPr sz="900"/>
            </a:lvl6pPr>
            <a:lvl7pPr marL="2743165" indent="0">
              <a:buNone/>
              <a:defRPr sz="900"/>
            </a:lvl7pPr>
            <a:lvl8pPr marL="3200360" indent="0">
              <a:buNone/>
              <a:defRPr sz="900"/>
            </a:lvl8pPr>
            <a:lvl9pPr marL="36575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18CB-F138-4E69-AB55-0BB27C0D2DAE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5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7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5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95" indent="0">
              <a:buNone/>
              <a:defRPr sz="1600"/>
            </a:lvl2pPr>
            <a:lvl3pPr marL="914388" indent="0">
              <a:buNone/>
              <a:defRPr sz="1600"/>
            </a:lvl3pPr>
            <a:lvl4pPr marL="1371583" indent="0">
              <a:buNone/>
              <a:defRPr sz="1600"/>
            </a:lvl4pPr>
            <a:lvl5pPr marL="1828777" indent="0">
              <a:buNone/>
              <a:defRPr sz="1600"/>
            </a:lvl5pPr>
            <a:lvl6pPr marL="2285972" indent="0">
              <a:buNone/>
              <a:defRPr sz="1600"/>
            </a:lvl6pPr>
            <a:lvl7pPr marL="2743165" indent="0">
              <a:buNone/>
              <a:defRPr sz="1600"/>
            </a:lvl7pPr>
            <a:lvl8pPr marL="3200360" indent="0">
              <a:buNone/>
              <a:defRPr sz="1600"/>
            </a:lvl8pPr>
            <a:lvl9pPr marL="3657555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7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1"/>
            </a:lvl1pPr>
            <a:lvl2pPr marL="457195" indent="0">
              <a:buNone/>
              <a:defRPr sz="1200"/>
            </a:lvl2pPr>
            <a:lvl3pPr marL="914388" indent="0">
              <a:buNone/>
              <a:defRPr sz="1001"/>
            </a:lvl3pPr>
            <a:lvl4pPr marL="1371583" indent="0">
              <a:buNone/>
              <a:defRPr sz="900"/>
            </a:lvl4pPr>
            <a:lvl5pPr marL="1828777" indent="0">
              <a:buNone/>
              <a:defRPr sz="900"/>
            </a:lvl5pPr>
            <a:lvl6pPr marL="2285972" indent="0">
              <a:buNone/>
              <a:defRPr sz="900"/>
            </a:lvl6pPr>
            <a:lvl7pPr marL="2743165" indent="0">
              <a:buNone/>
              <a:defRPr sz="900"/>
            </a:lvl7pPr>
            <a:lvl8pPr marL="3200360" indent="0">
              <a:buNone/>
              <a:defRPr sz="900"/>
            </a:lvl8pPr>
            <a:lvl9pPr marL="36575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8AE5-E48E-4794-A8F8-A05CABE7351A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1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4" y="3"/>
            <a:ext cx="2436812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5" y="685805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2667004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80"/>
            <a:ext cx="1143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1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48509D-BC6A-49AE-9A70-47FFFE133A88}" type="datetime1">
              <a:rPr lang="en-US" smtClean="0"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3" y="5883280"/>
            <a:ext cx="7084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1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61" y="5883280"/>
            <a:ext cx="551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1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8B6D62-8769-46EC-A086-3B3B36DEE95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656459" y="6546122"/>
            <a:ext cx="1846567" cy="3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5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ctr" defTabSz="457195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8" indent="-285748" algn="l" defTabSz="457195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41" indent="-285748" algn="l" defTabSz="457195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36" indent="-285748" algn="l" defTabSz="457195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31" indent="-171447" algn="l" defTabSz="457195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26" indent="-171447" algn="l" defTabSz="457195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68" indent="-228597" algn="l" defTabSz="457195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63" indent="-228597" algn="l" defTabSz="457195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57" indent="-228597" algn="l" defTabSz="457195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52" indent="-228597" algn="l" defTabSz="457195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45719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45719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45719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45719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2" algn="l" defTabSz="45719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5" algn="l" defTabSz="45719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0" algn="l" defTabSz="45719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45719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B821479-E1E6-8724-DB74-6AA2DFEDDD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60343F-CDF6-F671-F45F-850EB6881D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63D46-70C2-54FD-1C54-A9B037069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1A2264B-5DCF-40C5-81A3-4CA7B597EF8B}" type="datetimeFigureOut">
              <a:rPr lang="en-US"/>
              <a:pPr>
                <a:defRPr/>
              </a:pPr>
              <a:t>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E96D6-59B3-CF3E-8C3C-5DF15DC24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D6EA7-7124-9917-DFE0-242ED75F5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3C704BD-76A5-40C0-AF56-FB0379FB73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11" descr="GRQC Symbol_rgb">
            <a:extLst>
              <a:ext uri="{FF2B5EF4-FFF2-40B4-BE49-F238E27FC236}">
                <a16:creationId xmlns:a16="http://schemas.microsoft.com/office/drawing/2014/main" id="{5F651877-64E4-E304-91E5-265624D450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8" y="228600"/>
            <a:ext cx="11472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50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BFA334-05CE-3834-ED93-431045A8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ABDF2-8FB2-1CFA-58DB-975FBF383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1DE89-9360-2A3C-A815-61A172CB9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D1043-653E-1A06-4F40-E50D0ED26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A9F6-8B06-F352-E1FA-63DB405EA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606BD-0334-E646-A4C0-36CF658FFFDB}" type="slidenum">
              <a:rPr lang="en-US" smtClean="0"/>
              <a:pPr/>
              <a:t>‹#›</a:t>
            </a:fld>
            <a:endParaRPr lang="en-US" sz="1100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2B88E5D-785C-53B2-0EB4-4FC1B752B6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4671" y="6539030"/>
            <a:ext cx="3149600" cy="16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00" dirty="0">
                <a:solidFill>
                  <a:schemeClr val="bg1"/>
                </a:solidFill>
                <a:latin typeface="Tahoma" pitchFamily="34" charset="0"/>
              </a:rPr>
              <a:t>Confidential — Do Not Distribute</a:t>
            </a:r>
            <a:endParaRPr lang="en-US" altLang="en-US" sz="2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3D7501F-1EDC-1241-937B-341EFAA6C1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6391" y="6465219"/>
            <a:ext cx="3149600" cy="2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700" dirty="0">
                <a:solidFill>
                  <a:schemeClr val="tx1"/>
                </a:solidFill>
                <a:latin typeface="Tahoma" pitchFamily="34" charset="0"/>
              </a:rPr>
              <a:t>Confidential — Do Not Distribute</a:t>
            </a:r>
            <a:endParaRPr lang="en-US" altLang="en-US" sz="2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72E73E-5209-F425-36BE-EDD7E1B0417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00" y="6422184"/>
            <a:ext cx="3901440" cy="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hoolrules.com/homepage/roles-transparentimage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adiologist_discusses_chest_x-rays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hatedsaid.wordpress.com/2016/05/15/whats-behind-the-story/" TargetMode="Externa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Open.Ed@PS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globe-world-languages-translate-110775/" TargetMode="Externa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hyperlink" Target="mailto:Open.Ed@PS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n/photo/1450373" TargetMode="External"/><Relationship Id="rId5" Type="http://schemas.openxmlformats.org/officeDocument/2006/relationships/image" Target="../media/image19.jpg"/><Relationship Id="rId4" Type="http://schemas.openxmlformats.org/officeDocument/2006/relationships/hyperlink" Target="https://online.stat.psu.edu/statprogram/review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first-place-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edsaid.wordpress.com/2016/05/15/whats-behind-the-story/" TargetMode="External"/><Relationship Id="rId7" Type="http://schemas.openxmlformats.org/officeDocument/2006/relationships/hyperlink" Target="https://www.publicdomainpictures.net/view-image.php?image=144421&amp;picture=&amp;jazyk=ES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hyperlink" Target="https://www.pexels.com/photo/selective-focus-photo-of-thick-books-1090941/" TargetMode="Externa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icono-de-voz-voz-hablando-de-audio-2797263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icono-de-voz-voz-hablando-de-audio-2797263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outreach.org/articles/customer-experience-product-quality-new-metric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training-development/how-learning-development-help-in-scaling-up-business-14961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edsaid.wordpress.com/2016/05/15/whats-behind-the-story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stop-worki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hatedsaid.wordpress.com/2016/05/15/whats-behind-the-story/" TargetMode="Externa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wooden-tile/l/leverage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388167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employee-engagement/4-ways-start-ups-can-create-great-workplace-culture-12834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A8FF876-A0E2-970C-2EDF-D6DECEA65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1143000"/>
            <a:ext cx="9105900" cy="5867400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Gaining Buy-in to </a:t>
            </a:r>
            <a:b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Improvement Initiatives</a:t>
            </a:r>
            <a:b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March 29,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4923FC-B3A6-4174-A8F7-9FEE57C58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659" y="6300292"/>
            <a:ext cx="3251367" cy="55882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4785808-0E79-46BE-BBE0-374BBFE24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1836" y="2714520"/>
            <a:ext cx="8574622" cy="2616199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GAINING BUY-IN TO QUALITY IMPROVEMENT INITIATIVES</a:t>
            </a:r>
            <a:br>
              <a:rPr lang="en-US" alt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altLang="en-US" sz="4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en-US" sz="32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Terry Callanan</a:t>
            </a:r>
            <a:endParaRPr lang="en-US" sz="4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838200"/>
            <a:ext cx="10333911" cy="5715001"/>
          </a:xfrm>
          <a:noFill/>
        </p:spPr>
        <p:txBody>
          <a:bodyPr>
            <a:noAutofit/>
          </a:bodyPr>
          <a:lstStyle/>
          <a:p>
            <a:pPr>
              <a:spcAft>
                <a:spcPts val="400"/>
              </a:spcAft>
              <a:buNone/>
            </a:pPr>
            <a:endParaRPr lang="en-US" altLang="en-US" dirty="0">
              <a:solidFill>
                <a:schemeClr val="tx1"/>
              </a:solidFill>
            </a:endParaRPr>
          </a:p>
          <a:p>
            <a:pPr>
              <a:spcAft>
                <a:spcPts val="400"/>
              </a:spcAft>
              <a:buNone/>
            </a:pPr>
            <a:r>
              <a:rPr lang="en-US" altLang="en-US" b="1" dirty="0">
                <a:solidFill>
                  <a:schemeClr val="tx1"/>
                </a:solidFill>
              </a:rPr>
              <a:t>Stories...4 Parts</a:t>
            </a:r>
          </a:p>
          <a:p>
            <a:pPr>
              <a:spcBef>
                <a:spcPts val="1600"/>
              </a:spcBef>
              <a:spcAft>
                <a:spcPts val="400"/>
              </a:spcAft>
              <a:buNone/>
            </a:pPr>
            <a:endParaRPr lang="en-US" altLang="en-US" b="1" dirty="0">
              <a:solidFill>
                <a:schemeClr val="tx1"/>
              </a:solidFill>
            </a:endParaRPr>
          </a:p>
          <a:p>
            <a:pPr>
              <a:spcBef>
                <a:spcPts val="1600"/>
              </a:spcBef>
              <a:spcAft>
                <a:spcPts val="400"/>
              </a:spcAft>
              <a:buNone/>
            </a:pPr>
            <a:endParaRPr lang="en-US" altLang="en-US" b="1" dirty="0"/>
          </a:p>
          <a:p>
            <a:pPr>
              <a:spcBef>
                <a:spcPts val="1600"/>
              </a:spcBef>
              <a:spcAft>
                <a:spcPts val="400"/>
              </a:spcAft>
              <a:buNone/>
            </a:pPr>
            <a:endParaRPr lang="en-US" altLang="en-US" b="1" dirty="0"/>
          </a:p>
          <a:p>
            <a:pPr>
              <a:spcBef>
                <a:spcPts val="1600"/>
              </a:spcBef>
              <a:spcAft>
                <a:spcPts val="400"/>
              </a:spcAft>
              <a:buNone/>
            </a:pPr>
            <a:endParaRPr lang="en-US" altLang="en-US" b="1" dirty="0">
              <a:solidFill>
                <a:schemeClr val="tx1"/>
              </a:solidFill>
            </a:endParaRPr>
          </a:p>
          <a:p>
            <a:pPr>
              <a:spcBef>
                <a:spcPts val="1600"/>
              </a:spcBef>
              <a:spcAft>
                <a:spcPts val="400"/>
              </a:spcAft>
              <a:buNone/>
            </a:pPr>
            <a:r>
              <a:rPr lang="en-US" altLang="en-US" b="1" dirty="0">
                <a:solidFill>
                  <a:schemeClr val="tx1"/>
                </a:solidFill>
              </a:rPr>
              <a:t>Roles</a:t>
            </a:r>
          </a:p>
          <a:p>
            <a:pPr lvl="1">
              <a:spcAft>
                <a:spcPts val="400"/>
              </a:spcAft>
            </a:pPr>
            <a:r>
              <a:rPr lang="en-US" altLang="en-US" sz="2133" dirty="0"/>
              <a:t>Individual Quality Improvement contributor</a:t>
            </a:r>
          </a:p>
          <a:p>
            <a:pPr lvl="1">
              <a:spcAft>
                <a:spcPts val="400"/>
              </a:spcAft>
            </a:pPr>
            <a:r>
              <a:rPr lang="en-US" altLang="en-US" sz="2133" dirty="0"/>
              <a:t>Senior leader of Quality Improvement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775594" y="397160"/>
            <a:ext cx="10012219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Gaining Buy-in to Quality Improvement Initiatives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7D0B93-E05E-9D2B-EFB9-B911D2E57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9610" y="4909710"/>
            <a:ext cx="1905001" cy="1581150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85DE8EEB-340E-404A-D7DF-AB5A9C70648D}"/>
              </a:ext>
            </a:extLst>
          </p:cNvPr>
          <p:cNvSpPr/>
          <p:nvPr/>
        </p:nvSpPr>
        <p:spPr>
          <a:xfrm>
            <a:off x="2076454" y="22098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Situation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106F1815-5BD9-CC10-246A-6F30152C17B7}"/>
              </a:ext>
            </a:extLst>
          </p:cNvPr>
          <p:cNvSpPr/>
          <p:nvPr/>
        </p:nvSpPr>
        <p:spPr>
          <a:xfrm>
            <a:off x="4095754" y="2200280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Approach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D9101F95-1E2F-C297-1CD2-4E6ACA97E77A}"/>
              </a:ext>
            </a:extLst>
          </p:cNvPr>
          <p:cNvSpPr/>
          <p:nvPr/>
        </p:nvSpPr>
        <p:spPr>
          <a:xfrm>
            <a:off x="6115055" y="2190753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Outcome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C2CF1952-AA06-E88D-9CCA-FE853BB08536}"/>
              </a:ext>
            </a:extLst>
          </p:cNvPr>
          <p:cNvSpPr/>
          <p:nvPr/>
        </p:nvSpPr>
        <p:spPr>
          <a:xfrm>
            <a:off x="8134355" y="2181229"/>
            <a:ext cx="1685925" cy="1323975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Moral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8A66DF-E98A-709B-E128-8920BD33C0F2}"/>
              </a:ext>
            </a:extLst>
          </p:cNvPr>
          <p:cNvSpPr txBox="1"/>
          <p:nvPr/>
        </p:nvSpPr>
        <p:spPr>
          <a:xfrm>
            <a:off x="1" y="6608738"/>
            <a:ext cx="2720617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People Image: Unknown Author (CC BY-SA-NC)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2238380"/>
            <a:ext cx="9802366" cy="3504057"/>
          </a:xfrm>
          <a:noFill/>
        </p:spPr>
        <p:txBody>
          <a:bodyPr>
            <a:noAutofit/>
          </a:bodyPr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Presented an important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Business problem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507750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an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Individual Quality Improvement Contributor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Situation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2DE88-929D-7F46-D30F-40CD20711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54404" y="2605092"/>
            <a:ext cx="2926080" cy="1951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118B0-E0A7-CC40-A259-B5CDAC0E1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" y="2"/>
            <a:ext cx="1699490" cy="955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231FE2-DA29-28B7-CEF1-BA1161120780}"/>
              </a:ext>
            </a:extLst>
          </p:cNvPr>
          <p:cNvSpPr txBox="1"/>
          <p:nvPr/>
        </p:nvSpPr>
        <p:spPr>
          <a:xfrm rot="20981365">
            <a:off x="586693" y="486255"/>
            <a:ext cx="52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582C00"/>
                </a:solidFill>
                <a:latin typeface="Gigi" panose="04040504061007020D02" pitchFamily="82" charset="0"/>
              </a:rPr>
              <a:t>#1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DE528-E29C-5D25-D1DC-B18352806E1F}"/>
              </a:ext>
            </a:extLst>
          </p:cNvPr>
          <p:cNvSpPr txBox="1"/>
          <p:nvPr/>
        </p:nvSpPr>
        <p:spPr>
          <a:xfrm>
            <a:off x="0" y="6465875"/>
            <a:ext cx="5654112" cy="400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Story Image:   Unknown Author (CC BY-SA-NC) </a:t>
            </a:r>
          </a:p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Radiology Image:  National Cancer Institute, an agency part of the National Institutes of Health, ID 2498</a:t>
            </a:r>
          </a:p>
        </p:txBody>
      </p:sp>
    </p:spTree>
    <p:extLst>
      <p:ext uri="{BB962C8B-B14F-4D97-AF65-F5344CB8AC3E}">
        <p14:creationId xmlns:p14="http://schemas.microsoft.com/office/powerpoint/2010/main" val="49009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2695986"/>
            <a:ext cx="10332718" cy="3251568"/>
          </a:xfrm>
          <a:noFill/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Translated Business Problem to a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Quality problem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– how to design an experiment and model its data in a way that (1) confirms our competitive position and (2) reveals the technical drivers behind the perceptions of radiologists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526214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an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Individual Quality Improvement Contributor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458D5-2BD5-0767-C636-0C4EB6063F41}"/>
              </a:ext>
            </a:extLst>
          </p:cNvPr>
          <p:cNvSpPr txBox="1"/>
          <p:nvPr/>
        </p:nvSpPr>
        <p:spPr>
          <a:xfrm>
            <a:off x="3" y="6613651"/>
            <a:ext cx="2800767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Statistics Image:   </a:t>
            </a:r>
            <a:r>
              <a:rPr lang="en-US" sz="1001" dirty="0" err="1">
                <a:solidFill>
                  <a:schemeClr val="bg1">
                    <a:lumMod val="50000"/>
                  </a:schemeClr>
                </a:solidFill>
              </a:rPr>
              <a:t>Open.Ed@PS</a:t>
            </a:r>
            <a:r>
              <a:rPr lang="en-US" sz="1001" dirty="0" err="1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</a:t>
            </a:r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 (CC BY-NC 4.0)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38E2E2-9FD4-1A4D-2478-D9C6CE25D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91729" y="1883151"/>
            <a:ext cx="2599945" cy="13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29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1803827"/>
            <a:ext cx="10333911" cy="5715001"/>
          </a:xfrm>
          <a:noFill/>
        </p:spPr>
        <p:txBody>
          <a:bodyPr>
            <a:noAutofit/>
          </a:bodyPr>
          <a:lstStyle/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cs typeface="Times New Roman" panose="02020603050405020304" pitchFamily="18" charset="0"/>
              </a:rPr>
              <a:t>Solved </a:t>
            </a:r>
            <a:r>
              <a:rPr lang="en-US" sz="2000" b="1" dirty="0">
                <a:cs typeface="Times New Roman" panose="02020603050405020304" pitchFamily="18" charset="0"/>
              </a:rPr>
              <a:t>Quality problem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cs typeface="Times New Roman" panose="02020603050405020304" pitchFamily="18" charset="0"/>
              </a:rPr>
              <a:t>Translated back to </a:t>
            </a:r>
            <a:r>
              <a:rPr lang="en-US" sz="2000" b="1" dirty="0">
                <a:cs typeface="Times New Roman" panose="02020603050405020304" pitchFamily="18" charset="0"/>
              </a:rPr>
              <a:t>Business problem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526214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an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Individual Quality Improvement Contributor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Approach</a:t>
            </a:r>
          </a:p>
          <a:p>
            <a:pPr algn="ctr"/>
            <a:r>
              <a:rPr lang="en-US" sz="1801" dirty="0"/>
              <a:t>(cont’d)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E5FF8C-6E99-5F6A-59DB-0339B69C5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30557" y="2605088"/>
            <a:ext cx="2010064" cy="2010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4F234D-B821-9F2B-BD4C-03C276AA4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5398" y="5010024"/>
            <a:ext cx="2249335" cy="1504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B458D5-2BD5-0767-C636-0C4EB6063F41}"/>
              </a:ext>
            </a:extLst>
          </p:cNvPr>
          <p:cNvSpPr txBox="1"/>
          <p:nvPr/>
        </p:nvSpPr>
        <p:spPr>
          <a:xfrm>
            <a:off x="3" y="6613651"/>
            <a:ext cx="2800767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Statistics Image:   </a:t>
            </a:r>
            <a:r>
              <a:rPr lang="en-US" sz="1001" dirty="0" err="1">
                <a:solidFill>
                  <a:schemeClr val="bg1">
                    <a:lumMod val="50000"/>
                  </a:schemeClr>
                </a:solidFill>
              </a:rPr>
              <a:t>Open.Ed@PS</a:t>
            </a:r>
            <a:r>
              <a:rPr lang="en-US" sz="1001" dirty="0" err="1">
                <a:solidFill>
                  <a:schemeClr val="bg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</a:t>
            </a:r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 (CC BY-NC 4.0)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870E3-E5EE-F95F-13D2-F1E5EF500980}"/>
              </a:ext>
            </a:extLst>
          </p:cNvPr>
          <p:cNvSpPr txBox="1"/>
          <p:nvPr/>
        </p:nvSpPr>
        <p:spPr>
          <a:xfrm>
            <a:off x="6976627" y="2528413"/>
            <a:ext cx="2177199" cy="1477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i="1" dirty="0"/>
              <a:t>Blind stimuli</a:t>
            </a:r>
          </a:p>
          <a:p>
            <a:r>
              <a:rPr lang="en-US" sz="1801" i="1" dirty="0"/>
              <a:t>Forced rank</a:t>
            </a:r>
          </a:p>
          <a:p>
            <a:r>
              <a:rPr lang="en-US" sz="1801" i="1" dirty="0"/>
              <a:t>Paired comparisons</a:t>
            </a:r>
          </a:p>
          <a:p>
            <a:r>
              <a:rPr lang="en-US" sz="1801" i="1" dirty="0"/>
              <a:t>Partial Least Squares</a:t>
            </a:r>
          </a:p>
          <a:p>
            <a:r>
              <a:rPr lang="en-US" sz="1801" i="1" dirty="0"/>
              <a:t>Principal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A0090E-D75E-BFB0-3466-80BE51158AEA}"/>
              </a:ext>
            </a:extLst>
          </p:cNvPr>
          <p:cNvSpPr txBox="1"/>
          <p:nvPr/>
        </p:nvSpPr>
        <p:spPr>
          <a:xfrm>
            <a:off x="8615480" y="4901662"/>
            <a:ext cx="3489417" cy="1477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i="1" dirty="0"/>
              <a:t>Mask the images</a:t>
            </a:r>
          </a:p>
          <a:p>
            <a:r>
              <a:rPr lang="en-US" sz="1801" i="1" dirty="0"/>
              <a:t>Simultaneously present on view box</a:t>
            </a:r>
          </a:p>
          <a:p>
            <a:r>
              <a:rPr lang="en-US" sz="1801" i="1" dirty="0"/>
              <a:t>Present some select comparisons</a:t>
            </a:r>
          </a:p>
          <a:p>
            <a:r>
              <a:rPr lang="en-US" sz="1801" i="1" dirty="0"/>
              <a:t>Follow an interview script</a:t>
            </a:r>
          </a:p>
          <a:p>
            <a:r>
              <a:rPr lang="en-US" sz="1801" i="1" dirty="0"/>
              <a:t>Physicist observe/listen</a:t>
            </a:r>
          </a:p>
        </p:txBody>
      </p:sp>
    </p:spTree>
    <p:extLst>
      <p:ext uri="{BB962C8B-B14F-4D97-AF65-F5344CB8AC3E}">
        <p14:creationId xmlns:p14="http://schemas.microsoft.com/office/powerpoint/2010/main" val="2147517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1415070"/>
            <a:ext cx="10333911" cy="5715001"/>
          </a:xfrm>
          <a:noFill/>
        </p:spPr>
        <p:txBody>
          <a:bodyPr>
            <a:noAutofit/>
          </a:bodyPr>
          <a:lstStyle/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Executed design across multiple orthopedic units in US and CA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Analyzed data for drivers of radiologist preference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Formulated a new film that became award winning and #1 in the market</a:t>
            </a:r>
            <a:endParaRPr lang="en-US" altLang="en-US" sz="2800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516980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an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Individual Quality Improvement Contributor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Outcome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0DEB1-FD26-8609-94DE-AA594B01E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69594" y="5039142"/>
            <a:ext cx="2499365" cy="1764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72147D-1EA5-3A7C-FB70-3DB4F681F459}"/>
              </a:ext>
            </a:extLst>
          </p:cNvPr>
          <p:cNvSpPr txBox="1"/>
          <p:nvPr/>
        </p:nvSpPr>
        <p:spPr>
          <a:xfrm>
            <a:off x="2" y="6613651"/>
            <a:ext cx="2670924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Award Image:   Creative Commons (4.0 BY-NC)</a:t>
            </a:r>
          </a:p>
        </p:txBody>
      </p:sp>
    </p:spTree>
    <p:extLst>
      <p:ext uri="{BB962C8B-B14F-4D97-AF65-F5344CB8AC3E}">
        <p14:creationId xmlns:p14="http://schemas.microsoft.com/office/powerpoint/2010/main" val="1735635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1913185"/>
            <a:ext cx="10333911" cy="5715001"/>
          </a:xfrm>
          <a:noFill/>
        </p:spPr>
        <p:txBody>
          <a:bodyPr>
            <a:noAutofit/>
          </a:bodyPr>
          <a:lstStyle/>
          <a:p>
            <a:pPr marL="396871" indent="-39687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Importance of translation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Speak the language of the organization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eep the neat technical stuff in the background (unless there is interest)</a:t>
            </a:r>
          </a:p>
          <a:p>
            <a:pPr marL="396871" indent="-39687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96871" indent="-39687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Favor working on problems that will have the most impact; this will prove your value and generate pull and buy-in for your services</a:t>
            </a:r>
            <a:endParaRPr lang="en-US" altLang="en-US" sz="3200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526214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an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Individual Quality Improvement Contributor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Moral</a:t>
            </a:r>
          </a:p>
        </p:txBody>
      </p:sp>
    </p:spTree>
    <p:extLst>
      <p:ext uri="{BB962C8B-B14F-4D97-AF65-F5344CB8AC3E}">
        <p14:creationId xmlns:p14="http://schemas.microsoft.com/office/powerpoint/2010/main" val="906732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C828B9-047F-8C6B-9D7E-3EAC0745CFEF}"/>
              </a:ext>
            </a:extLst>
          </p:cNvPr>
          <p:cNvSpPr/>
          <p:nvPr/>
        </p:nvSpPr>
        <p:spPr>
          <a:xfrm>
            <a:off x="2336809" y="4737134"/>
            <a:ext cx="8294254" cy="46623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3C1FDF-1028-42AD-890C-D48CCF91EC32}"/>
              </a:ext>
            </a:extLst>
          </p:cNvPr>
          <p:cNvSpPr txBox="1">
            <a:spLocks/>
          </p:cNvSpPr>
          <p:nvPr/>
        </p:nvSpPr>
        <p:spPr>
          <a:xfrm>
            <a:off x="4261400" y="421252"/>
            <a:ext cx="47244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Today’s Purpose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6A2AE-B43E-900F-EF6F-09D3DEEBC07C}"/>
              </a:ext>
            </a:extLst>
          </p:cNvPr>
          <p:cNvSpPr txBox="1"/>
          <p:nvPr/>
        </p:nvSpPr>
        <p:spPr>
          <a:xfrm>
            <a:off x="5045877" y="1210310"/>
            <a:ext cx="2092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Q</a:t>
            </a:r>
            <a:r>
              <a:rPr lang="en-US" sz="4000" dirty="0"/>
              <a:t> x </a:t>
            </a:r>
            <a:r>
              <a:rPr lang="en-US" sz="4000" b="1" dirty="0"/>
              <a:t>B</a:t>
            </a:r>
            <a:r>
              <a:rPr lang="en-US" sz="4000" dirty="0"/>
              <a:t> = </a:t>
            </a:r>
            <a:r>
              <a:rPr lang="en-US" sz="4000" b="1" dirty="0"/>
              <a:t>E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3C5857D9-01A5-F3D7-2278-935CBED75540}"/>
              </a:ext>
            </a:extLst>
          </p:cNvPr>
          <p:cNvSpPr/>
          <p:nvPr/>
        </p:nvSpPr>
        <p:spPr>
          <a:xfrm>
            <a:off x="7850904" y="2583215"/>
            <a:ext cx="1847273" cy="13610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8332"/>
              <a:gd name="adj6" fmla="val -50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EFFECTIVENESS of Quality Improvement  Initiative</a:t>
            </a:r>
          </a:p>
        </p:txBody>
      </p:sp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699A78F4-EE39-6BFD-7F93-6B6C6A6D65CB}"/>
              </a:ext>
            </a:extLst>
          </p:cNvPr>
          <p:cNvSpPr/>
          <p:nvPr/>
        </p:nvSpPr>
        <p:spPr>
          <a:xfrm>
            <a:off x="3149608" y="2587839"/>
            <a:ext cx="1519387" cy="1361060"/>
          </a:xfrm>
          <a:prstGeom prst="borderCallout2">
            <a:avLst>
              <a:gd name="adj1" fmla="val 18750"/>
              <a:gd name="adj2" fmla="val 103769"/>
              <a:gd name="adj3" fmla="val 19429"/>
              <a:gd name="adj4" fmla="val 113269"/>
              <a:gd name="adj5" fmla="val -50368"/>
              <a:gd name="adj6" fmla="val 134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QUALITY</a:t>
            </a:r>
          </a:p>
          <a:p>
            <a:pPr algn="ctr"/>
            <a:r>
              <a:rPr lang="en-US" sz="1801" dirty="0"/>
              <a:t>of Initiative</a:t>
            </a:r>
          </a:p>
        </p:txBody>
      </p:sp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E0F773E6-26C3-F86B-0DB7-D5CA41137184}"/>
              </a:ext>
            </a:extLst>
          </p:cNvPr>
          <p:cNvSpPr/>
          <p:nvPr/>
        </p:nvSpPr>
        <p:spPr>
          <a:xfrm>
            <a:off x="5384804" y="2583227"/>
            <a:ext cx="1644073" cy="1361060"/>
          </a:xfrm>
          <a:prstGeom prst="borderCallout2">
            <a:avLst>
              <a:gd name="adj1" fmla="val -7037"/>
              <a:gd name="adj2" fmla="val 47081"/>
              <a:gd name="adj3" fmla="val -17895"/>
              <a:gd name="adj4" fmla="val 47027"/>
              <a:gd name="adj5" fmla="val -49010"/>
              <a:gd name="adj6" fmla="val 4632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>
                <a:solidFill>
                  <a:schemeClr val="tx1"/>
                </a:solidFill>
              </a:rPr>
              <a:t>BUY-IN </a:t>
            </a:r>
          </a:p>
          <a:p>
            <a:pPr algn="ctr"/>
            <a:r>
              <a:rPr lang="en-US" sz="1801" dirty="0">
                <a:solidFill>
                  <a:schemeClr val="tx1"/>
                </a:solidFill>
              </a:rPr>
              <a:t>of Initiative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2C986-C773-C03A-7586-AD1AE5C7CC0F}"/>
              </a:ext>
            </a:extLst>
          </p:cNvPr>
          <p:cNvSpPr txBox="1"/>
          <p:nvPr/>
        </p:nvSpPr>
        <p:spPr>
          <a:xfrm>
            <a:off x="1866879" y="4741754"/>
            <a:ext cx="9236364" cy="375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1" indent="-39687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801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Speak the language of the organization; keep the neat technical stuff in the background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F10F83-DC73-B20F-F1A1-58575D4E92C3}"/>
              </a:ext>
            </a:extLst>
          </p:cNvPr>
          <p:cNvCxnSpPr>
            <a:cxnSpLocks/>
          </p:cNvCxnSpPr>
          <p:nvPr/>
        </p:nvCxnSpPr>
        <p:spPr>
          <a:xfrm flipH="1">
            <a:off x="2336808" y="3944279"/>
            <a:ext cx="3047995" cy="79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EF81AD-89FB-D3DD-0AFC-28E8FEF30790}"/>
              </a:ext>
            </a:extLst>
          </p:cNvPr>
          <p:cNvCxnSpPr>
            <a:cxnSpLocks/>
          </p:cNvCxnSpPr>
          <p:nvPr/>
        </p:nvCxnSpPr>
        <p:spPr>
          <a:xfrm>
            <a:off x="7028876" y="3939666"/>
            <a:ext cx="3602187" cy="797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3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26190" y="2541082"/>
            <a:ext cx="6618684" cy="4426649"/>
          </a:xfrm>
          <a:noFill/>
        </p:spPr>
        <p:txBody>
          <a:bodyPr>
            <a:noAutofit/>
          </a:bodyPr>
          <a:lstStyle/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Asked to assess how we were measuring and improving customer satisfaction as a company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00"/>
              </a:spcAft>
              <a:buNone/>
            </a:pPr>
            <a:endParaRPr lang="en-US" altLang="en-US" sz="2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359956" y="341743"/>
            <a:ext cx="10012219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Senior Leader of Quality Improvement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Situation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7E72E8-C9DE-7F35-FE09-6292497F1DC4}"/>
              </a:ext>
            </a:extLst>
          </p:cNvPr>
          <p:cNvGrpSpPr/>
          <p:nvPr/>
        </p:nvGrpSpPr>
        <p:grpSpPr>
          <a:xfrm>
            <a:off x="1" y="2"/>
            <a:ext cx="1699490" cy="913515"/>
            <a:chOff x="3112654" y="0"/>
            <a:chExt cx="1699490" cy="10479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6942C2-211B-E64C-38D2-22392B9A7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12654" y="0"/>
              <a:ext cx="1699490" cy="9559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28F515-8E2A-DF66-6960-967418388189}"/>
                </a:ext>
              </a:extLst>
            </p:cNvPr>
            <p:cNvSpPr txBox="1"/>
            <p:nvPr/>
          </p:nvSpPr>
          <p:spPr>
            <a:xfrm rot="20981365">
              <a:off x="3680110" y="447746"/>
              <a:ext cx="564578" cy="600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582C00"/>
                  </a:solidFill>
                  <a:latin typeface="Gigi" panose="04040504061007020D02" pitchFamily="82" charset="0"/>
                </a:rPr>
                <a:t>#2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327114B-8546-671D-EBC0-D405C49E3F71}"/>
              </a:ext>
            </a:extLst>
          </p:cNvPr>
          <p:cNvSpPr txBox="1"/>
          <p:nvPr/>
        </p:nvSpPr>
        <p:spPr>
          <a:xfrm>
            <a:off x="3" y="6613651"/>
            <a:ext cx="2983509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Dashboard Image: Unknown Author (CC BY-SA-NC)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5BA805-D494-1A48-9EDC-366BF3C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87757" y="2229794"/>
            <a:ext cx="3330057" cy="1874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958D11-5741-2F41-D852-3D498F157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87760" y="2220847"/>
            <a:ext cx="737771" cy="11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59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2" y="2192122"/>
            <a:ext cx="10193157" cy="5715001"/>
          </a:xfrm>
          <a:noFill/>
        </p:spPr>
        <p:txBody>
          <a:bodyPr>
            <a:noAutofit/>
          </a:bodyPr>
          <a:lstStyle/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Collected “VOC” from senior business leaders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Established vision: 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Own the survey process so we are closer to the customer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horten survey to be more meaningful and actionable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resent the data in real-time, filterable by business, location and other demographics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378435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Senior Leader of Quality Improvement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Approach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791E54-7261-5EA1-6B73-B21CCA7D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30763" y="1770346"/>
            <a:ext cx="1934066" cy="19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28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FCB5E549-EA1D-8058-3F7A-EB9026DF1160}"/>
              </a:ext>
            </a:extLst>
          </p:cNvPr>
          <p:cNvSpPr txBox="1">
            <a:spLocks noGrp="1"/>
          </p:cNvSpPr>
          <p:nvPr/>
        </p:nvSpPr>
        <p:spPr bwMode="auto">
          <a:xfrm>
            <a:off x="9906000" y="6324601"/>
            <a:ext cx="457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None/>
            </a:pPr>
            <a:fld id="{DD6CFCE5-BAB4-4C9A-B173-BC757BBC4E9E}" type="slidenum">
              <a:rPr lang="en-US" altLang="en-US" sz="1000" b="1">
                <a:solidFill>
                  <a:srgbClr val="98996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en-US" altLang="en-US" sz="1000" b="1">
              <a:solidFill>
                <a:srgbClr val="98996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E2DA5CB-FF1B-2CA5-C337-E8BA233AA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9" y="6246813"/>
            <a:ext cx="18827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C2FA3C5-5823-199D-BFD7-FADD696E7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264" y="6246813"/>
            <a:ext cx="29114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20A40F6A-A3B2-14B1-B163-354EA995D0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4600" y="338138"/>
            <a:ext cx="7835900" cy="652462"/>
          </a:xfrm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</a:rPr>
              <a:t>AGENDA</a:t>
            </a:r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087F9CB3-3EE0-975C-D3E8-2997A67105F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05541" y="1798638"/>
            <a:ext cx="10526487" cy="4525963"/>
          </a:xfrm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sz="2800" b="1" dirty="0"/>
              <a:t>Welcome (10 min)</a:t>
            </a:r>
          </a:p>
          <a:p>
            <a:pPr lvl="1" eaLnBrk="1" hangingPunct="1"/>
            <a:r>
              <a:rPr lang="en-US" altLang="en-US" dirty="0"/>
              <a:t>About GRQC</a:t>
            </a:r>
          </a:p>
          <a:p>
            <a:pPr lvl="1" eaLnBrk="1" hangingPunct="1"/>
            <a:r>
              <a:rPr lang="en-US" altLang="en-US" dirty="0"/>
              <a:t>Why today’s topic?</a:t>
            </a:r>
          </a:p>
          <a:p>
            <a:pPr lvl="1" eaLnBrk="1" hangingPunct="1"/>
            <a:r>
              <a:rPr lang="en-US" altLang="en-US" dirty="0"/>
              <a:t>Speaker introductions</a:t>
            </a:r>
          </a:p>
          <a:p>
            <a:pPr marL="0" indent="0" eaLnBrk="1" hangingPunct="1">
              <a:buNone/>
            </a:pPr>
            <a:endParaRPr lang="en-US" altLang="en-US" sz="2800" dirty="0"/>
          </a:p>
          <a:p>
            <a:pPr marL="0" indent="0" eaLnBrk="1" hangingPunct="1">
              <a:buNone/>
            </a:pPr>
            <a:r>
              <a:rPr lang="en-US" altLang="en-US" sz="2800" b="1" dirty="0"/>
              <a:t>Speaker presentations (2 x 20 min each = 40 min)</a:t>
            </a:r>
          </a:p>
          <a:p>
            <a:pPr marL="0" indent="0" eaLnBrk="1" hangingPunct="1">
              <a:buNone/>
            </a:pPr>
            <a:endParaRPr lang="en-US" altLang="en-US" sz="2800" b="1" dirty="0"/>
          </a:p>
          <a:p>
            <a:pPr marL="0" indent="0" eaLnBrk="1" hangingPunct="1">
              <a:buNone/>
            </a:pPr>
            <a:r>
              <a:rPr lang="en-US" altLang="en-US" sz="2800" b="1" dirty="0"/>
              <a:t>Discussion – your experiences and questions (10 min)</a:t>
            </a:r>
          </a:p>
          <a:p>
            <a:pPr marL="0" indent="0" eaLnBrk="1" hangingPunct="1">
              <a:buNone/>
            </a:pPr>
            <a:endParaRPr lang="en-US" altLang="en-US" sz="2800" dirty="0"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26471" y="2313432"/>
            <a:ext cx="8494769" cy="5715001"/>
          </a:xfrm>
          <a:noFill/>
        </p:spPr>
        <p:txBody>
          <a:bodyPr>
            <a:noAutofit/>
          </a:bodyPr>
          <a:lstStyle/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Focused on one business where we had pull, in one geography, covering specific product lines.  Collected data for a month; shared what we learn </a:t>
            </a:r>
            <a:endParaRPr lang="en-US" sz="2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Did not: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Publicize what we were doing with the full organization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Purchase software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Add staff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378435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Senior Leader of Quality Improvement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Approach</a:t>
            </a:r>
          </a:p>
          <a:p>
            <a:pPr algn="ctr"/>
            <a:r>
              <a:rPr lang="en-US" sz="1801" dirty="0"/>
              <a:t>(cont’d)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791E54-7261-5EA1-6B73-B21CCA7D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30763" y="1770346"/>
            <a:ext cx="1934066" cy="19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31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2071406"/>
            <a:ext cx="10333911" cy="5715001"/>
          </a:xfrm>
          <a:noFill/>
        </p:spPr>
        <p:txBody>
          <a:bodyPr>
            <a:noAutofit/>
          </a:bodyPr>
          <a:lstStyle/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Business gleaned timely and actionable insights (themes and by customer)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And…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Other businesses wanted to participate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Branded program internally as “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eXceed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” and developed companion training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Purchased commercial software to help us scale</a:t>
            </a:r>
            <a:endParaRPr lang="en-US" altLang="en-US" sz="3600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378431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Senior Leader of Quality Improvement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Outcome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25ACB-3A92-DCF4-C796-0E9EA7E48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82481" y="1600626"/>
            <a:ext cx="3614117" cy="2136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046535-8625-B7E4-FB78-9F969605FFA4}"/>
              </a:ext>
            </a:extLst>
          </p:cNvPr>
          <p:cNvSpPr txBox="1"/>
          <p:nvPr/>
        </p:nvSpPr>
        <p:spPr>
          <a:xfrm>
            <a:off x="2" y="6613651"/>
            <a:ext cx="2581156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People Image: </a:t>
            </a:r>
            <a:r>
              <a:rPr lang="en-US" sz="1001" dirty="0">
                <a:solidFill>
                  <a:srgbClr val="6C757D"/>
                </a:solidFill>
                <a:latin typeface="Avenir LT W01_55 Obliqu1475526"/>
              </a:rPr>
              <a:t>Mentalmind/Shutterstock.com</a:t>
            </a:r>
            <a:endParaRPr lang="en-US" sz="100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0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1921862"/>
            <a:ext cx="10333911" cy="5715001"/>
          </a:xfrm>
          <a:noFill/>
        </p:spPr>
        <p:txBody>
          <a:bodyPr>
            <a:noAutofit/>
          </a:bodyPr>
          <a:lstStyle/>
          <a:p>
            <a:pPr marL="341309" indent="-341309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Before making a big splash about a culture change initiative (banners, announcements, promotions), pilot the change first.  Demonstrate the business value.  Create pull to scale up.</a:t>
            </a:r>
          </a:p>
          <a:p>
            <a:pPr marL="341309" indent="-341309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1309" indent="-341309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Use data to demonstrate what’s possible (not just the hypothetical) in order to gain buy-in</a:t>
            </a:r>
          </a:p>
          <a:p>
            <a:pPr marL="396871" indent="-39687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altLang="en-US" sz="3200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378431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Senior Leader of Quality Improvement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Moral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C0720A-10F9-209E-44FE-4F556F846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89243" y="5584623"/>
            <a:ext cx="2244246" cy="1262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64C0A-CF3E-93B1-F5A8-5C9C072FE828}"/>
              </a:ext>
            </a:extLst>
          </p:cNvPr>
          <p:cNvSpPr txBox="1"/>
          <p:nvPr/>
        </p:nvSpPr>
        <p:spPr>
          <a:xfrm>
            <a:off x="1" y="6613651"/>
            <a:ext cx="2730235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Arrow Image: Unknown Author (CC BY-SA-NC)  </a:t>
            </a:r>
          </a:p>
        </p:txBody>
      </p:sp>
    </p:spTree>
    <p:extLst>
      <p:ext uri="{BB962C8B-B14F-4D97-AF65-F5344CB8AC3E}">
        <p14:creationId xmlns:p14="http://schemas.microsoft.com/office/powerpoint/2010/main" val="3913072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C828B9-047F-8C6B-9D7E-3EAC0745CFEF}"/>
              </a:ext>
            </a:extLst>
          </p:cNvPr>
          <p:cNvSpPr/>
          <p:nvPr/>
        </p:nvSpPr>
        <p:spPr>
          <a:xfrm>
            <a:off x="2336809" y="4737133"/>
            <a:ext cx="8294254" cy="91055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3C1FDF-1028-42AD-890C-D48CCF91EC32}"/>
              </a:ext>
            </a:extLst>
          </p:cNvPr>
          <p:cNvSpPr txBox="1">
            <a:spLocks/>
          </p:cNvSpPr>
          <p:nvPr/>
        </p:nvSpPr>
        <p:spPr>
          <a:xfrm>
            <a:off x="4261400" y="421252"/>
            <a:ext cx="47244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Today’s Purpose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6A2AE-B43E-900F-EF6F-09D3DEEBC07C}"/>
              </a:ext>
            </a:extLst>
          </p:cNvPr>
          <p:cNvSpPr txBox="1"/>
          <p:nvPr/>
        </p:nvSpPr>
        <p:spPr>
          <a:xfrm>
            <a:off x="5045877" y="1210310"/>
            <a:ext cx="2092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Q</a:t>
            </a:r>
            <a:r>
              <a:rPr lang="en-US" sz="4000" dirty="0"/>
              <a:t> x </a:t>
            </a:r>
            <a:r>
              <a:rPr lang="en-US" sz="4000" b="1" dirty="0"/>
              <a:t>B</a:t>
            </a:r>
            <a:r>
              <a:rPr lang="en-US" sz="4000" dirty="0"/>
              <a:t> = </a:t>
            </a:r>
            <a:r>
              <a:rPr lang="en-US" sz="4000" b="1" dirty="0"/>
              <a:t>E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3C5857D9-01A5-F3D7-2278-935CBED75540}"/>
              </a:ext>
            </a:extLst>
          </p:cNvPr>
          <p:cNvSpPr/>
          <p:nvPr/>
        </p:nvSpPr>
        <p:spPr>
          <a:xfrm>
            <a:off x="7850904" y="2583215"/>
            <a:ext cx="1847273" cy="13610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8332"/>
              <a:gd name="adj6" fmla="val -50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EFFECTIVENESS of Quality Improvement  Initiative</a:t>
            </a:r>
          </a:p>
        </p:txBody>
      </p:sp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699A78F4-EE39-6BFD-7F93-6B6C6A6D65CB}"/>
              </a:ext>
            </a:extLst>
          </p:cNvPr>
          <p:cNvSpPr/>
          <p:nvPr/>
        </p:nvSpPr>
        <p:spPr>
          <a:xfrm>
            <a:off x="3149608" y="2587839"/>
            <a:ext cx="1519387" cy="1361060"/>
          </a:xfrm>
          <a:prstGeom prst="borderCallout2">
            <a:avLst>
              <a:gd name="adj1" fmla="val 18750"/>
              <a:gd name="adj2" fmla="val 103769"/>
              <a:gd name="adj3" fmla="val 19429"/>
              <a:gd name="adj4" fmla="val 113269"/>
              <a:gd name="adj5" fmla="val -50368"/>
              <a:gd name="adj6" fmla="val 134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QUALITY</a:t>
            </a:r>
          </a:p>
          <a:p>
            <a:pPr algn="ctr"/>
            <a:r>
              <a:rPr lang="en-US" sz="1801" dirty="0"/>
              <a:t>of Initiative</a:t>
            </a:r>
          </a:p>
        </p:txBody>
      </p:sp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E0F773E6-26C3-F86B-0DB7-D5CA41137184}"/>
              </a:ext>
            </a:extLst>
          </p:cNvPr>
          <p:cNvSpPr/>
          <p:nvPr/>
        </p:nvSpPr>
        <p:spPr>
          <a:xfrm>
            <a:off x="5384804" y="2583227"/>
            <a:ext cx="1644073" cy="1361060"/>
          </a:xfrm>
          <a:prstGeom prst="borderCallout2">
            <a:avLst>
              <a:gd name="adj1" fmla="val -7037"/>
              <a:gd name="adj2" fmla="val 47081"/>
              <a:gd name="adj3" fmla="val -17895"/>
              <a:gd name="adj4" fmla="val 47027"/>
              <a:gd name="adj5" fmla="val -49010"/>
              <a:gd name="adj6" fmla="val 4632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>
                <a:solidFill>
                  <a:schemeClr val="tx1"/>
                </a:solidFill>
              </a:rPr>
              <a:t>BUY-IN </a:t>
            </a:r>
          </a:p>
          <a:p>
            <a:pPr algn="ctr"/>
            <a:r>
              <a:rPr lang="en-US" sz="1801" dirty="0">
                <a:solidFill>
                  <a:schemeClr val="tx1"/>
                </a:solidFill>
              </a:rPr>
              <a:t>of Initiative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2C986-C773-C03A-7586-AD1AE5C7CC0F}"/>
              </a:ext>
            </a:extLst>
          </p:cNvPr>
          <p:cNvSpPr txBox="1"/>
          <p:nvPr/>
        </p:nvSpPr>
        <p:spPr>
          <a:xfrm>
            <a:off x="1866879" y="4741754"/>
            <a:ext cx="9236364" cy="774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1" indent="-39687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801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Speak the language of the organization; keep the neat technical stuff in the background</a:t>
            </a:r>
          </a:p>
          <a:p>
            <a:pPr marL="396871" indent="-39687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801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Before making a big splash about a culture change, pilot the change first</a:t>
            </a:r>
            <a:endParaRPr lang="en-US" sz="180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F10F83-DC73-B20F-F1A1-58575D4E92C3}"/>
              </a:ext>
            </a:extLst>
          </p:cNvPr>
          <p:cNvCxnSpPr>
            <a:cxnSpLocks/>
          </p:cNvCxnSpPr>
          <p:nvPr/>
        </p:nvCxnSpPr>
        <p:spPr>
          <a:xfrm flipH="1">
            <a:off x="2336808" y="3944279"/>
            <a:ext cx="3047995" cy="79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EF81AD-89FB-D3DD-0AFC-28E8FEF30790}"/>
              </a:ext>
            </a:extLst>
          </p:cNvPr>
          <p:cNvCxnSpPr>
            <a:cxnSpLocks/>
          </p:cNvCxnSpPr>
          <p:nvPr/>
        </p:nvCxnSpPr>
        <p:spPr>
          <a:xfrm>
            <a:off x="7028876" y="3939666"/>
            <a:ext cx="3602187" cy="797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718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1591906"/>
            <a:ext cx="10333911" cy="5715001"/>
          </a:xfrm>
          <a:noFill/>
        </p:spPr>
        <p:txBody>
          <a:bodyPr>
            <a:noAutofit/>
          </a:bodyPr>
          <a:lstStyle/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Six Sigma training rolled out, seeing early applications; workforce “shook” from recent time recording abuses</a:t>
            </a:r>
          </a:p>
          <a:p>
            <a:pPr>
              <a:spcAft>
                <a:spcPts val="400"/>
              </a:spcAft>
              <a:buNone/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396904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Quality Improvement Manager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Situation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9F5D5C-22AC-88A4-70E8-66878BCEA45A}"/>
              </a:ext>
            </a:extLst>
          </p:cNvPr>
          <p:cNvGrpSpPr/>
          <p:nvPr/>
        </p:nvGrpSpPr>
        <p:grpSpPr>
          <a:xfrm>
            <a:off x="1" y="2"/>
            <a:ext cx="1699490" cy="913515"/>
            <a:chOff x="3112654" y="0"/>
            <a:chExt cx="1699490" cy="10479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B12BE5-CE70-EA98-9380-C925EB7A8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3112654" y="0"/>
              <a:ext cx="1699490" cy="9559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21C4DF-0C9F-8AAB-908A-681CB0B26615}"/>
                </a:ext>
              </a:extLst>
            </p:cNvPr>
            <p:cNvSpPr txBox="1"/>
            <p:nvPr/>
          </p:nvSpPr>
          <p:spPr>
            <a:xfrm rot="20981365">
              <a:off x="3689729" y="447746"/>
              <a:ext cx="545342" cy="600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582C00"/>
                  </a:solidFill>
                  <a:latin typeface="Gigi" panose="04040504061007020D02" pitchFamily="82" charset="0"/>
                </a:rPr>
                <a:t>#3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21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1923604"/>
            <a:ext cx="10333911" cy="5715001"/>
          </a:xfrm>
          <a:noFill/>
        </p:spPr>
        <p:txBody>
          <a:bodyPr>
            <a:noAutofit/>
          </a:bodyPr>
          <a:lstStyle/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Six Sigma training rolled out, seeing early applications; workforce “shook” from recent time recording abuses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Wanted to incent and recognize the application of quality tools and processes via an awards ceremony, where we would shut down for a day and all employees would be required to attend</a:t>
            </a:r>
          </a:p>
          <a:p>
            <a:pPr>
              <a:spcAft>
                <a:spcPts val="400"/>
              </a:spcAft>
              <a:buNone/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396904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Quality Improvement Manager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Situation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08486-C6E3-42E3-9050-604217A10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18891" y="4776091"/>
            <a:ext cx="3078731" cy="30787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9F5D5C-22AC-88A4-70E8-66878BCEA45A}"/>
              </a:ext>
            </a:extLst>
          </p:cNvPr>
          <p:cNvGrpSpPr/>
          <p:nvPr/>
        </p:nvGrpSpPr>
        <p:grpSpPr>
          <a:xfrm>
            <a:off x="1" y="2"/>
            <a:ext cx="1699490" cy="913515"/>
            <a:chOff x="3112654" y="0"/>
            <a:chExt cx="1699490" cy="10479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B12BE5-CE70-EA98-9380-C925EB7A8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112654" y="0"/>
              <a:ext cx="1699490" cy="9559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21C4DF-0C9F-8AAB-908A-681CB0B26615}"/>
                </a:ext>
              </a:extLst>
            </p:cNvPr>
            <p:cNvSpPr txBox="1"/>
            <p:nvPr/>
          </p:nvSpPr>
          <p:spPr>
            <a:xfrm rot="20981365">
              <a:off x="3689729" y="447746"/>
              <a:ext cx="545342" cy="600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582C00"/>
                  </a:solidFill>
                  <a:latin typeface="Gigi" panose="04040504061007020D02" pitchFamily="82" charset="0"/>
                </a:rPr>
                <a:t>#3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725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2" y="2154810"/>
            <a:ext cx="7570028" cy="5715001"/>
          </a:xfrm>
          <a:noFill/>
        </p:spPr>
        <p:txBody>
          <a:bodyPr>
            <a:noAutofit/>
          </a:bodyPr>
          <a:lstStyle/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1801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Designed a proposal, leveraging two things:</a:t>
            </a:r>
          </a:p>
          <a:p>
            <a:pPr marL="687379" lvl="1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1" dirty="0">
                <a:ea typeface="Calibri" panose="020F0502020204030204" pitchFamily="34" charset="0"/>
                <a:cs typeface="Times New Roman" panose="02020603050405020304" pitchFamily="18" charset="0"/>
              </a:rPr>
              <a:t>Manager:  Believed in empowering people with skills and capability, building their confidence and pride, and breeding commitment through results</a:t>
            </a:r>
          </a:p>
          <a:p>
            <a:pPr marL="687379" lvl="1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7379" lvl="1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1" dirty="0">
                <a:ea typeface="Calibri" panose="020F0502020204030204" pitchFamily="34" charset="0"/>
                <a:cs typeface="Times New Roman" panose="02020603050405020304" pitchFamily="18" charset="0"/>
              </a:rPr>
              <a:t>Precedent:  We had shut down for a day previously (safety), and by doing so communicated a message of the importance of safety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350726" y="341743"/>
            <a:ext cx="10012219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Quality Improvement Manager</a:t>
            </a:r>
          </a:p>
          <a:p>
            <a:pPr lvl="1" algn="ctr">
              <a:spcAft>
                <a:spcPts val="400"/>
              </a:spcAft>
            </a:pPr>
            <a:endParaRPr lang="en-US" altLang="en-US" sz="3600" b="1" dirty="0">
              <a:ln w="3175" cmpd="sng">
                <a:noFill/>
              </a:ln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Approach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869F1-BBB0-35AD-C96E-0588CD728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11781" y="3886202"/>
            <a:ext cx="2473035" cy="1648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26E05F-F7FB-A74B-032F-559F90D9B94B}"/>
              </a:ext>
            </a:extLst>
          </p:cNvPr>
          <p:cNvSpPr txBox="1"/>
          <p:nvPr/>
        </p:nvSpPr>
        <p:spPr>
          <a:xfrm>
            <a:off x="4" y="6613651"/>
            <a:ext cx="2997937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Leverage  Image:   Creative Commons (CC BY-SA 3.0)</a:t>
            </a:r>
          </a:p>
        </p:txBody>
      </p:sp>
    </p:spTree>
    <p:extLst>
      <p:ext uri="{BB962C8B-B14F-4D97-AF65-F5344CB8AC3E}">
        <p14:creationId xmlns:p14="http://schemas.microsoft.com/office/powerpoint/2010/main" val="939630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2062262"/>
            <a:ext cx="10333911" cy="5715001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LT agreed to shut down for a day for our “Six Sigma Expo”  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Presented “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Sigg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” Awards (modeled after Ton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, Gramm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s, Emm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s)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Held in a theater to music; manager wearing a tuxedo  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“I would like to thank my mom…”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Teams hosted poster sessions; showcased their awards; shared learning</a:t>
            </a:r>
          </a:p>
          <a:p>
            <a:pPr marL="230184" indent="-23018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Employees and management loved it</a:t>
            </a:r>
            <a:endParaRPr lang="en-US" altLang="en-US" sz="3200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378431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Quality Improvement Manager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Outcome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C6A88-8BF6-F587-CCC0-1DAA0738E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53386" y="1867151"/>
            <a:ext cx="2981239" cy="1987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4784E4-7E9E-849D-6AC5-EAF114F1A4B7}"/>
              </a:ext>
            </a:extLst>
          </p:cNvPr>
          <p:cNvSpPr txBox="1"/>
          <p:nvPr/>
        </p:nvSpPr>
        <p:spPr>
          <a:xfrm rot="21397023">
            <a:off x="9991674" y="2792119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Six Sigma </a:t>
            </a:r>
          </a:p>
          <a:p>
            <a:pPr algn="ctr"/>
            <a:r>
              <a:rPr lang="en-US" sz="800" b="1" dirty="0"/>
              <a:t>Expo</a:t>
            </a:r>
          </a:p>
        </p:txBody>
      </p:sp>
    </p:spTree>
    <p:extLst>
      <p:ext uri="{BB962C8B-B14F-4D97-AF65-F5344CB8AC3E}">
        <p14:creationId xmlns:p14="http://schemas.microsoft.com/office/powerpoint/2010/main" val="3728103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>
            <a:extLst>
              <a:ext uri="{FF2B5EF4-FFF2-40B4-BE49-F238E27FC236}">
                <a16:creationId xmlns:a16="http://schemas.microsoft.com/office/drawing/2014/main" id="{038CD885-79A4-4AA6-8E88-B7B8E80AE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53901" y="1931006"/>
            <a:ext cx="10333911" cy="5715001"/>
          </a:xfrm>
          <a:noFill/>
        </p:spPr>
        <p:txBody>
          <a:bodyPr>
            <a:noAutofit/>
          </a:bodyPr>
          <a:lstStyle/>
          <a:p>
            <a:pPr marL="396871" indent="-39687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cs typeface="Times New Roman" panose="02020603050405020304" pitchFamily="18" charset="0"/>
              </a:rPr>
              <a:t>Tie your quality ideas to the culture you are working in</a:t>
            </a:r>
          </a:p>
          <a:p>
            <a:pPr marL="396871" indent="-39687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96871" indent="-39687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cs typeface="Times New Roman" panose="02020603050405020304" pitchFamily="18" charset="0"/>
              </a:rPr>
              <a:t>Sustained quality improvement often requires a shift in culture, but when you are taking those first steps, seek to leverage parts of the existing culture to gain buy-in</a:t>
            </a:r>
          </a:p>
          <a:p>
            <a:pPr marL="396871" indent="-39687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altLang="en-US" sz="3200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C8D51A-E294-4867-A1BE-1EC341D9E4E2}"/>
              </a:ext>
            </a:extLst>
          </p:cNvPr>
          <p:cNvSpPr txBox="1">
            <a:spLocks/>
          </p:cNvSpPr>
          <p:nvPr/>
        </p:nvSpPr>
        <p:spPr>
          <a:xfrm>
            <a:off x="1378431" y="341743"/>
            <a:ext cx="10012219" cy="11430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Story of a </a:t>
            </a:r>
          </a:p>
          <a:p>
            <a:pPr lvl="1" algn="ctr">
              <a:spcAft>
                <a:spcPts val="400"/>
              </a:spcAft>
            </a:pPr>
            <a:r>
              <a:rPr lang="en-US" altLang="en-US" sz="36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Quality Improvement Manager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BFA70-871B-46A3-A7A4-DA9DF8418223}"/>
              </a:ext>
            </a:extLst>
          </p:cNvPr>
          <p:cNvSpPr/>
          <p:nvPr/>
        </p:nvSpPr>
        <p:spPr>
          <a:xfrm>
            <a:off x="0" y="6365825"/>
            <a:ext cx="869429" cy="492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2924832-E01A-AF31-02C2-DDE5B5C63041}"/>
              </a:ext>
            </a:extLst>
          </p:cNvPr>
          <p:cNvSpPr/>
          <p:nvPr/>
        </p:nvSpPr>
        <p:spPr>
          <a:xfrm>
            <a:off x="1552579" y="1943105"/>
            <a:ext cx="1685925" cy="1323975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Moral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D79B57-76B0-E7FC-47C0-5D55F2B9D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94376" y="5431233"/>
            <a:ext cx="2521644" cy="14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36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C828B9-047F-8C6B-9D7E-3EAC0745CFEF}"/>
              </a:ext>
            </a:extLst>
          </p:cNvPr>
          <p:cNvSpPr/>
          <p:nvPr/>
        </p:nvSpPr>
        <p:spPr>
          <a:xfrm>
            <a:off x="2336809" y="4737133"/>
            <a:ext cx="8294254" cy="113719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3C1FDF-1028-42AD-890C-D48CCF91EC32}"/>
              </a:ext>
            </a:extLst>
          </p:cNvPr>
          <p:cNvSpPr txBox="1">
            <a:spLocks/>
          </p:cNvSpPr>
          <p:nvPr/>
        </p:nvSpPr>
        <p:spPr>
          <a:xfrm>
            <a:off x="4261400" y="421252"/>
            <a:ext cx="47244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Today’s Purpose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6A2AE-B43E-900F-EF6F-09D3DEEBC07C}"/>
              </a:ext>
            </a:extLst>
          </p:cNvPr>
          <p:cNvSpPr txBox="1"/>
          <p:nvPr/>
        </p:nvSpPr>
        <p:spPr>
          <a:xfrm>
            <a:off x="5045877" y="1210310"/>
            <a:ext cx="2092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Q</a:t>
            </a:r>
            <a:r>
              <a:rPr lang="en-US" sz="4000" dirty="0"/>
              <a:t> x </a:t>
            </a:r>
            <a:r>
              <a:rPr lang="en-US" sz="4000" b="1" dirty="0"/>
              <a:t>B</a:t>
            </a:r>
            <a:r>
              <a:rPr lang="en-US" sz="4000" dirty="0"/>
              <a:t> = </a:t>
            </a:r>
            <a:r>
              <a:rPr lang="en-US" sz="4000" b="1" dirty="0"/>
              <a:t>E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3C5857D9-01A5-F3D7-2278-935CBED75540}"/>
              </a:ext>
            </a:extLst>
          </p:cNvPr>
          <p:cNvSpPr/>
          <p:nvPr/>
        </p:nvSpPr>
        <p:spPr>
          <a:xfrm>
            <a:off x="7850904" y="2583215"/>
            <a:ext cx="1847273" cy="13610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8332"/>
              <a:gd name="adj6" fmla="val -50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EFFECTIVENESS of Quality Improvement  Initiative</a:t>
            </a:r>
          </a:p>
        </p:txBody>
      </p:sp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699A78F4-EE39-6BFD-7F93-6B6C6A6D65CB}"/>
              </a:ext>
            </a:extLst>
          </p:cNvPr>
          <p:cNvSpPr/>
          <p:nvPr/>
        </p:nvSpPr>
        <p:spPr>
          <a:xfrm>
            <a:off x="3149608" y="2587839"/>
            <a:ext cx="1519387" cy="1361060"/>
          </a:xfrm>
          <a:prstGeom prst="borderCallout2">
            <a:avLst>
              <a:gd name="adj1" fmla="val 18750"/>
              <a:gd name="adj2" fmla="val 103769"/>
              <a:gd name="adj3" fmla="val 19429"/>
              <a:gd name="adj4" fmla="val 113269"/>
              <a:gd name="adj5" fmla="val -50368"/>
              <a:gd name="adj6" fmla="val 134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QUALITY</a:t>
            </a:r>
          </a:p>
          <a:p>
            <a:pPr algn="ctr"/>
            <a:r>
              <a:rPr lang="en-US" sz="1801" dirty="0"/>
              <a:t>of Initiative</a:t>
            </a:r>
          </a:p>
        </p:txBody>
      </p:sp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E0F773E6-26C3-F86B-0DB7-D5CA41137184}"/>
              </a:ext>
            </a:extLst>
          </p:cNvPr>
          <p:cNvSpPr/>
          <p:nvPr/>
        </p:nvSpPr>
        <p:spPr>
          <a:xfrm>
            <a:off x="5384804" y="2583227"/>
            <a:ext cx="1644073" cy="1361060"/>
          </a:xfrm>
          <a:prstGeom prst="borderCallout2">
            <a:avLst>
              <a:gd name="adj1" fmla="val -7037"/>
              <a:gd name="adj2" fmla="val 47081"/>
              <a:gd name="adj3" fmla="val -17895"/>
              <a:gd name="adj4" fmla="val 47027"/>
              <a:gd name="adj5" fmla="val -49010"/>
              <a:gd name="adj6" fmla="val 4632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>
                <a:solidFill>
                  <a:schemeClr val="tx1"/>
                </a:solidFill>
              </a:rPr>
              <a:t>BUY-IN </a:t>
            </a:r>
          </a:p>
          <a:p>
            <a:pPr algn="ctr"/>
            <a:r>
              <a:rPr lang="en-US" sz="1801" dirty="0">
                <a:solidFill>
                  <a:schemeClr val="tx1"/>
                </a:solidFill>
              </a:rPr>
              <a:t>of Initiative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2C986-C773-C03A-7586-AD1AE5C7CC0F}"/>
              </a:ext>
            </a:extLst>
          </p:cNvPr>
          <p:cNvSpPr txBox="1"/>
          <p:nvPr/>
        </p:nvSpPr>
        <p:spPr>
          <a:xfrm>
            <a:off x="1866879" y="4741754"/>
            <a:ext cx="9236364" cy="1573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1" indent="-39687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801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Speak the language of the organization; keep the neat technical stuff in the background</a:t>
            </a:r>
          </a:p>
          <a:p>
            <a:pPr marL="396871" indent="-39687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801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Before making a big splash about a culture change, pilot the change first</a:t>
            </a:r>
            <a:endParaRPr lang="en-US" sz="1801" dirty="0">
              <a:highlight>
                <a:srgbClr val="FFFF00"/>
              </a:highlight>
              <a:cs typeface="Times New Roman" panose="02020603050405020304" pitchFamily="18" charset="0"/>
            </a:endParaRPr>
          </a:p>
          <a:p>
            <a:pPr marL="396871" indent="-39687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801" dirty="0">
                <a:highlight>
                  <a:srgbClr val="FFFF00"/>
                </a:highlight>
                <a:cs typeface="Times New Roman" panose="02020603050405020304" pitchFamily="18" charset="0"/>
              </a:rPr>
              <a:t>Tie your quality ideas to the culture you are working in</a:t>
            </a:r>
          </a:p>
          <a:p>
            <a:pPr marL="396871" indent="-39687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sz="180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F10F83-DC73-B20F-F1A1-58575D4E92C3}"/>
              </a:ext>
            </a:extLst>
          </p:cNvPr>
          <p:cNvCxnSpPr>
            <a:cxnSpLocks/>
          </p:cNvCxnSpPr>
          <p:nvPr/>
        </p:nvCxnSpPr>
        <p:spPr>
          <a:xfrm flipH="1">
            <a:off x="2336808" y="3944279"/>
            <a:ext cx="3047995" cy="792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EF81AD-89FB-D3DD-0AFC-28E8FEF30790}"/>
              </a:ext>
            </a:extLst>
          </p:cNvPr>
          <p:cNvCxnSpPr>
            <a:cxnSpLocks/>
          </p:cNvCxnSpPr>
          <p:nvPr/>
        </p:nvCxnSpPr>
        <p:spPr>
          <a:xfrm>
            <a:off x="7028876" y="3939666"/>
            <a:ext cx="3602187" cy="797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824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FCB5E549-EA1D-8058-3F7A-EB9026DF1160}"/>
              </a:ext>
            </a:extLst>
          </p:cNvPr>
          <p:cNvSpPr txBox="1">
            <a:spLocks noGrp="1"/>
          </p:cNvSpPr>
          <p:nvPr/>
        </p:nvSpPr>
        <p:spPr bwMode="auto">
          <a:xfrm>
            <a:off x="9906000" y="6324601"/>
            <a:ext cx="457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None/>
            </a:pPr>
            <a:fld id="{DD6CFCE5-BAB4-4C9A-B173-BC757BBC4E9E}" type="slidenum">
              <a:rPr lang="en-US" altLang="en-US" sz="1000" b="1">
                <a:solidFill>
                  <a:srgbClr val="98996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t>3</a:t>
            </a:fld>
            <a:endParaRPr lang="en-US" altLang="en-US" sz="1000" b="1">
              <a:solidFill>
                <a:srgbClr val="98996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E2DA5CB-FF1B-2CA5-C337-E8BA233AA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9" y="6246813"/>
            <a:ext cx="18827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C2FA3C5-5823-199D-BFD7-FADD696E7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264" y="6246813"/>
            <a:ext cx="29114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20A40F6A-A3B2-14B1-B163-354EA995D0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8050" y="384275"/>
            <a:ext cx="7835900" cy="652462"/>
          </a:xfrm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</a:rPr>
              <a:t>About GRQC</a:t>
            </a:r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087F9CB3-3EE0-975C-D3E8-2997A67105F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05541" y="1798638"/>
            <a:ext cx="10526487" cy="4525963"/>
          </a:xfrm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endParaRPr lang="en-US" altLang="en-US" sz="2800" dirty="0"/>
          </a:p>
          <a:p>
            <a:pPr marL="0" indent="0" eaLnBrk="1" hangingPunct="1">
              <a:buNone/>
            </a:pPr>
            <a:endParaRPr lang="en-US" alt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4A366-D6CB-A06B-806F-65C807D3F5E1}"/>
              </a:ext>
            </a:extLst>
          </p:cNvPr>
          <p:cNvSpPr txBox="1"/>
          <p:nvPr/>
        </p:nvSpPr>
        <p:spPr>
          <a:xfrm>
            <a:off x="1264750" y="1477963"/>
            <a:ext cx="1020044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Overview</a:t>
            </a:r>
          </a:p>
          <a:p>
            <a:r>
              <a:rPr lang="en-US" sz="1400" dirty="0"/>
              <a:t>Greater Rochester Quality Council is a collaborative network of organizations and individuals whose expertise is quality and performance excellence. Our purpose is to stimulate and foster excellence in the products, services, &amp; processes of all organizations &amp; businesses in the community so that the Greater Rochester area continues to grow economically and attracts new business. We promote sharing of resources, learning, &amp; expertise in Quality principles and practices.</a:t>
            </a:r>
          </a:p>
          <a:p>
            <a:endParaRPr lang="en-US" sz="1400" dirty="0"/>
          </a:p>
          <a:p>
            <a:r>
              <a:rPr lang="en-US" sz="1400" dirty="0"/>
              <a:t>We serve the five economic sectors of:</a:t>
            </a:r>
          </a:p>
          <a:p>
            <a:r>
              <a:rPr lang="en-US" sz="1400" dirty="0"/>
              <a:t>- Business</a:t>
            </a:r>
          </a:p>
          <a:p>
            <a:r>
              <a:rPr lang="en-US" sz="1400" dirty="0"/>
              <a:t>- Education</a:t>
            </a:r>
          </a:p>
          <a:p>
            <a:r>
              <a:rPr lang="en-US" sz="1400" dirty="0"/>
              <a:t>- Government</a:t>
            </a:r>
          </a:p>
          <a:p>
            <a:r>
              <a:rPr lang="en-US" sz="1400" dirty="0"/>
              <a:t>- Healthcare</a:t>
            </a:r>
          </a:p>
          <a:p>
            <a:r>
              <a:rPr lang="en-US" sz="1400" dirty="0"/>
              <a:t>- Not for Profit</a:t>
            </a:r>
          </a:p>
          <a:p>
            <a:endParaRPr lang="en-US" sz="1400" dirty="0"/>
          </a:p>
          <a:p>
            <a:r>
              <a:rPr lang="en-US" sz="1400" dirty="0"/>
              <a:t>GRQC has accomplished more for the local community than any other quality organization in New York State.  </a:t>
            </a:r>
          </a:p>
          <a:p>
            <a:endParaRPr lang="en-US" sz="1400" dirty="0"/>
          </a:p>
          <a:p>
            <a:r>
              <a:rPr lang="en-US" sz="1400" dirty="0"/>
              <a:t>- GRQC is an organization of organizations and individuals dedicated to continuous quality improvements</a:t>
            </a:r>
          </a:p>
          <a:p>
            <a:endParaRPr lang="en-US" sz="1400" dirty="0"/>
          </a:p>
          <a:p>
            <a:r>
              <a:rPr lang="en-US" sz="1400" dirty="0"/>
              <a:t>- GRQC is and affiliate of the Greater Rochester Chamber of Commerce</a:t>
            </a:r>
          </a:p>
          <a:p>
            <a:endParaRPr lang="en-US" sz="1400" dirty="0"/>
          </a:p>
          <a:p>
            <a:r>
              <a:rPr lang="en-US" sz="1400" dirty="0"/>
              <a:t>- GRQC, through its volunteers, supports several community improvement initiatives such as GRQC Day of Quality, Lean Six Sigma Consortium and the Performance Excellence Awards</a:t>
            </a:r>
          </a:p>
        </p:txBody>
      </p:sp>
    </p:spTree>
    <p:extLst>
      <p:ext uri="{BB962C8B-B14F-4D97-AF65-F5344CB8AC3E}">
        <p14:creationId xmlns:p14="http://schemas.microsoft.com/office/powerpoint/2010/main" val="2680671462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98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7089" y="0"/>
            <a:ext cx="7177823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4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3037" y="955310"/>
            <a:ext cx="5305926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 cap="all" spc="150" dirty="0">
                <a:solidFill>
                  <a:srgbClr val="FFFFFF"/>
                </a:solidFill>
                <a:latin typeface="+mj-lt"/>
                <a:cs typeface="+mj-cs"/>
              </a:rPr>
              <a:t>Gaining Buy In on Continuous Improvement projects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0188" y="4533814"/>
            <a:ext cx="5197641" cy="9384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400" kern="1200" dirty="0">
                <a:solidFill>
                  <a:srgbClr val="FFFFFF"/>
                </a:solidFill>
                <a:latin typeface="+mn-lt"/>
                <a:cs typeface="+mn-cs"/>
              </a:rPr>
              <a:t>Trish Mooney</a:t>
            </a:r>
          </a:p>
          <a:p>
            <a:pPr defTabSz="914400">
              <a:spcBef>
                <a:spcPts val="1000"/>
              </a:spcBef>
            </a:pPr>
            <a:r>
              <a:rPr lang="en-US" sz="2400" kern="1200" dirty="0">
                <a:solidFill>
                  <a:srgbClr val="FFFFFF"/>
                </a:solidFill>
                <a:latin typeface="+mn-lt"/>
                <a:cs typeface="+mn-cs"/>
              </a:rPr>
              <a:t>March 29, 2023</a:t>
            </a:r>
          </a:p>
        </p:txBody>
      </p:sp>
      <p:sp>
        <p:nvSpPr>
          <p:cNvPr id="124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4654" y="4173498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145769 w 3182692"/>
              <a:gd name="connsiteY2" fmla="*/ 0 h 18288"/>
              <a:gd name="connsiteX3" fmla="*/ 1845961 w 3182692"/>
              <a:gd name="connsiteY3" fmla="*/ 0 h 18288"/>
              <a:gd name="connsiteX4" fmla="*/ 2450673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68365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6652" y="-3280"/>
                  <a:pt x="1039328" y="-8567"/>
                  <a:pt x="1241250" y="0"/>
                </a:cubicBezTo>
                <a:cubicBezTo>
                  <a:pt x="1405712" y="-7891"/>
                  <a:pt x="1711158" y="8053"/>
                  <a:pt x="1909615" y="0"/>
                </a:cubicBezTo>
                <a:cubicBezTo>
                  <a:pt x="2107436" y="-40150"/>
                  <a:pt x="2247192" y="19443"/>
                  <a:pt x="2577981" y="0"/>
                </a:cubicBezTo>
                <a:cubicBezTo>
                  <a:pt x="2894393" y="-5855"/>
                  <a:pt x="3041563" y="17846"/>
                  <a:pt x="3182692" y="0"/>
                </a:cubicBezTo>
                <a:cubicBezTo>
                  <a:pt x="3181973" y="8390"/>
                  <a:pt x="3182735" y="11854"/>
                  <a:pt x="3182692" y="18288"/>
                </a:cubicBezTo>
                <a:cubicBezTo>
                  <a:pt x="2975928" y="57450"/>
                  <a:pt x="2667693" y="19406"/>
                  <a:pt x="2482500" y="18288"/>
                </a:cubicBezTo>
                <a:cubicBezTo>
                  <a:pt x="2299734" y="36912"/>
                  <a:pt x="1925962" y="9303"/>
                  <a:pt x="1782308" y="18288"/>
                </a:cubicBezTo>
                <a:cubicBezTo>
                  <a:pt x="1635580" y="20546"/>
                  <a:pt x="1257854" y="-3663"/>
                  <a:pt x="1145769" y="18288"/>
                </a:cubicBezTo>
                <a:cubicBezTo>
                  <a:pt x="1025065" y="56574"/>
                  <a:pt x="247799" y="-11536"/>
                  <a:pt x="0" y="18288"/>
                </a:cubicBezTo>
                <a:cubicBezTo>
                  <a:pt x="-405" y="13204"/>
                  <a:pt x="-1092" y="531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91264" y="15313"/>
                  <a:pt x="2307232" y="-97"/>
                  <a:pt x="2450673" y="0"/>
                </a:cubicBezTo>
                <a:cubicBezTo>
                  <a:pt x="2596405" y="-19465"/>
                  <a:pt x="3033067" y="-31048"/>
                  <a:pt x="3182692" y="0"/>
                </a:cubicBezTo>
                <a:cubicBezTo>
                  <a:pt x="3182066" y="4696"/>
                  <a:pt x="3183370" y="10269"/>
                  <a:pt x="3182692" y="18288"/>
                </a:cubicBezTo>
                <a:cubicBezTo>
                  <a:pt x="3091120" y="-23022"/>
                  <a:pt x="2811074" y="61693"/>
                  <a:pt x="2546154" y="18288"/>
                </a:cubicBezTo>
                <a:cubicBezTo>
                  <a:pt x="2285186" y="27529"/>
                  <a:pt x="2090205" y="-22321"/>
                  <a:pt x="1845961" y="18288"/>
                </a:cubicBezTo>
                <a:cubicBezTo>
                  <a:pt x="1599794" y="31493"/>
                  <a:pt x="1466284" y="37447"/>
                  <a:pt x="1304904" y="18288"/>
                </a:cubicBezTo>
                <a:cubicBezTo>
                  <a:pt x="1189365" y="43775"/>
                  <a:pt x="952251" y="23461"/>
                  <a:pt x="668365" y="18288"/>
                </a:cubicBezTo>
                <a:cubicBezTo>
                  <a:pt x="407868" y="43595"/>
                  <a:pt x="284672" y="-9405"/>
                  <a:pt x="0" y="18288"/>
                </a:cubicBezTo>
                <a:cubicBezTo>
                  <a:pt x="527" y="9891"/>
                  <a:pt x="870" y="7012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81899" y="-548"/>
                  <a:pt x="1052060" y="7118"/>
                  <a:pt x="1241250" y="0"/>
                </a:cubicBezTo>
                <a:cubicBezTo>
                  <a:pt x="1399482" y="14083"/>
                  <a:pt x="1706293" y="54730"/>
                  <a:pt x="1909615" y="0"/>
                </a:cubicBezTo>
                <a:cubicBezTo>
                  <a:pt x="2085313" y="-24404"/>
                  <a:pt x="2264415" y="16988"/>
                  <a:pt x="2577981" y="0"/>
                </a:cubicBezTo>
                <a:cubicBezTo>
                  <a:pt x="2926098" y="-10318"/>
                  <a:pt x="3036314" y="-14769"/>
                  <a:pt x="3182692" y="0"/>
                </a:cubicBezTo>
                <a:cubicBezTo>
                  <a:pt x="3181841" y="8135"/>
                  <a:pt x="3181636" y="12730"/>
                  <a:pt x="3182692" y="18288"/>
                </a:cubicBezTo>
                <a:cubicBezTo>
                  <a:pt x="2996012" y="-1231"/>
                  <a:pt x="2669008" y="27395"/>
                  <a:pt x="2482500" y="18288"/>
                </a:cubicBezTo>
                <a:cubicBezTo>
                  <a:pt x="2296543" y="21246"/>
                  <a:pt x="1935236" y="7938"/>
                  <a:pt x="1782308" y="18288"/>
                </a:cubicBezTo>
                <a:cubicBezTo>
                  <a:pt x="1607683" y="25490"/>
                  <a:pt x="1291498" y="1369"/>
                  <a:pt x="1145769" y="18288"/>
                </a:cubicBezTo>
                <a:cubicBezTo>
                  <a:pt x="1015407" y="55325"/>
                  <a:pt x="262557" y="26571"/>
                  <a:pt x="0" y="18288"/>
                </a:cubicBezTo>
                <a:cubicBezTo>
                  <a:pt x="508" y="13336"/>
                  <a:pt x="437" y="727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04711 w 3182692"/>
                      <a:gd name="connsiteY1" fmla="*/ 0 h 18288"/>
                      <a:gd name="connsiteX2" fmla="*/ 1241250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577981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482500 w 3182692"/>
                      <a:gd name="connsiteY7" fmla="*/ 18288 h 18288"/>
                      <a:gd name="connsiteX8" fmla="*/ 1782308 w 3182692"/>
                      <a:gd name="connsiteY8" fmla="*/ 18288 h 18288"/>
                      <a:gd name="connsiteX9" fmla="*/ 1145769 w 3182692"/>
                      <a:gd name="connsiteY9" fmla="*/ 18288 h 18288"/>
                      <a:gd name="connsiteX10" fmla="*/ 0 w 3182692"/>
                      <a:gd name="connsiteY10" fmla="*/ 18288 h 18288"/>
                      <a:gd name="connsiteX11" fmla="*/ 0 w 3182692"/>
                      <a:gd name="connsiteY11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1620" y="6814"/>
                          <a:pt x="1241250" y="0"/>
                        </a:cubicBezTo>
                        <a:cubicBezTo>
                          <a:pt x="1420880" y="-6814"/>
                          <a:pt x="1713773" y="13383"/>
                          <a:pt x="1909615" y="0"/>
                        </a:cubicBezTo>
                        <a:cubicBezTo>
                          <a:pt x="2105457" y="-13383"/>
                          <a:pt x="2257256" y="13567"/>
                          <a:pt x="2577981" y="0"/>
                        </a:cubicBezTo>
                        <a:cubicBezTo>
                          <a:pt x="2898706" y="-13567"/>
                          <a:pt x="3026063" y="6328"/>
                          <a:pt x="3182692" y="0"/>
                        </a:cubicBezTo>
                        <a:cubicBezTo>
                          <a:pt x="3181983" y="8157"/>
                          <a:pt x="3182279" y="12125"/>
                          <a:pt x="3182692" y="18288"/>
                        </a:cubicBezTo>
                        <a:cubicBezTo>
                          <a:pt x="2998421" y="21742"/>
                          <a:pt x="2675038" y="19014"/>
                          <a:pt x="2482500" y="18288"/>
                        </a:cubicBezTo>
                        <a:cubicBezTo>
                          <a:pt x="2289962" y="17562"/>
                          <a:pt x="1930644" y="6834"/>
                          <a:pt x="1782308" y="18288"/>
                        </a:cubicBezTo>
                        <a:cubicBezTo>
                          <a:pt x="1633972" y="29742"/>
                          <a:pt x="1287388" y="-1992"/>
                          <a:pt x="1145769" y="18288"/>
                        </a:cubicBezTo>
                        <a:cubicBezTo>
                          <a:pt x="1004150" y="38568"/>
                          <a:pt x="256377" y="-37438"/>
                          <a:pt x="0" y="18288"/>
                        </a:cubicBezTo>
                        <a:cubicBezTo>
                          <a:pt x="-46" y="12483"/>
                          <a:pt x="-203" y="6491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7588" y="16646"/>
                          <a:pt x="2450673" y="0"/>
                        </a:cubicBezTo>
                        <a:cubicBezTo>
                          <a:pt x="2603758" y="-16646"/>
                          <a:pt x="3023048" y="-21196"/>
                          <a:pt x="3182692" y="0"/>
                        </a:cubicBezTo>
                        <a:cubicBezTo>
                          <a:pt x="3182428" y="4493"/>
                          <a:pt x="3183076" y="9472"/>
                          <a:pt x="3182692" y="18288"/>
                        </a:cubicBezTo>
                        <a:cubicBezTo>
                          <a:pt x="3039109" y="-12701"/>
                          <a:pt x="2823860" y="13848"/>
                          <a:pt x="2546154" y="18288"/>
                        </a:cubicBezTo>
                        <a:cubicBezTo>
                          <a:pt x="2268448" y="22728"/>
                          <a:pt x="2098674" y="5291"/>
                          <a:pt x="1845961" y="18288"/>
                        </a:cubicBezTo>
                        <a:cubicBezTo>
                          <a:pt x="1593248" y="31285"/>
                          <a:pt x="1456743" y="27560"/>
                          <a:pt x="1304904" y="18288"/>
                        </a:cubicBezTo>
                        <a:cubicBezTo>
                          <a:pt x="1153065" y="9016"/>
                          <a:pt x="947204" y="11126"/>
                          <a:pt x="668365" y="18288"/>
                        </a:cubicBezTo>
                        <a:cubicBezTo>
                          <a:pt x="389526" y="25450"/>
                          <a:pt x="288244" y="-4628"/>
                          <a:pt x="0" y="18288"/>
                        </a:cubicBezTo>
                        <a:cubicBezTo>
                          <a:pt x="843" y="9577"/>
                          <a:pt x="371" y="6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3752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775" y="609598"/>
            <a:ext cx="7044316" cy="1330841"/>
          </a:xfrm>
        </p:spPr>
        <p:txBody>
          <a:bodyPr>
            <a:normAutofit/>
          </a:bodyPr>
          <a:lstStyle/>
          <a:p>
            <a:r>
              <a:rPr lang="en-US" dirty="0"/>
              <a:t>Purpose of this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6776" y="2198363"/>
            <a:ext cx="3719225" cy="3917773"/>
          </a:xfrm>
        </p:spPr>
        <p:txBody>
          <a:bodyPr>
            <a:normAutofit/>
          </a:bodyPr>
          <a:lstStyle/>
          <a:p>
            <a:pPr marL="342900" indent="-342900"/>
            <a:endParaRPr lang="en-US" sz="1700" dirty="0"/>
          </a:p>
          <a:p>
            <a:pPr marL="342900" indent="-342900"/>
            <a:r>
              <a:rPr lang="en-US" sz="1700" dirty="0"/>
              <a:t>Continuous Improvement benefits</a:t>
            </a:r>
          </a:p>
          <a:p>
            <a:pPr marL="342900" indent="-342900"/>
            <a:r>
              <a:rPr lang="en-US" sz="1700" dirty="0"/>
              <a:t>Gaining Leader Buy In</a:t>
            </a:r>
          </a:p>
          <a:p>
            <a:pPr marL="342900" indent="-342900"/>
            <a:r>
              <a:rPr lang="en-US" sz="1700" dirty="0"/>
              <a:t>How do CI Project differ from a Technical Projects?</a:t>
            </a:r>
          </a:p>
          <a:p>
            <a:pPr marL="342900" indent="-342900"/>
            <a:r>
              <a:rPr lang="en-US" sz="1700" dirty="0"/>
              <a:t>Gaining Team Level Buy In</a:t>
            </a:r>
          </a:p>
          <a:p>
            <a:pPr marL="342900" indent="-342900"/>
            <a:r>
              <a:rPr lang="en-US" sz="1700" dirty="0"/>
              <a:t>Things to Consider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58649-8F4B-81AD-98C7-F851A381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526" y="2969018"/>
            <a:ext cx="3591379" cy="2187706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560219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spcAft>
                <a:spcPts val="600"/>
              </a:spcAft>
            </a:pPr>
            <a:fld id="{394606BD-0334-E646-A4C0-36CF658FFFD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270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7470B-2CC6-0C98-D46E-539363BF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90" y="429031"/>
            <a:ext cx="2125980" cy="5457589"/>
          </a:xfrm>
        </p:spPr>
        <p:txBody>
          <a:bodyPr anchor="ctr">
            <a:normAutofit/>
          </a:bodyPr>
          <a:lstStyle/>
          <a:p>
            <a:r>
              <a:rPr lang="en-US" sz="2700" dirty="0"/>
              <a:t>Benefits of Continuous Improvement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5490" y="6112341"/>
            <a:ext cx="81267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51048" y="5040414"/>
            <a:ext cx="54864" cy="2125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E675A-4303-ACB3-2CD0-5ED1E6E1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9110" y="6356351"/>
            <a:ext cx="2057400" cy="365125"/>
          </a:xfrm>
        </p:spPr>
        <p:txBody>
          <a:bodyPr>
            <a:normAutofit/>
          </a:bodyPr>
          <a:lstStyle/>
          <a:p>
            <a:pPr defTabSz="914400">
              <a:spcAft>
                <a:spcPts val="600"/>
              </a:spcAft>
            </a:pPr>
            <a:fld id="{394606BD-0334-E646-A4C0-36CF658FFFDB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</a:pPr>
              <a:t>32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47" name="Content Placeholder 2">
            <a:extLst>
              <a:ext uri="{FF2B5EF4-FFF2-40B4-BE49-F238E27FC236}">
                <a16:creationId xmlns:a16="http://schemas.microsoft.com/office/drawing/2014/main" id="{EA3860B9-8992-30A7-5C93-BF4F950788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5236" y="429030"/>
          <a:ext cx="558927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2661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12729" y="-1"/>
            <a:ext cx="9144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B80E1-3576-D0C6-1546-F0CE5858D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776" y="609601"/>
            <a:ext cx="2696758" cy="1330839"/>
          </a:xfrm>
        </p:spPr>
        <p:txBody>
          <a:bodyPr>
            <a:normAutofit/>
          </a:bodyPr>
          <a:lstStyle/>
          <a:p>
            <a:r>
              <a:rPr lang="en-US" sz="2800" dirty="0"/>
              <a:t>Gaining buy in  - Leadership level</a:t>
            </a: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ACC7966B-1718-F920-06E6-03B75B8A7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775" y="2194102"/>
            <a:ext cx="2369056" cy="3908586"/>
          </a:xfrm>
        </p:spPr>
        <p:txBody>
          <a:bodyPr>
            <a:normAutofit/>
          </a:bodyPr>
          <a:lstStyle/>
          <a:p>
            <a:r>
              <a:rPr lang="en-US" sz="1400" dirty="0"/>
              <a:t>Identify key leadership stakeholder</a:t>
            </a:r>
          </a:p>
          <a:p>
            <a:r>
              <a:rPr lang="en-US" sz="1400" dirty="0"/>
              <a:t>Identify their mission, goals and customers </a:t>
            </a:r>
          </a:p>
          <a:p>
            <a:r>
              <a:rPr lang="en-US" sz="1400" dirty="0"/>
              <a:t>Understand their business problem(s)</a:t>
            </a:r>
          </a:p>
          <a:p>
            <a:r>
              <a:rPr lang="en-US" sz="1400" dirty="0"/>
              <a:t>Understand their vision and expectation post project</a:t>
            </a:r>
          </a:p>
          <a:p>
            <a:r>
              <a:rPr lang="en-US" sz="1400" dirty="0"/>
              <a:t>Share the difference between a Technical vs a CI project</a:t>
            </a:r>
          </a:p>
          <a:p>
            <a:pPr lvl="1"/>
            <a:r>
              <a:rPr lang="en-US" sz="1400" dirty="0"/>
              <a:t>Set expectations </a:t>
            </a:r>
          </a:p>
          <a:p>
            <a:r>
              <a:rPr lang="en-US" sz="1400" dirty="0"/>
              <a:t>Deliver benefit early and often</a:t>
            </a:r>
          </a:p>
          <a:p>
            <a:r>
              <a:rPr lang="en-US" sz="1400" dirty="0"/>
              <a:t>COMMUNICATE….. COMMUNICATE</a:t>
            </a:r>
          </a:p>
        </p:txBody>
      </p:sp>
      <p:pic>
        <p:nvPicPr>
          <p:cNvPr id="5" name="Content Placeholder 4" descr="A street sign is posted on a pole&#10;&#10;Description automatically generated with low confidence">
            <a:extLst>
              <a:ext uri="{FF2B5EF4-FFF2-40B4-BE49-F238E27FC236}">
                <a16:creationId xmlns:a16="http://schemas.microsoft.com/office/drawing/2014/main" id="{6EC9B981-48C3-B0B6-755B-15B711EDC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04" r="29303" b="-1"/>
          <a:stretch/>
        </p:blipFill>
        <p:spPr>
          <a:xfrm>
            <a:off x="5235142" y="2"/>
            <a:ext cx="5432859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341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AAFB4-C14D-5B14-3D4F-2401CEDE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4300" dirty="0"/>
              <a:t>How CI Projects differ from Technical projects?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2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  <a:gd name="connsiteX0" fmla="*/ 0 w 7818120"/>
              <a:gd name="connsiteY0" fmla="*/ 0 h 18288"/>
              <a:gd name="connsiteX1" fmla="*/ 573329 w 7818120"/>
              <a:gd name="connsiteY1" fmla="*/ 0 h 18288"/>
              <a:gd name="connsiteX2" fmla="*/ 990295 w 7818120"/>
              <a:gd name="connsiteY2" fmla="*/ 0 h 18288"/>
              <a:gd name="connsiteX3" fmla="*/ 1394232 w 7818120"/>
              <a:gd name="connsiteY3" fmla="*/ 0 h 18288"/>
              <a:gd name="connsiteX4" fmla="*/ 1798168 w 7818120"/>
              <a:gd name="connsiteY4" fmla="*/ 0 h 18288"/>
              <a:gd name="connsiteX5" fmla="*/ 2371496 w 7818120"/>
              <a:gd name="connsiteY5" fmla="*/ 0 h 18288"/>
              <a:gd name="connsiteX6" fmla="*/ 2944825 w 7818120"/>
              <a:gd name="connsiteY6" fmla="*/ 0 h 18288"/>
              <a:gd name="connsiteX7" fmla="*/ 3752698 w 7818120"/>
              <a:gd name="connsiteY7" fmla="*/ 0 h 18288"/>
              <a:gd name="connsiteX8" fmla="*/ 4247845 w 7818120"/>
              <a:gd name="connsiteY8" fmla="*/ 0 h 18288"/>
              <a:gd name="connsiteX9" fmla="*/ 5055718 w 7818120"/>
              <a:gd name="connsiteY9" fmla="*/ 0 h 18288"/>
              <a:gd name="connsiteX10" fmla="*/ 5863590 w 7818120"/>
              <a:gd name="connsiteY10" fmla="*/ 0 h 18288"/>
              <a:gd name="connsiteX11" fmla="*/ 6515100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401154 w 7818120"/>
              <a:gd name="connsiteY14" fmla="*/ 18288 h 18288"/>
              <a:gd name="connsiteX15" fmla="*/ 6593281 w 7818120"/>
              <a:gd name="connsiteY15" fmla="*/ 18288 h 18288"/>
              <a:gd name="connsiteX16" fmla="*/ 6098134 w 7818120"/>
              <a:gd name="connsiteY16" fmla="*/ 18288 h 18288"/>
              <a:gd name="connsiteX17" fmla="*/ 5446624 w 7818120"/>
              <a:gd name="connsiteY17" fmla="*/ 18288 h 18288"/>
              <a:gd name="connsiteX18" fmla="*/ 4638751 w 7818120"/>
              <a:gd name="connsiteY18" fmla="*/ 18288 h 18288"/>
              <a:gd name="connsiteX19" fmla="*/ 3987241 w 7818120"/>
              <a:gd name="connsiteY19" fmla="*/ 18288 h 18288"/>
              <a:gd name="connsiteX20" fmla="*/ 3570275 w 7818120"/>
              <a:gd name="connsiteY20" fmla="*/ 18288 h 18288"/>
              <a:gd name="connsiteX21" fmla="*/ 3075127 w 7818120"/>
              <a:gd name="connsiteY21" fmla="*/ 18288 h 18288"/>
              <a:gd name="connsiteX22" fmla="*/ 2267255 w 7818120"/>
              <a:gd name="connsiteY22" fmla="*/ 18288 h 18288"/>
              <a:gd name="connsiteX23" fmla="*/ 1615745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01002" y="-20048"/>
                  <a:pt x="215808" y="13837"/>
                  <a:pt x="416966" y="0"/>
                </a:cubicBezTo>
                <a:cubicBezTo>
                  <a:pt x="573264" y="9422"/>
                  <a:pt x="897859" y="4188"/>
                  <a:pt x="1146658" y="0"/>
                </a:cubicBezTo>
                <a:cubicBezTo>
                  <a:pt x="1409722" y="12227"/>
                  <a:pt x="1377475" y="-3286"/>
                  <a:pt x="1563624" y="0"/>
                </a:cubicBezTo>
                <a:cubicBezTo>
                  <a:pt x="1758084" y="11330"/>
                  <a:pt x="1967746" y="-7403"/>
                  <a:pt x="2136953" y="0"/>
                </a:cubicBezTo>
                <a:cubicBezTo>
                  <a:pt x="2354826" y="-5751"/>
                  <a:pt x="2687014" y="20029"/>
                  <a:pt x="2944825" y="0"/>
                </a:cubicBezTo>
                <a:cubicBezTo>
                  <a:pt x="3238848" y="15226"/>
                  <a:pt x="3415761" y="33925"/>
                  <a:pt x="3596335" y="0"/>
                </a:cubicBezTo>
                <a:cubicBezTo>
                  <a:pt x="3815108" y="13362"/>
                  <a:pt x="3972448" y="-68797"/>
                  <a:pt x="4326026" y="0"/>
                </a:cubicBezTo>
                <a:cubicBezTo>
                  <a:pt x="4638028" y="39995"/>
                  <a:pt x="4794473" y="211"/>
                  <a:pt x="4899355" y="0"/>
                </a:cubicBezTo>
                <a:cubicBezTo>
                  <a:pt x="5037170" y="-13296"/>
                  <a:pt x="5289722" y="-48609"/>
                  <a:pt x="5550865" y="0"/>
                </a:cubicBezTo>
                <a:cubicBezTo>
                  <a:pt x="5740088" y="19163"/>
                  <a:pt x="6143605" y="-29909"/>
                  <a:pt x="6358738" y="0"/>
                </a:cubicBezTo>
                <a:cubicBezTo>
                  <a:pt x="6556443" y="18955"/>
                  <a:pt x="6741581" y="-22634"/>
                  <a:pt x="6853885" y="0"/>
                </a:cubicBezTo>
                <a:cubicBezTo>
                  <a:pt x="6996029" y="20497"/>
                  <a:pt x="7453286" y="6658"/>
                  <a:pt x="7818120" y="0"/>
                </a:cubicBezTo>
                <a:cubicBezTo>
                  <a:pt x="7817552" y="7862"/>
                  <a:pt x="7817901" y="13269"/>
                  <a:pt x="7818120" y="18288"/>
                </a:cubicBezTo>
                <a:cubicBezTo>
                  <a:pt x="7701883" y="-33961"/>
                  <a:pt x="7395843" y="8437"/>
                  <a:pt x="7244791" y="18288"/>
                </a:cubicBezTo>
                <a:cubicBezTo>
                  <a:pt x="7088282" y="14407"/>
                  <a:pt x="6958165" y="20902"/>
                  <a:pt x="6827825" y="18288"/>
                </a:cubicBezTo>
                <a:cubicBezTo>
                  <a:pt x="6715653" y="-2805"/>
                  <a:pt x="6356779" y="33124"/>
                  <a:pt x="6176315" y="18288"/>
                </a:cubicBezTo>
                <a:cubicBezTo>
                  <a:pt x="6015867" y="-5301"/>
                  <a:pt x="5852369" y="-275"/>
                  <a:pt x="5681167" y="18288"/>
                </a:cubicBezTo>
                <a:cubicBezTo>
                  <a:pt x="5508002" y="48742"/>
                  <a:pt x="5304989" y="-7247"/>
                  <a:pt x="5029657" y="18288"/>
                </a:cubicBezTo>
                <a:cubicBezTo>
                  <a:pt x="4760375" y="46790"/>
                  <a:pt x="4637400" y="35678"/>
                  <a:pt x="4378147" y="18288"/>
                </a:cubicBezTo>
                <a:cubicBezTo>
                  <a:pt x="4094943" y="8043"/>
                  <a:pt x="4037303" y="27568"/>
                  <a:pt x="3726637" y="18288"/>
                </a:cubicBezTo>
                <a:cubicBezTo>
                  <a:pt x="3400340" y="-2459"/>
                  <a:pt x="3320728" y="61058"/>
                  <a:pt x="3075127" y="18288"/>
                </a:cubicBezTo>
                <a:cubicBezTo>
                  <a:pt x="2809301" y="-25757"/>
                  <a:pt x="2702630" y="16477"/>
                  <a:pt x="2501798" y="18288"/>
                </a:cubicBezTo>
                <a:cubicBezTo>
                  <a:pt x="2308686" y="20751"/>
                  <a:pt x="2079466" y="5550"/>
                  <a:pt x="1772107" y="18288"/>
                </a:cubicBezTo>
                <a:cubicBezTo>
                  <a:pt x="1420202" y="47064"/>
                  <a:pt x="1431765" y="28913"/>
                  <a:pt x="1120597" y="18288"/>
                </a:cubicBezTo>
                <a:cubicBezTo>
                  <a:pt x="791266" y="31607"/>
                  <a:pt x="235945" y="82322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61767" y="-7030"/>
                  <a:pt x="286873" y="-11228"/>
                  <a:pt x="573329" y="0"/>
                </a:cubicBezTo>
                <a:cubicBezTo>
                  <a:pt x="860952" y="-8429"/>
                  <a:pt x="823968" y="-2420"/>
                  <a:pt x="990295" y="0"/>
                </a:cubicBezTo>
                <a:cubicBezTo>
                  <a:pt x="1144921" y="-13846"/>
                  <a:pt x="1288801" y="10931"/>
                  <a:pt x="1394232" y="0"/>
                </a:cubicBezTo>
                <a:cubicBezTo>
                  <a:pt x="1499663" y="-10931"/>
                  <a:pt x="1677634" y="10318"/>
                  <a:pt x="1798168" y="0"/>
                </a:cubicBezTo>
                <a:cubicBezTo>
                  <a:pt x="2021167" y="5465"/>
                  <a:pt x="2087775" y="-15972"/>
                  <a:pt x="2371496" y="0"/>
                </a:cubicBezTo>
                <a:cubicBezTo>
                  <a:pt x="2646084" y="3640"/>
                  <a:pt x="2709294" y="-15431"/>
                  <a:pt x="2944825" y="0"/>
                </a:cubicBezTo>
                <a:cubicBezTo>
                  <a:pt x="3182104" y="39801"/>
                  <a:pt x="3563508" y="7189"/>
                  <a:pt x="3752698" y="0"/>
                </a:cubicBezTo>
                <a:cubicBezTo>
                  <a:pt x="4004713" y="-51688"/>
                  <a:pt x="4111759" y="8465"/>
                  <a:pt x="4247845" y="0"/>
                </a:cubicBezTo>
                <a:cubicBezTo>
                  <a:pt x="4409051" y="-38636"/>
                  <a:pt x="4840912" y="-6880"/>
                  <a:pt x="5055718" y="0"/>
                </a:cubicBezTo>
                <a:cubicBezTo>
                  <a:pt x="5318987" y="12828"/>
                  <a:pt x="5464207" y="16349"/>
                  <a:pt x="5863590" y="0"/>
                </a:cubicBezTo>
                <a:cubicBezTo>
                  <a:pt x="6258188" y="21536"/>
                  <a:pt x="6373895" y="-20866"/>
                  <a:pt x="6515100" y="0"/>
                </a:cubicBezTo>
                <a:cubicBezTo>
                  <a:pt x="6673199" y="-42487"/>
                  <a:pt x="7368245" y="-124798"/>
                  <a:pt x="7818120" y="0"/>
                </a:cubicBezTo>
                <a:cubicBezTo>
                  <a:pt x="7818163" y="8895"/>
                  <a:pt x="7818750" y="9828"/>
                  <a:pt x="7818120" y="18288"/>
                </a:cubicBezTo>
                <a:cubicBezTo>
                  <a:pt x="7615777" y="-1071"/>
                  <a:pt x="7527543" y="-5750"/>
                  <a:pt x="7401154" y="18288"/>
                </a:cubicBezTo>
                <a:cubicBezTo>
                  <a:pt x="7322611" y="47896"/>
                  <a:pt x="6964426" y="-24966"/>
                  <a:pt x="6593281" y="18288"/>
                </a:cubicBezTo>
                <a:cubicBezTo>
                  <a:pt x="6260055" y="33833"/>
                  <a:pt x="6287545" y="-3963"/>
                  <a:pt x="6098134" y="18288"/>
                </a:cubicBezTo>
                <a:cubicBezTo>
                  <a:pt x="5900337" y="14995"/>
                  <a:pt x="5605990" y="72621"/>
                  <a:pt x="5446624" y="18288"/>
                </a:cubicBezTo>
                <a:cubicBezTo>
                  <a:pt x="5244167" y="-23104"/>
                  <a:pt x="4914971" y="-34358"/>
                  <a:pt x="4638751" y="18288"/>
                </a:cubicBezTo>
                <a:cubicBezTo>
                  <a:pt x="4353273" y="8380"/>
                  <a:pt x="4297533" y="13876"/>
                  <a:pt x="3987241" y="18288"/>
                </a:cubicBezTo>
                <a:cubicBezTo>
                  <a:pt x="3687723" y="41876"/>
                  <a:pt x="3776181" y="30039"/>
                  <a:pt x="3570275" y="18288"/>
                </a:cubicBezTo>
                <a:cubicBezTo>
                  <a:pt x="3396160" y="10249"/>
                  <a:pt x="3285909" y="48310"/>
                  <a:pt x="3075127" y="18288"/>
                </a:cubicBezTo>
                <a:cubicBezTo>
                  <a:pt x="2869474" y="41512"/>
                  <a:pt x="2676329" y="4972"/>
                  <a:pt x="2267255" y="18288"/>
                </a:cubicBezTo>
                <a:cubicBezTo>
                  <a:pt x="1866401" y="24532"/>
                  <a:pt x="1882987" y="25696"/>
                  <a:pt x="1615745" y="18288"/>
                </a:cubicBezTo>
                <a:cubicBezTo>
                  <a:pt x="1346085" y="13379"/>
                  <a:pt x="1323312" y="12392"/>
                  <a:pt x="1120597" y="18288"/>
                </a:cubicBezTo>
                <a:cubicBezTo>
                  <a:pt x="940237" y="-60975"/>
                  <a:pt x="569386" y="27591"/>
                  <a:pt x="0" y="18288"/>
                </a:cubicBezTo>
                <a:cubicBezTo>
                  <a:pt x="1751" y="14440"/>
                  <a:pt x="-1272" y="7740"/>
                  <a:pt x="0" y="0"/>
                </a:cubicBezTo>
                <a:close/>
              </a:path>
              <a:path w="7818120" h="18288" fill="none" stroke="0" extrusionOk="0">
                <a:moveTo>
                  <a:pt x="0" y="0"/>
                </a:moveTo>
                <a:cubicBezTo>
                  <a:pt x="102311" y="-24031"/>
                  <a:pt x="206428" y="20084"/>
                  <a:pt x="416966" y="0"/>
                </a:cubicBezTo>
                <a:cubicBezTo>
                  <a:pt x="662339" y="-9883"/>
                  <a:pt x="833564" y="-11910"/>
                  <a:pt x="1146658" y="0"/>
                </a:cubicBezTo>
                <a:cubicBezTo>
                  <a:pt x="1398993" y="16754"/>
                  <a:pt x="1378239" y="-4997"/>
                  <a:pt x="1563624" y="0"/>
                </a:cubicBezTo>
                <a:cubicBezTo>
                  <a:pt x="1738265" y="3015"/>
                  <a:pt x="2006667" y="23864"/>
                  <a:pt x="2136953" y="0"/>
                </a:cubicBezTo>
                <a:cubicBezTo>
                  <a:pt x="2338524" y="-3063"/>
                  <a:pt x="2693378" y="-15904"/>
                  <a:pt x="2944825" y="0"/>
                </a:cubicBezTo>
                <a:cubicBezTo>
                  <a:pt x="3201439" y="-13695"/>
                  <a:pt x="3379198" y="46243"/>
                  <a:pt x="3596335" y="0"/>
                </a:cubicBezTo>
                <a:cubicBezTo>
                  <a:pt x="3778868" y="-61549"/>
                  <a:pt x="3979469" y="3461"/>
                  <a:pt x="4326026" y="0"/>
                </a:cubicBezTo>
                <a:cubicBezTo>
                  <a:pt x="4670641" y="40397"/>
                  <a:pt x="4801160" y="2093"/>
                  <a:pt x="4899355" y="0"/>
                </a:cubicBezTo>
                <a:cubicBezTo>
                  <a:pt x="4972821" y="-4221"/>
                  <a:pt x="5326959" y="8892"/>
                  <a:pt x="5550865" y="0"/>
                </a:cubicBezTo>
                <a:cubicBezTo>
                  <a:pt x="5793178" y="12267"/>
                  <a:pt x="6146346" y="-4531"/>
                  <a:pt x="6358738" y="0"/>
                </a:cubicBezTo>
                <a:cubicBezTo>
                  <a:pt x="6580825" y="49349"/>
                  <a:pt x="6739467" y="13524"/>
                  <a:pt x="6853885" y="0"/>
                </a:cubicBezTo>
                <a:cubicBezTo>
                  <a:pt x="7057243" y="-60557"/>
                  <a:pt x="7415107" y="-58698"/>
                  <a:pt x="7818120" y="0"/>
                </a:cubicBezTo>
                <a:cubicBezTo>
                  <a:pt x="7817705" y="7748"/>
                  <a:pt x="7817189" y="13015"/>
                  <a:pt x="7818120" y="18288"/>
                </a:cubicBezTo>
                <a:cubicBezTo>
                  <a:pt x="7693944" y="-3615"/>
                  <a:pt x="7376376" y="-6677"/>
                  <a:pt x="7244791" y="18288"/>
                </a:cubicBezTo>
                <a:cubicBezTo>
                  <a:pt x="7100086" y="-5717"/>
                  <a:pt x="6942350" y="35421"/>
                  <a:pt x="6827825" y="18288"/>
                </a:cubicBezTo>
                <a:cubicBezTo>
                  <a:pt x="6691364" y="27873"/>
                  <a:pt x="6342432" y="37332"/>
                  <a:pt x="6176315" y="18288"/>
                </a:cubicBezTo>
                <a:cubicBezTo>
                  <a:pt x="6012850" y="28657"/>
                  <a:pt x="5862979" y="-980"/>
                  <a:pt x="5681167" y="18288"/>
                </a:cubicBezTo>
                <a:cubicBezTo>
                  <a:pt x="5485624" y="71662"/>
                  <a:pt x="5295851" y="1288"/>
                  <a:pt x="5029657" y="18288"/>
                </a:cubicBezTo>
                <a:cubicBezTo>
                  <a:pt x="4753680" y="49046"/>
                  <a:pt x="4640335" y="38506"/>
                  <a:pt x="4378147" y="18288"/>
                </a:cubicBezTo>
                <a:cubicBezTo>
                  <a:pt x="4103046" y="-4537"/>
                  <a:pt x="4022480" y="43848"/>
                  <a:pt x="3726637" y="18288"/>
                </a:cubicBezTo>
                <a:cubicBezTo>
                  <a:pt x="3429109" y="3476"/>
                  <a:pt x="3316488" y="61415"/>
                  <a:pt x="3075127" y="18288"/>
                </a:cubicBezTo>
                <a:cubicBezTo>
                  <a:pt x="2821014" y="6093"/>
                  <a:pt x="2665050" y="-11263"/>
                  <a:pt x="2501798" y="18288"/>
                </a:cubicBezTo>
                <a:cubicBezTo>
                  <a:pt x="2343345" y="29394"/>
                  <a:pt x="2120041" y="-50427"/>
                  <a:pt x="1772107" y="18288"/>
                </a:cubicBezTo>
                <a:cubicBezTo>
                  <a:pt x="1424078" y="50665"/>
                  <a:pt x="1427418" y="32572"/>
                  <a:pt x="1120597" y="18288"/>
                </a:cubicBezTo>
                <a:cubicBezTo>
                  <a:pt x="796486" y="45938"/>
                  <a:pt x="243712" y="47798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18120"/>
                      <a:gd name="connsiteY0" fmla="*/ 0 h 18288"/>
                      <a:gd name="connsiteX1" fmla="*/ 416966 w 7818120"/>
                      <a:gd name="connsiteY1" fmla="*/ 0 h 18288"/>
                      <a:gd name="connsiteX2" fmla="*/ 1146658 w 7818120"/>
                      <a:gd name="connsiteY2" fmla="*/ 0 h 18288"/>
                      <a:gd name="connsiteX3" fmla="*/ 1563624 w 7818120"/>
                      <a:gd name="connsiteY3" fmla="*/ 0 h 18288"/>
                      <a:gd name="connsiteX4" fmla="*/ 2136953 w 7818120"/>
                      <a:gd name="connsiteY4" fmla="*/ 0 h 18288"/>
                      <a:gd name="connsiteX5" fmla="*/ 2944825 w 7818120"/>
                      <a:gd name="connsiteY5" fmla="*/ 0 h 18288"/>
                      <a:gd name="connsiteX6" fmla="*/ 3596335 w 7818120"/>
                      <a:gd name="connsiteY6" fmla="*/ 0 h 18288"/>
                      <a:gd name="connsiteX7" fmla="*/ 4326026 w 7818120"/>
                      <a:gd name="connsiteY7" fmla="*/ 0 h 18288"/>
                      <a:gd name="connsiteX8" fmla="*/ 4899355 w 7818120"/>
                      <a:gd name="connsiteY8" fmla="*/ 0 h 18288"/>
                      <a:gd name="connsiteX9" fmla="*/ 5550865 w 7818120"/>
                      <a:gd name="connsiteY9" fmla="*/ 0 h 18288"/>
                      <a:gd name="connsiteX10" fmla="*/ 6358738 w 7818120"/>
                      <a:gd name="connsiteY10" fmla="*/ 0 h 18288"/>
                      <a:gd name="connsiteX11" fmla="*/ 6853885 w 7818120"/>
                      <a:gd name="connsiteY11" fmla="*/ 0 h 18288"/>
                      <a:gd name="connsiteX12" fmla="*/ 7818120 w 7818120"/>
                      <a:gd name="connsiteY12" fmla="*/ 0 h 18288"/>
                      <a:gd name="connsiteX13" fmla="*/ 7818120 w 7818120"/>
                      <a:gd name="connsiteY13" fmla="*/ 18288 h 18288"/>
                      <a:gd name="connsiteX14" fmla="*/ 7244791 w 7818120"/>
                      <a:gd name="connsiteY14" fmla="*/ 18288 h 18288"/>
                      <a:gd name="connsiteX15" fmla="*/ 6827825 w 7818120"/>
                      <a:gd name="connsiteY15" fmla="*/ 18288 h 18288"/>
                      <a:gd name="connsiteX16" fmla="*/ 6176315 w 7818120"/>
                      <a:gd name="connsiteY16" fmla="*/ 18288 h 18288"/>
                      <a:gd name="connsiteX17" fmla="*/ 5681167 w 7818120"/>
                      <a:gd name="connsiteY17" fmla="*/ 18288 h 18288"/>
                      <a:gd name="connsiteX18" fmla="*/ 5029657 w 7818120"/>
                      <a:gd name="connsiteY18" fmla="*/ 18288 h 18288"/>
                      <a:gd name="connsiteX19" fmla="*/ 4378147 w 7818120"/>
                      <a:gd name="connsiteY19" fmla="*/ 18288 h 18288"/>
                      <a:gd name="connsiteX20" fmla="*/ 3726637 w 7818120"/>
                      <a:gd name="connsiteY20" fmla="*/ 18288 h 18288"/>
                      <a:gd name="connsiteX21" fmla="*/ 3075127 w 7818120"/>
                      <a:gd name="connsiteY21" fmla="*/ 18288 h 18288"/>
                      <a:gd name="connsiteX22" fmla="*/ 2501798 w 7818120"/>
                      <a:gd name="connsiteY22" fmla="*/ 18288 h 18288"/>
                      <a:gd name="connsiteX23" fmla="*/ 1772107 w 7818120"/>
                      <a:gd name="connsiteY23" fmla="*/ 18288 h 18288"/>
                      <a:gd name="connsiteX24" fmla="*/ 1120597 w 7818120"/>
                      <a:gd name="connsiteY24" fmla="*/ 18288 h 18288"/>
                      <a:gd name="connsiteX25" fmla="*/ 0 w 7818120"/>
                      <a:gd name="connsiteY25" fmla="*/ 18288 h 18288"/>
                      <a:gd name="connsiteX26" fmla="*/ 0 w 7818120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818120" h="18288" fill="none" extrusionOk="0">
                        <a:moveTo>
                          <a:pt x="0" y="0"/>
                        </a:moveTo>
                        <a:cubicBezTo>
                          <a:pt x="121520" y="-12182"/>
                          <a:pt x="211324" y="18247"/>
                          <a:pt x="416966" y="0"/>
                        </a:cubicBezTo>
                        <a:cubicBezTo>
                          <a:pt x="622608" y="-18247"/>
                          <a:pt x="891241" y="-13744"/>
                          <a:pt x="1146658" y="0"/>
                        </a:cubicBezTo>
                        <a:cubicBezTo>
                          <a:pt x="1402075" y="13744"/>
                          <a:pt x="1378880" y="-8543"/>
                          <a:pt x="1563624" y="0"/>
                        </a:cubicBezTo>
                        <a:cubicBezTo>
                          <a:pt x="1748368" y="8543"/>
                          <a:pt x="1972300" y="7443"/>
                          <a:pt x="2136953" y="0"/>
                        </a:cubicBezTo>
                        <a:cubicBezTo>
                          <a:pt x="2301606" y="-7443"/>
                          <a:pt x="2679634" y="12382"/>
                          <a:pt x="2944825" y="0"/>
                        </a:cubicBezTo>
                        <a:cubicBezTo>
                          <a:pt x="3210016" y="-12382"/>
                          <a:pt x="3409232" y="17967"/>
                          <a:pt x="3596335" y="0"/>
                        </a:cubicBezTo>
                        <a:cubicBezTo>
                          <a:pt x="3783438" y="-17967"/>
                          <a:pt x="4002523" y="-28578"/>
                          <a:pt x="4326026" y="0"/>
                        </a:cubicBezTo>
                        <a:cubicBezTo>
                          <a:pt x="4649529" y="28578"/>
                          <a:pt x="4777384" y="-3624"/>
                          <a:pt x="4899355" y="0"/>
                        </a:cubicBezTo>
                        <a:cubicBezTo>
                          <a:pt x="5021326" y="3624"/>
                          <a:pt x="5317653" y="1281"/>
                          <a:pt x="5550865" y="0"/>
                        </a:cubicBezTo>
                        <a:cubicBezTo>
                          <a:pt x="5784077" y="-1281"/>
                          <a:pt x="6142956" y="-39637"/>
                          <a:pt x="6358738" y="0"/>
                        </a:cubicBezTo>
                        <a:cubicBezTo>
                          <a:pt x="6574520" y="39637"/>
                          <a:pt x="6724785" y="-4460"/>
                          <a:pt x="6853885" y="0"/>
                        </a:cubicBezTo>
                        <a:cubicBezTo>
                          <a:pt x="6982985" y="4460"/>
                          <a:pt x="7403044" y="-1955"/>
                          <a:pt x="7818120" y="0"/>
                        </a:cubicBezTo>
                        <a:cubicBezTo>
                          <a:pt x="7817988" y="7702"/>
                          <a:pt x="7817908" y="13511"/>
                          <a:pt x="7818120" y="18288"/>
                        </a:cubicBezTo>
                        <a:cubicBezTo>
                          <a:pt x="7698847" y="-3267"/>
                          <a:pt x="7390924" y="22979"/>
                          <a:pt x="7244791" y="18288"/>
                        </a:cubicBezTo>
                        <a:cubicBezTo>
                          <a:pt x="7098658" y="13597"/>
                          <a:pt x="6952735" y="29357"/>
                          <a:pt x="6827825" y="18288"/>
                        </a:cubicBezTo>
                        <a:cubicBezTo>
                          <a:pt x="6702915" y="7219"/>
                          <a:pt x="6338661" y="34530"/>
                          <a:pt x="6176315" y="18288"/>
                        </a:cubicBezTo>
                        <a:cubicBezTo>
                          <a:pt x="6013969" y="2047"/>
                          <a:pt x="5850602" y="6362"/>
                          <a:pt x="5681167" y="18288"/>
                        </a:cubicBezTo>
                        <a:cubicBezTo>
                          <a:pt x="5511732" y="30214"/>
                          <a:pt x="5312143" y="419"/>
                          <a:pt x="5029657" y="18288"/>
                        </a:cubicBezTo>
                        <a:cubicBezTo>
                          <a:pt x="4747171" y="36158"/>
                          <a:pt x="4655062" y="30740"/>
                          <a:pt x="4378147" y="18288"/>
                        </a:cubicBezTo>
                        <a:cubicBezTo>
                          <a:pt x="4101232" y="5837"/>
                          <a:pt x="4037646" y="44706"/>
                          <a:pt x="3726637" y="18288"/>
                        </a:cubicBezTo>
                        <a:cubicBezTo>
                          <a:pt x="3415628" y="-8130"/>
                          <a:pt x="3321756" y="45507"/>
                          <a:pt x="3075127" y="18288"/>
                        </a:cubicBezTo>
                        <a:cubicBezTo>
                          <a:pt x="2828498" y="-8931"/>
                          <a:pt x="2684733" y="14853"/>
                          <a:pt x="2501798" y="18288"/>
                        </a:cubicBezTo>
                        <a:cubicBezTo>
                          <a:pt x="2318863" y="21723"/>
                          <a:pt x="2121844" y="-13013"/>
                          <a:pt x="1772107" y="18288"/>
                        </a:cubicBezTo>
                        <a:cubicBezTo>
                          <a:pt x="1422370" y="49589"/>
                          <a:pt x="1431548" y="31666"/>
                          <a:pt x="1120597" y="18288"/>
                        </a:cubicBezTo>
                        <a:cubicBezTo>
                          <a:pt x="809646" y="4911"/>
                          <a:pt x="246393" y="5624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7818120" h="18288" stroke="0" extrusionOk="0">
                        <a:moveTo>
                          <a:pt x="0" y="0"/>
                        </a:moveTo>
                        <a:cubicBezTo>
                          <a:pt x="177487" y="-4302"/>
                          <a:pt x="287499" y="4997"/>
                          <a:pt x="573329" y="0"/>
                        </a:cubicBezTo>
                        <a:cubicBezTo>
                          <a:pt x="859159" y="-4997"/>
                          <a:pt x="821965" y="-336"/>
                          <a:pt x="990295" y="0"/>
                        </a:cubicBezTo>
                        <a:cubicBezTo>
                          <a:pt x="1158625" y="336"/>
                          <a:pt x="1587918" y="-4681"/>
                          <a:pt x="1798168" y="0"/>
                        </a:cubicBezTo>
                        <a:cubicBezTo>
                          <a:pt x="2008418" y="4681"/>
                          <a:pt x="2088841" y="-2754"/>
                          <a:pt x="2371496" y="0"/>
                        </a:cubicBezTo>
                        <a:cubicBezTo>
                          <a:pt x="2654151" y="2754"/>
                          <a:pt x="2701462" y="-24976"/>
                          <a:pt x="2944825" y="0"/>
                        </a:cubicBezTo>
                        <a:cubicBezTo>
                          <a:pt x="3188188" y="24976"/>
                          <a:pt x="3511636" y="25407"/>
                          <a:pt x="3752698" y="0"/>
                        </a:cubicBezTo>
                        <a:cubicBezTo>
                          <a:pt x="3993760" y="-25407"/>
                          <a:pt x="4107153" y="6432"/>
                          <a:pt x="4247845" y="0"/>
                        </a:cubicBezTo>
                        <a:cubicBezTo>
                          <a:pt x="4388537" y="-6432"/>
                          <a:pt x="4835598" y="-5108"/>
                          <a:pt x="5055718" y="0"/>
                        </a:cubicBezTo>
                        <a:cubicBezTo>
                          <a:pt x="5275838" y="5108"/>
                          <a:pt x="5461006" y="-24536"/>
                          <a:pt x="5863590" y="0"/>
                        </a:cubicBezTo>
                        <a:cubicBezTo>
                          <a:pt x="6266174" y="24536"/>
                          <a:pt x="6355549" y="-19657"/>
                          <a:pt x="6515100" y="0"/>
                        </a:cubicBezTo>
                        <a:cubicBezTo>
                          <a:pt x="6674651" y="19657"/>
                          <a:pt x="7275423" y="-57462"/>
                          <a:pt x="7818120" y="0"/>
                        </a:cubicBezTo>
                        <a:cubicBezTo>
                          <a:pt x="7818132" y="8833"/>
                          <a:pt x="7818660" y="9830"/>
                          <a:pt x="7818120" y="18288"/>
                        </a:cubicBezTo>
                        <a:cubicBezTo>
                          <a:pt x="7610240" y="4606"/>
                          <a:pt x="7521789" y="7721"/>
                          <a:pt x="7401154" y="18288"/>
                        </a:cubicBezTo>
                        <a:cubicBezTo>
                          <a:pt x="7280519" y="28855"/>
                          <a:pt x="6930719" y="4225"/>
                          <a:pt x="6593281" y="18288"/>
                        </a:cubicBezTo>
                        <a:cubicBezTo>
                          <a:pt x="6255843" y="32351"/>
                          <a:pt x="6286682" y="1162"/>
                          <a:pt x="6098134" y="18288"/>
                        </a:cubicBezTo>
                        <a:cubicBezTo>
                          <a:pt x="5909586" y="35414"/>
                          <a:pt x="5602789" y="48596"/>
                          <a:pt x="5446624" y="18288"/>
                        </a:cubicBezTo>
                        <a:cubicBezTo>
                          <a:pt x="5290459" y="-12020"/>
                          <a:pt x="4917039" y="21960"/>
                          <a:pt x="4638751" y="18288"/>
                        </a:cubicBezTo>
                        <a:cubicBezTo>
                          <a:pt x="4360463" y="14616"/>
                          <a:pt x="4304690" y="5450"/>
                          <a:pt x="3987241" y="18288"/>
                        </a:cubicBezTo>
                        <a:cubicBezTo>
                          <a:pt x="3669792" y="31127"/>
                          <a:pt x="3758742" y="32551"/>
                          <a:pt x="3570275" y="18288"/>
                        </a:cubicBezTo>
                        <a:cubicBezTo>
                          <a:pt x="3381808" y="4025"/>
                          <a:pt x="3267153" y="36200"/>
                          <a:pt x="3075127" y="18288"/>
                        </a:cubicBezTo>
                        <a:cubicBezTo>
                          <a:pt x="2883101" y="376"/>
                          <a:pt x="2665825" y="10973"/>
                          <a:pt x="2267255" y="18288"/>
                        </a:cubicBezTo>
                        <a:cubicBezTo>
                          <a:pt x="1868685" y="25603"/>
                          <a:pt x="1884698" y="28410"/>
                          <a:pt x="1615745" y="18288"/>
                        </a:cubicBezTo>
                        <a:cubicBezTo>
                          <a:pt x="1346792" y="8167"/>
                          <a:pt x="1320952" y="10430"/>
                          <a:pt x="1120597" y="18288"/>
                        </a:cubicBezTo>
                        <a:cubicBezTo>
                          <a:pt x="920242" y="26146"/>
                          <a:pt x="556507" y="50790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9C64-BB10-7700-4245-CBA5BC8C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 defTabSz="914400">
              <a:spcAft>
                <a:spcPts val="600"/>
              </a:spcAft>
            </a:pPr>
            <a:fld id="{394606BD-0334-E646-A4C0-36CF658FFFD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393781-1FB6-2B69-71C2-C02A5E5585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2475152"/>
          <a:ext cx="7886700" cy="3454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9942">
                  <a:extLst>
                    <a:ext uri="{9D8B030D-6E8A-4147-A177-3AD203B41FA5}">
                      <a16:colId xmlns:a16="http://schemas.microsoft.com/office/drawing/2014/main" val="4129020081"/>
                    </a:ext>
                  </a:extLst>
                </a:gridCol>
                <a:gridCol w="3896758">
                  <a:extLst>
                    <a:ext uri="{9D8B030D-6E8A-4147-A177-3AD203B41FA5}">
                      <a16:colId xmlns:a16="http://schemas.microsoft.com/office/drawing/2014/main" val="690784716"/>
                    </a:ext>
                  </a:extLst>
                </a:gridCol>
              </a:tblGrid>
              <a:tr h="3454749">
                <a:tc>
                  <a:txBody>
                    <a:bodyPr/>
                    <a:lstStyle/>
                    <a:p>
                      <a:pPr marL="225425" indent="-225425"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0" dirty="0">
                          <a:solidFill>
                            <a:schemeClr val="tx1"/>
                          </a:solidFill>
                        </a:rPr>
                        <a:t>CI </a:t>
                      </a:r>
                      <a:r>
                        <a:rPr lang="en-US" sz="1700" kern="0" dirty="0">
                          <a:solidFill>
                            <a:schemeClr val="tx1"/>
                          </a:solidFill>
                        </a:rPr>
                        <a:t>projects focus on things like decreasing cycle time, reducing cost, and/or improving accuracy</a:t>
                      </a:r>
                    </a:p>
                    <a:p>
                      <a:endParaRPr lang="en-US" sz="200" b="1" kern="0" dirty="0">
                        <a:solidFill>
                          <a:schemeClr val="tx1"/>
                        </a:solidFill>
                      </a:endParaRPr>
                    </a:p>
                    <a:p>
                      <a:pPr marL="739775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500" kern="0" dirty="0">
                          <a:solidFill>
                            <a:schemeClr val="tx1"/>
                          </a:solidFill>
                        </a:rPr>
                        <a:t>Goals may be known, but the solution is not</a:t>
                      </a:r>
                    </a:p>
                    <a:p>
                      <a:pPr marL="739775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500" kern="0" dirty="0">
                          <a:solidFill>
                            <a:schemeClr val="tx1"/>
                          </a:solidFill>
                        </a:rPr>
                        <a:t>Gaps and root causes need to be identified</a:t>
                      </a:r>
                    </a:p>
                    <a:p>
                      <a:pPr marL="739775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500" kern="0" dirty="0">
                          <a:solidFill>
                            <a:schemeClr val="tx1"/>
                          </a:solidFill>
                        </a:rPr>
                        <a:t>Deliverables may include actions for business process changes and/or requirements for technical changes</a:t>
                      </a:r>
                    </a:p>
                    <a:p>
                      <a:pPr marL="739775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500" kern="0" dirty="0">
                          <a:solidFill>
                            <a:schemeClr val="tx1"/>
                          </a:solidFill>
                        </a:rPr>
                        <a:t>Improvement tools are used</a:t>
                      </a:r>
                    </a:p>
                    <a:p>
                      <a:pPr marL="739775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500" kern="0" dirty="0">
                          <a:solidFill>
                            <a:schemeClr val="tx1"/>
                          </a:solidFill>
                        </a:rPr>
                        <a:t>Process Improvement Methodology is used</a:t>
                      </a:r>
                      <a:endParaRPr lang="en-US" sz="1500" b="1" kern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dirty="0"/>
                    </a:p>
                  </a:txBody>
                  <a:tcPr marL="90360" marR="90360" marT="45180" marB="4518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Technical Enterprise 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projects focus on developing and/or implementing a solution for a desired future state</a:t>
                      </a:r>
                    </a:p>
                    <a:p>
                      <a:endParaRPr lang="en-US" sz="200" b="1" dirty="0">
                        <a:solidFill>
                          <a:schemeClr val="tx1"/>
                        </a:solidFill>
                      </a:endParaRPr>
                    </a:p>
                    <a:p>
                      <a:pPr marL="739775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It is known at the outset what needs to be done, e.g., implement this mandate, deploy that vendor’s application in our environment, etc.</a:t>
                      </a:r>
                    </a:p>
                    <a:p>
                      <a:pPr marL="739775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Requirements are created</a:t>
                      </a:r>
                    </a:p>
                    <a:p>
                      <a:pPr marL="739775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Project management skills are required</a:t>
                      </a:r>
                    </a:p>
                    <a:p>
                      <a:pPr marL="739775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Project is led by a Project Manager</a:t>
                      </a:r>
                    </a:p>
                    <a:p>
                      <a:pPr marL="739775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Project Lifecycle Methodology process is followed</a:t>
                      </a:r>
                    </a:p>
                    <a:p>
                      <a:endParaRPr lang="en-US" sz="1300" dirty="0"/>
                    </a:p>
                  </a:txBody>
                  <a:tcPr marL="90360" marR="90360" marT="45180" marB="45180"/>
                </a:tc>
                <a:extLst>
                  <a:ext uri="{0D108BD9-81ED-4DB2-BD59-A6C34878D82A}">
                    <a16:rowId xmlns:a16="http://schemas.microsoft.com/office/drawing/2014/main" val="744062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259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1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C66D7-A99D-045D-418A-928C29B25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170" y="856180"/>
            <a:ext cx="3420438" cy="1128068"/>
          </a:xfrm>
        </p:spPr>
        <p:txBody>
          <a:bodyPr anchor="ctr">
            <a:normAutofit/>
          </a:bodyPr>
          <a:lstStyle/>
          <a:p>
            <a:r>
              <a:rPr lang="en-US" sz="3500" dirty="0"/>
              <a:t>Gaining Buy In – team level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000" y="1083484"/>
            <a:ext cx="266396" cy="673460"/>
            <a:chOff x="0" y="823811"/>
            <a:chExt cx="355196" cy="67346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22813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0B2D8635-1627-1DEA-0313-9BCE98995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040" y="2330506"/>
            <a:ext cx="3419569" cy="3979585"/>
          </a:xfrm>
        </p:spPr>
        <p:txBody>
          <a:bodyPr anchor="ctr">
            <a:normAutofit/>
          </a:bodyPr>
          <a:lstStyle/>
          <a:p>
            <a:r>
              <a:rPr lang="en-US" sz="1300" dirty="0"/>
              <a:t>Identify Stakeholders</a:t>
            </a:r>
          </a:p>
          <a:p>
            <a:r>
              <a:rPr lang="en-US" sz="1300" dirty="0"/>
              <a:t>Identify and unify on Stakeholder needs and goals</a:t>
            </a:r>
          </a:p>
          <a:p>
            <a:r>
              <a:rPr lang="en-US" sz="1300" dirty="0"/>
              <a:t>Level set on terminology and collaboration guideline – create a data dictionary</a:t>
            </a:r>
          </a:p>
          <a:p>
            <a:r>
              <a:rPr lang="en-US" sz="1300" dirty="0"/>
              <a:t>Remove “you, your “ from your vocabulary</a:t>
            </a:r>
          </a:p>
          <a:p>
            <a:r>
              <a:rPr lang="en-US" sz="1300" dirty="0"/>
              <a:t>Facilitate the team identifying opportunities and improvements</a:t>
            </a:r>
          </a:p>
          <a:p>
            <a:pPr lvl="1"/>
            <a:r>
              <a:rPr lang="en-US" sz="1300" dirty="0"/>
              <a:t>Don’t highlight everything that is wrong.  Provide data that illuminates opportunities.</a:t>
            </a:r>
          </a:p>
          <a:p>
            <a:r>
              <a:rPr lang="en-US" sz="1300" dirty="0"/>
              <a:t>Execute on Improvement Plan</a:t>
            </a:r>
          </a:p>
          <a:p>
            <a:r>
              <a:rPr lang="en-US" sz="1300" dirty="0"/>
              <a:t>Create a measurement plan that includes metrics from the improvement effort</a:t>
            </a:r>
          </a:p>
          <a:p>
            <a:r>
              <a:rPr lang="en-US" sz="1300" dirty="0"/>
              <a:t>COMMUNICATE</a:t>
            </a:r>
          </a:p>
          <a:p>
            <a:r>
              <a:rPr lang="en-US" sz="1300" dirty="0"/>
              <a:t>CELEBRATE Success</a:t>
            </a:r>
          </a:p>
          <a:p>
            <a:endParaRPr lang="en-US" sz="13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547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8358" y="513854"/>
            <a:ext cx="4507025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6D80E-74E3-C9B5-DC3F-76B7CB7DC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1" r="4239" b="-2"/>
          <a:stretch/>
        </p:blipFill>
        <p:spPr>
          <a:xfrm>
            <a:off x="6007342" y="799352"/>
            <a:ext cx="4069057" cy="52592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93038-EEE7-126F-BFCC-345B9A63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2803" y="6492241"/>
            <a:ext cx="791787" cy="365125"/>
          </a:xfrm>
        </p:spPr>
        <p:txBody>
          <a:bodyPr>
            <a:normAutofit/>
          </a:bodyPr>
          <a:lstStyle/>
          <a:p>
            <a:pPr defTabSz="914400">
              <a:spcAft>
                <a:spcPts val="600"/>
              </a:spcAft>
            </a:pPr>
            <a:fld id="{394606BD-0334-E646-A4C0-36CF658FFFD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2344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9D0DE-834C-5015-A382-CEB5EB08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775" y="609598"/>
            <a:ext cx="7044316" cy="1330841"/>
          </a:xfrm>
        </p:spPr>
        <p:txBody>
          <a:bodyPr>
            <a:normAutofit/>
          </a:bodyPr>
          <a:lstStyle/>
          <a:p>
            <a:r>
              <a:rPr lang="en-US" dirty="0"/>
              <a:t>Things to consider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64E2C8-60E5-9875-6EBF-1A841C876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776" y="2198363"/>
            <a:ext cx="3719225" cy="3917773"/>
          </a:xfrm>
        </p:spPr>
        <p:txBody>
          <a:bodyPr>
            <a:normAutofit/>
          </a:bodyPr>
          <a:lstStyle/>
          <a:p>
            <a:r>
              <a:rPr lang="en-US" sz="1700" dirty="0"/>
              <a:t>Think with your Head, Heart and Hand</a:t>
            </a:r>
          </a:p>
          <a:p>
            <a:r>
              <a:rPr lang="en-US" sz="1700" dirty="0"/>
              <a:t>Business team members are Subject Matter Experts on their business process not CI tool, terminology and technique – </a:t>
            </a:r>
            <a:r>
              <a:rPr lang="en-US" sz="1700" b="1" dirty="0"/>
              <a:t>Don’t Overwhelm Them</a:t>
            </a:r>
          </a:p>
          <a:p>
            <a:r>
              <a:rPr lang="en-US" sz="1700" dirty="0"/>
              <a:t>Get the business team involved:</a:t>
            </a:r>
          </a:p>
          <a:p>
            <a:pPr lvl="1"/>
            <a:r>
              <a:rPr lang="en-US" sz="1700" dirty="0"/>
              <a:t>Let the team tell their improvement journey</a:t>
            </a:r>
          </a:p>
          <a:p>
            <a:pPr lvl="1"/>
            <a:r>
              <a:rPr lang="en-US" sz="1700" dirty="0"/>
              <a:t>Create a scorecard that can be shared a KPI meetings</a:t>
            </a:r>
          </a:p>
          <a:p>
            <a:pPr lvl="1"/>
            <a:r>
              <a:rPr lang="en-US" sz="1700" dirty="0"/>
              <a:t>Add improved KPIs to the Performance Appraisal</a:t>
            </a:r>
          </a:p>
          <a:p>
            <a:pPr lvl="1"/>
            <a:endParaRPr lang="en-US" sz="1700" b="1" dirty="0"/>
          </a:p>
          <a:p>
            <a:endParaRPr lang="en-US" sz="17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69625C-A75F-AEA7-6880-BE61A80D1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465" y="2208773"/>
            <a:ext cx="3971440" cy="298538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560219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63A53-1D3E-255B-9EC1-21A85F36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 defTabSz="914400">
              <a:spcAft>
                <a:spcPts val="600"/>
              </a:spcAft>
            </a:pPr>
            <a:fld id="{394606BD-0334-E646-A4C0-36CF658FFFD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</a:p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7131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-1"/>
            <a:ext cx="9143771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C0C5A0-8B4A-0E24-9F7F-D78B138A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997" y="4267833"/>
            <a:ext cx="3604497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500" dirty="0">
                <a:solidFill>
                  <a:schemeClr val="tx2"/>
                </a:solidFill>
              </a:rPr>
              <a:t>Questions?</a:t>
            </a:r>
          </a:p>
        </p:txBody>
      </p:sp>
      <p:pic>
        <p:nvPicPr>
          <p:cNvPr id="21" name="Graphic 7" descr="Question mark">
            <a:extLst>
              <a:ext uri="{FF2B5EF4-FFF2-40B4-BE49-F238E27FC236}">
                <a16:creationId xmlns:a16="http://schemas.microsoft.com/office/drawing/2014/main" id="{44A5A448-8EA9-9CC3-9627-2D3F46032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9352" y="2333040"/>
            <a:ext cx="3106320" cy="310632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2" name="Group 1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0812" y="-5977"/>
            <a:ext cx="4679005" cy="6863979"/>
            <a:chOff x="305" y="-5977"/>
            <a:chExt cx="6238675" cy="686397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BDC7E-64AA-F23D-D731-9AB8AADB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94606BD-0334-E646-A4C0-36CF658FFFDB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</a:pPr>
              <a:t>37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9335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FCB5E549-EA1D-8058-3F7A-EB9026DF1160}"/>
              </a:ext>
            </a:extLst>
          </p:cNvPr>
          <p:cNvSpPr txBox="1">
            <a:spLocks noGrp="1"/>
          </p:cNvSpPr>
          <p:nvPr/>
        </p:nvSpPr>
        <p:spPr bwMode="auto">
          <a:xfrm>
            <a:off x="9906000" y="6324601"/>
            <a:ext cx="457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None/>
            </a:pPr>
            <a:fld id="{DD6CFCE5-BAB4-4C9A-B173-BC757BBC4E9E}" type="slidenum">
              <a:rPr lang="en-US" altLang="en-US" sz="1000" b="1">
                <a:solidFill>
                  <a:srgbClr val="98996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t>4</a:t>
            </a:fld>
            <a:endParaRPr lang="en-US" altLang="en-US" sz="1000" b="1">
              <a:solidFill>
                <a:srgbClr val="98996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E2DA5CB-FF1B-2CA5-C337-E8BA233AA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9" y="6246813"/>
            <a:ext cx="18827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C2FA3C5-5823-199D-BFD7-FADD696E7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264" y="6246813"/>
            <a:ext cx="29114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20A40F6A-A3B2-14B1-B163-354EA995D0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8050" y="443505"/>
            <a:ext cx="7835900" cy="652462"/>
          </a:xfrm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</a:rPr>
              <a:t>Performance Excellence Awards</a:t>
            </a:r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087F9CB3-3EE0-975C-D3E8-2997A67105F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05541" y="1798638"/>
            <a:ext cx="10526487" cy="4525963"/>
          </a:xfrm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endParaRPr lang="en-US" altLang="en-US" sz="2800" b="1" dirty="0"/>
          </a:p>
          <a:p>
            <a:pPr marL="0" indent="0" eaLnBrk="1" hangingPunct="1">
              <a:buNone/>
            </a:pPr>
            <a:endParaRPr lang="en-US" alt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6D4F69-0A5E-9F7B-D468-5E5117101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468" y="1599102"/>
            <a:ext cx="7621064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7546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FCB5E549-EA1D-8058-3F7A-EB9026DF1160}"/>
              </a:ext>
            </a:extLst>
          </p:cNvPr>
          <p:cNvSpPr txBox="1">
            <a:spLocks noGrp="1"/>
          </p:cNvSpPr>
          <p:nvPr/>
        </p:nvSpPr>
        <p:spPr bwMode="auto">
          <a:xfrm>
            <a:off x="9906000" y="6324601"/>
            <a:ext cx="457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None/>
            </a:pPr>
            <a:fld id="{DD6CFCE5-BAB4-4C9A-B173-BC757BBC4E9E}" type="slidenum">
              <a:rPr lang="en-US" altLang="en-US" sz="1000" b="1">
                <a:solidFill>
                  <a:srgbClr val="98996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t>5</a:t>
            </a:fld>
            <a:endParaRPr lang="en-US" altLang="en-US" sz="1000" b="1">
              <a:solidFill>
                <a:srgbClr val="98996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E2DA5CB-FF1B-2CA5-C337-E8BA233AA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9" y="6246813"/>
            <a:ext cx="18827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C2FA3C5-5823-199D-BFD7-FADD696E7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264" y="6246813"/>
            <a:ext cx="29114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20A40F6A-A3B2-14B1-B163-354EA995D0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8050" y="533399"/>
            <a:ext cx="7835900" cy="652462"/>
          </a:xfrm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</a:rPr>
              <a:t>April Performance Excellence Forum </a:t>
            </a:r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087F9CB3-3EE0-975C-D3E8-2997A67105F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05541" y="1798638"/>
            <a:ext cx="10526487" cy="4525963"/>
          </a:xfrm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endParaRPr lang="en-US" altLang="en-US" sz="2800" b="1" dirty="0"/>
          </a:p>
          <a:p>
            <a:pPr marL="0" indent="0" eaLnBrk="1" hangingPunct="1">
              <a:buNone/>
            </a:pPr>
            <a:endParaRPr lang="en-US" alt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FF4C7-AF7B-2B5F-B007-D2D1BD13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622" y="1436583"/>
            <a:ext cx="8524323" cy="48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26725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93C1FDF-1028-42AD-890C-D48CCF91EC32}"/>
              </a:ext>
            </a:extLst>
          </p:cNvPr>
          <p:cNvSpPr txBox="1">
            <a:spLocks/>
          </p:cNvSpPr>
          <p:nvPr/>
        </p:nvSpPr>
        <p:spPr>
          <a:xfrm>
            <a:off x="4261400" y="421252"/>
            <a:ext cx="47244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Why Today’s Topic?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6A2AE-B43E-900F-EF6F-09D3DEEBC07C}"/>
              </a:ext>
            </a:extLst>
          </p:cNvPr>
          <p:cNvSpPr txBox="1"/>
          <p:nvPr/>
        </p:nvSpPr>
        <p:spPr>
          <a:xfrm>
            <a:off x="5045877" y="2290618"/>
            <a:ext cx="2013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Q</a:t>
            </a:r>
            <a:r>
              <a:rPr lang="en-US" sz="4000" dirty="0"/>
              <a:t> x </a:t>
            </a:r>
            <a:r>
              <a:rPr lang="en-US" sz="4000" b="1" dirty="0"/>
              <a:t>B</a:t>
            </a:r>
            <a:r>
              <a:rPr lang="en-US" sz="4000" dirty="0"/>
              <a:t> = </a:t>
            </a:r>
            <a:r>
              <a:rPr lang="en-US" sz="4000" b="1" dirty="0"/>
              <a:t>E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3C5857D9-01A5-F3D7-2278-935CBED75540}"/>
              </a:ext>
            </a:extLst>
          </p:cNvPr>
          <p:cNvSpPr/>
          <p:nvPr/>
        </p:nvSpPr>
        <p:spPr>
          <a:xfrm>
            <a:off x="7850904" y="3663522"/>
            <a:ext cx="1847273" cy="13610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8332"/>
              <a:gd name="adj6" fmla="val -50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b="1" u="sng" dirty="0"/>
              <a:t>E</a:t>
            </a:r>
            <a:r>
              <a:rPr lang="en-US" sz="1801" dirty="0"/>
              <a:t>FFECTIVENESS of Quality Improvement  Initiative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EAF4CB-41C0-AD9F-15E0-19683517D197}"/>
              </a:ext>
            </a:extLst>
          </p:cNvPr>
          <p:cNvSpPr txBox="1"/>
          <p:nvPr/>
        </p:nvSpPr>
        <p:spPr>
          <a:xfrm>
            <a:off x="1" y="6608738"/>
            <a:ext cx="3865161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Modeled after </a:t>
            </a:r>
            <a:r>
              <a:rPr lang="en-US" sz="1001" dirty="0" err="1">
                <a:solidFill>
                  <a:schemeClr val="bg1">
                    <a:lumMod val="50000"/>
                  </a:schemeClr>
                </a:solidFill>
              </a:rPr>
              <a:t>QxA</a:t>
            </a:r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=E:  General Electric, Change Acceleration Process </a:t>
            </a:r>
          </a:p>
        </p:txBody>
      </p:sp>
    </p:spTree>
    <p:extLst>
      <p:ext uri="{BB962C8B-B14F-4D97-AF65-F5344CB8AC3E}">
        <p14:creationId xmlns:p14="http://schemas.microsoft.com/office/powerpoint/2010/main" val="127686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93C1FDF-1028-42AD-890C-D48CCF91EC32}"/>
              </a:ext>
            </a:extLst>
          </p:cNvPr>
          <p:cNvSpPr txBox="1">
            <a:spLocks/>
          </p:cNvSpPr>
          <p:nvPr/>
        </p:nvSpPr>
        <p:spPr>
          <a:xfrm>
            <a:off x="4261400" y="421252"/>
            <a:ext cx="47244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Why Today’s Topic?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6A2AE-B43E-900F-EF6F-09D3DEEBC07C}"/>
              </a:ext>
            </a:extLst>
          </p:cNvPr>
          <p:cNvSpPr txBox="1"/>
          <p:nvPr/>
        </p:nvSpPr>
        <p:spPr>
          <a:xfrm>
            <a:off x="5045877" y="2290618"/>
            <a:ext cx="2013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Q</a:t>
            </a:r>
            <a:r>
              <a:rPr lang="en-US" sz="4000" dirty="0"/>
              <a:t> x </a:t>
            </a:r>
            <a:r>
              <a:rPr lang="en-US" sz="4000" b="1" dirty="0"/>
              <a:t>B</a:t>
            </a:r>
            <a:r>
              <a:rPr lang="en-US" sz="4000" dirty="0"/>
              <a:t> = </a:t>
            </a:r>
            <a:r>
              <a:rPr lang="en-US" sz="4000" b="1" dirty="0"/>
              <a:t>E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3C5857D9-01A5-F3D7-2278-935CBED75540}"/>
              </a:ext>
            </a:extLst>
          </p:cNvPr>
          <p:cNvSpPr/>
          <p:nvPr/>
        </p:nvSpPr>
        <p:spPr>
          <a:xfrm>
            <a:off x="7850904" y="3663522"/>
            <a:ext cx="1847273" cy="13610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8332"/>
              <a:gd name="adj6" fmla="val -50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b="1" u="sng" dirty="0"/>
              <a:t>E</a:t>
            </a:r>
            <a:r>
              <a:rPr lang="en-US" sz="1801" dirty="0"/>
              <a:t>FFECTIVENESS of Quality Improvement  Initiative</a:t>
            </a:r>
          </a:p>
        </p:txBody>
      </p:sp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699A78F4-EE39-6BFD-7F93-6B6C6A6D65CB}"/>
              </a:ext>
            </a:extLst>
          </p:cNvPr>
          <p:cNvSpPr/>
          <p:nvPr/>
        </p:nvSpPr>
        <p:spPr>
          <a:xfrm>
            <a:off x="3149608" y="3668146"/>
            <a:ext cx="1519387" cy="1361060"/>
          </a:xfrm>
          <a:prstGeom prst="borderCallout2">
            <a:avLst>
              <a:gd name="adj1" fmla="val 18750"/>
              <a:gd name="adj2" fmla="val 103769"/>
              <a:gd name="adj3" fmla="val 19429"/>
              <a:gd name="adj4" fmla="val 113269"/>
              <a:gd name="adj5" fmla="val -50368"/>
              <a:gd name="adj6" fmla="val 134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b="1" u="sng" dirty="0"/>
              <a:t>Q</a:t>
            </a:r>
            <a:r>
              <a:rPr lang="en-US" sz="1801" dirty="0"/>
              <a:t>UALITY</a:t>
            </a:r>
          </a:p>
          <a:p>
            <a:pPr algn="ctr"/>
            <a:r>
              <a:rPr lang="en-US" sz="1801" dirty="0"/>
              <a:t>of Initiative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D06444-5805-D7D2-EDBC-77A6E3F4C75E}"/>
              </a:ext>
            </a:extLst>
          </p:cNvPr>
          <p:cNvSpPr txBox="1"/>
          <p:nvPr/>
        </p:nvSpPr>
        <p:spPr>
          <a:xfrm>
            <a:off x="1" y="6608738"/>
            <a:ext cx="3865161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Modeled after </a:t>
            </a:r>
            <a:r>
              <a:rPr lang="en-US" sz="1001" dirty="0" err="1">
                <a:solidFill>
                  <a:schemeClr val="bg1">
                    <a:lumMod val="50000"/>
                  </a:schemeClr>
                </a:solidFill>
              </a:rPr>
              <a:t>QxA</a:t>
            </a:r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=E:  General Electric, Change Acceleration Process </a:t>
            </a:r>
          </a:p>
        </p:txBody>
      </p:sp>
    </p:spTree>
    <p:extLst>
      <p:ext uri="{BB962C8B-B14F-4D97-AF65-F5344CB8AC3E}">
        <p14:creationId xmlns:p14="http://schemas.microsoft.com/office/powerpoint/2010/main" val="1661466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93C1FDF-1028-42AD-890C-D48CCF91EC32}"/>
              </a:ext>
            </a:extLst>
          </p:cNvPr>
          <p:cNvSpPr txBox="1">
            <a:spLocks/>
          </p:cNvSpPr>
          <p:nvPr/>
        </p:nvSpPr>
        <p:spPr>
          <a:xfrm>
            <a:off x="4261400" y="421252"/>
            <a:ext cx="47244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Why Today’s Topic?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6A2AE-B43E-900F-EF6F-09D3DEEBC07C}"/>
              </a:ext>
            </a:extLst>
          </p:cNvPr>
          <p:cNvSpPr txBox="1"/>
          <p:nvPr/>
        </p:nvSpPr>
        <p:spPr>
          <a:xfrm>
            <a:off x="5045877" y="2290618"/>
            <a:ext cx="2013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Q</a:t>
            </a:r>
            <a:r>
              <a:rPr lang="en-US" sz="4000" dirty="0"/>
              <a:t> x </a:t>
            </a:r>
            <a:r>
              <a:rPr lang="en-US" sz="4000" b="1" dirty="0"/>
              <a:t>B</a:t>
            </a:r>
            <a:r>
              <a:rPr lang="en-US" sz="4000" dirty="0"/>
              <a:t> = </a:t>
            </a:r>
            <a:r>
              <a:rPr lang="en-US" sz="4000" b="1" dirty="0"/>
              <a:t>E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3C5857D9-01A5-F3D7-2278-935CBED75540}"/>
              </a:ext>
            </a:extLst>
          </p:cNvPr>
          <p:cNvSpPr/>
          <p:nvPr/>
        </p:nvSpPr>
        <p:spPr>
          <a:xfrm>
            <a:off x="7850904" y="3663522"/>
            <a:ext cx="1847273" cy="13610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8332"/>
              <a:gd name="adj6" fmla="val -50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b="1" u="sng" dirty="0"/>
              <a:t>E</a:t>
            </a:r>
            <a:r>
              <a:rPr lang="en-US" sz="1801" dirty="0"/>
              <a:t>FFECTIVENESS of Quality Improvement  Initiative</a:t>
            </a:r>
          </a:p>
        </p:txBody>
      </p:sp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699A78F4-EE39-6BFD-7F93-6B6C6A6D65CB}"/>
              </a:ext>
            </a:extLst>
          </p:cNvPr>
          <p:cNvSpPr/>
          <p:nvPr/>
        </p:nvSpPr>
        <p:spPr>
          <a:xfrm>
            <a:off x="3149608" y="3668146"/>
            <a:ext cx="1519387" cy="1361060"/>
          </a:xfrm>
          <a:prstGeom prst="borderCallout2">
            <a:avLst>
              <a:gd name="adj1" fmla="val 18750"/>
              <a:gd name="adj2" fmla="val 103769"/>
              <a:gd name="adj3" fmla="val 19429"/>
              <a:gd name="adj4" fmla="val 113269"/>
              <a:gd name="adj5" fmla="val -50368"/>
              <a:gd name="adj6" fmla="val 134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b="1" u="sng" dirty="0"/>
              <a:t>Q</a:t>
            </a:r>
            <a:r>
              <a:rPr lang="en-US" sz="1801" dirty="0"/>
              <a:t>UALITY</a:t>
            </a:r>
          </a:p>
          <a:p>
            <a:pPr algn="ctr"/>
            <a:r>
              <a:rPr lang="en-US" sz="1801" dirty="0"/>
              <a:t>of Initiative</a:t>
            </a:r>
          </a:p>
        </p:txBody>
      </p:sp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E0F773E6-26C3-F86B-0DB7-D5CA41137184}"/>
              </a:ext>
            </a:extLst>
          </p:cNvPr>
          <p:cNvSpPr/>
          <p:nvPr/>
        </p:nvSpPr>
        <p:spPr>
          <a:xfrm>
            <a:off x="5384804" y="3663535"/>
            <a:ext cx="1644073" cy="1361060"/>
          </a:xfrm>
          <a:prstGeom prst="borderCallout2">
            <a:avLst>
              <a:gd name="adj1" fmla="val -7037"/>
              <a:gd name="adj2" fmla="val 47081"/>
              <a:gd name="adj3" fmla="val -17895"/>
              <a:gd name="adj4" fmla="val 47027"/>
              <a:gd name="adj5" fmla="val -49010"/>
              <a:gd name="adj6" fmla="val 4632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>
                <a:solidFill>
                  <a:schemeClr val="tx1"/>
                </a:solidFill>
              </a:rPr>
              <a:t>BUY-IN </a:t>
            </a:r>
          </a:p>
          <a:p>
            <a:pPr algn="ctr"/>
            <a:r>
              <a:rPr lang="en-US" sz="1801" dirty="0">
                <a:solidFill>
                  <a:schemeClr val="tx1"/>
                </a:solidFill>
              </a:rPr>
              <a:t>of Initiative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BDF7BE-4B38-BB58-60DB-D4B31D1B4BE3}"/>
              </a:ext>
            </a:extLst>
          </p:cNvPr>
          <p:cNvSpPr txBox="1"/>
          <p:nvPr/>
        </p:nvSpPr>
        <p:spPr>
          <a:xfrm>
            <a:off x="1" y="6608738"/>
            <a:ext cx="3865161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Modeled after </a:t>
            </a:r>
            <a:r>
              <a:rPr lang="en-US" sz="1001" dirty="0" err="1">
                <a:solidFill>
                  <a:schemeClr val="bg1">
                    <a:lumMod val="50000"/>
                  </a:schemeClr>
                </a:solidFill>
              </a:rPr>
              <a:t>QxA</a:t>
            </a:r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=E:  General Electric, Change Acceleration Process </a:t>
            </a:r>
          </a:p>
        </p:txBody>
      </p:sp>
    </p:spTree>
    <p:extLst>
      <p:ext uri="{BB962C8B-B14F-4D97-AF65-F5344CB8AC3E}">
        <p14:creationId xmlns:p14="http://schemas.microsoft.com/office/powerpoint/2010/main" val="129254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93C1FDF-1028-42AD-890C-D48CCF91EC32}"/>
              </a:ext>
            </a:extLst>
          </p:cNvPr>
          <p:cNvSpPr txBox="1">
            <a:spLocks/>
          </p:cNvSpPr>
          <p:nvPr/>
        </p:nvSpPr>
        <p:spPr>
          <a:xfrm>
            <a:off x="3524069" y="421252"/>
            <a:ext cx="5318029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en-US" sz="4000" b="1" dirty="0">
                <a:ln w="3175" cmpd="sng"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Speaker Introductions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BDF7BE-4B38-BB58-60DB-D4B31D1B4BE3}"/>
              </a:ext>
            </a:extLst>
          </p:cNvPr>
          <p:cNvSpPr txBox="1"/>
          <p:nvPr/>
        </p:nvSpPr>
        <p:spPr>
          <a:xfrm>
            <a:off x="1" y="6608738"/>
            <a:ext cx="3865161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Modeled after </a:t>
            </a:r>
            <a:r>
              <a:rPr lang="en-US" sz="1001" dirty="0" err="1">
                <a:solidFill>
                  <a:schemeClr val="bg1">
                    <a:lumMod val="50000"/>
                  </a:schemeClr>
                </a:solidFill>
              </a:rPr>
              <a:t>QxA</a:t>
            </a:r>
            <a:r>
              <a:rPr lang="en-US" sz="1001" dirty="0">
                <a:solidFill>
                  <a:schemeClr val="bg1">
                    <a:lumMod val="50000"/>
                  </a:schemeClr>
                </a:solidFill>
              </a:rPr>
              <a:t>=E:  General Electric, Change Acceleration Process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AE8F5E-12FA-FB81-85C9-C92CC97203CD}"/>
              </a:ext>
            </a:extLst>
          </p:cNvPr>
          <p:cNvSpPr txBox="1"/>
          <p:nvPr/>
        </p:nvSpPr>
        <p:spPr>
          <a:xfrm>
            <a:off x="1393370" y="1564253"/>
            <a:ext cx="95794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Terry Callanan</a:t>
            </a:r>
            <a:r>
              <a:rPr lang="en-US" sz="2800" dirty="0"/>
              <a:t> is the owner of </a:t>
            </a:r>
            <a:r>
              <a:rPr lang="en-US" sz="2800" dirty="0" err="1"/>
              <a:t>WalkOn</a:t>
            </a:r>
            <a:r>
              <a:rPr lang="en-US" sz="2800" dirty="0"/>
              <a:t> Consulting, LLC.  </a:t>
            </a:r>
          </a:p>
          <a:p>
            <a:endParaRPr lang="en-US" sz="2800" dirty="0"/>
          </a:p>
          <a:p>
            <a:r>
              <a:rPr lang="en-US" sz="2800" b="1" dirty="0"/>
              <a:t>Trish Mooney </a:t>
            </a:r>
            <a:r>
              <a:rPr lang="en-US" sz="2800" dirty="0"/>
              <a:t>is the President of Lifetime Benefit Solutions. </a:t>
            </a:r>
          </a:p>
        </p:txBody>
      </p:sp>
    </p:spTree>
    <p:extLst>
      <p:ext uri="{BB962C8B-B14F-4D97-AF65-F5344CB8AC3E}">
        <p14:creationId xmlns:p14="http://schemas.microsoft.com/office/powerpoint/2010/main" val="15665882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0</TotalTime>
  <Words>1761</Words>
  <Application>Microsoft Office PowerPoint</Application>
  <PresentationFormat>Widescreen</PresentationFormat>
  <Paragraphs>299</Paragraphs>
  <Slides>37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Avenir LT W01_55 Obliqu1475526</vt:lpstr>
      <vt:lpstr>Calibri</vt:lpstr>
      <vt:lpstr>Calibri Light</vt:lpstr>
      <vt:lpstr>Corbel</vt:lpstr>
      <vt:lpstr>Courier New</vt:lpstr>
      <vt:lpstr>Gigi</vt:lpstr>
      <vt:lpstr>Tahoma</vt:lpstr>
      <vt:lpstr>Times New Roman</vt:lpstr>
      <vt:lpstr>Wingdings</vt:lpstr>
      <vt:lpstr>Parallax</vt:lpstr>
      <vt:lpstr>Office Theme</vt:lpstr>
      <vt:lpstr>1_Office Theme</vt:lpstr>
      <vt:lpstr>Gaining Buy-in to  Quality Improvement Initiatives   March 29, 2023</vt:lpstr>
      <vt:lpstr>AGENDA</vt:lpstr>
      <vt:lpstr>About GRQC</vt:lpstr>
      <vt:lpstr>Performance Excellence Awards</vt:lpstr>
      <vt:lpstr>April Performance Excellence Forum </vt:lpstr>
      <vt:lpstr>PowerPoint Presentation</vt:lpstr>
      <vt:lpstr>PowerPoint Presentation</vt:lpstr>
      <vt:lpstr>PowerPoint Presentation</vt:lpstr>
      <vt:lpstr>PowerPoint Presentation</vt:lpstr>
      <vt:lpstr>GAINING BUY-IN TO QUALITY IMPROVEMENT INITIATIVES  Terry Callanan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Gaining Buy In on Continuous Improvement projects</vt:lpstr>
      <vt:lpstr>Purpose of this Overview</vt:lpstr>
      <vt:lpstr>Benefits of Continuous Improvement</vt:lpstr>
      <vt:lpstr>Gaining buy in  - Leadership level</vt:lpstr>
      <vt:lpstr>How CI Projects differ from Technical projects?</vt:lpstr>
      <vt:lpstr>Gaining Buy In – team level</vt:lpstr>
      <vt:lpstr>Things to consider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2022-01-05T15:15:55Z</dcterms:created>
  <dcterms:modified xsi:type="dcterms:W3CDTF">2023-04-06T18:12:12Z</dcterms:modified>
</cp:coreProperties>
</file>