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1"/>
  </p:notesMasterIdLst>
  <p:sldIdLst>
    <p:sldId id="256" r:id="rId5"/>
    <p:sldId id="269" r:id="rId6"/>
    <p:sldId id="285" r:id="rId7"/>
    <p:sldId id="280" r:id="rId8"/>
    <p:sldId id="292" r:id="rId9"/>
    <p:sldId id="259" r:id="rId10"/>
    <p:sldId id="258" r:id="rId11"/>
    <p:sldId id="289" r:id="rId12"/>
    <p:sldId id="286" r:id="rId13"/>
    <p:sldId id="272" r:id="rId14"/>
    <p:sldId id="273" r:id="rId15"/>
    <p:sldId id="265" r:id="rId16"/>
    <p:sldId id="288" r:id="rId17"/>
    <p:sldId id="290" r:id="rId18"/>
    <p:sldId id="278" r:id="rId19"/>
    <p:sldId id="270" r:id="rId20"/>
    <p:sldId id="282" r:id="rId21"/>
    <p:sldId id="263" r:id="rId22"/>
    <p:sldId id="281" r:id="rId23"/>
    <p:sldId id="291" r:id="rId24"/>
    <p:sldId id="293" r:id="rId25"/>
    <p:sldId id="294" r:id="rId26"/>
    <p:sldId id="276" r:id="rId27"/>
    <p:sldId id="275" r:id="rId28"/>
    <p:sldId id="283" r:id="rId29"/>
    <p:sldId id="27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66AB32-A0C1-4DCA-A225-F59A720E7CAC}" v="95" dt="2021-02-10T23:18:46.9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34AD2-B129-45F7-B6E0-92859078F100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CDD39-DE24-4FA0-984F-8FDE17A1F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70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569AD-BDDB-4BCA-BE6A-788EC1A3FF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1913BF-6199-4D60-B091-DE460C9A58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7CD71-6503-4A60-B7A3-8EF001851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11,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22639-39F3-470A-B072-3B48E303C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E4D7E-AD10-4A42-806A-9836230D7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2F3E-3375-4B7A-B7C4-BB8AECE28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61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07936-267E-46B6-A1B0-EDD848E51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37B360-6483-4A56-BC06-3441C907D0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A16D7-1C9A-40F8-BC3F-B34998D76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11,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05311-9389-4FAB-A945-E241C65F8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11202-2C73-4C00-BE32-1E82E6AB7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2F3E-3375-4B7A-B7C4-BB8AECE28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30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DA849B-5487-488A-8811-9F8DD19CF7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3C664-97B2-4DA2-A5F0-F9C32DF1AE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CF27B-70E5-4CCE-969A-6AA3C52DD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11,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B72F7-4C65-463A-93F9-E8A122667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E1A66-B2B0-4B5A-BB39-B03295653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2F3E-3375-4B7A-B7C4-BB8AECE28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14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2D86A-70AD-47A7-B49D-90C4C77C4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6EAA7-568B-40B8-8A3A-2E0CA53E7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D7FA6-E737-4F27-AF11-FE8E95264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11,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40C0E-EB25-4857-A31E-6FE318C28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3D564-4997-43F0-989E-3B6E5AC37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2F3E-3375-4B7A-B7C4-BB8AECE28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706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33293-EE6F-4A74-AF35-F8818ACBC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DCB33-3066-4D42-8B81-411129254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4E0DB-5BEB-40CA-8107-803C836EA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11,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7C2D3-5D25-4B90-AA58-ED8D0BE30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E5020-457E-4727-AEC9-7A4B66C66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2F3E-3375-4B7A-B7C4-BB8AECE28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0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64321-68A3-4778-A3EB-B3026C93A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374EA-8E7A-472D-80B2-47970A0B80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165891-31F3-4253-86B6-2ED983FC3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1B1BDB-5114-4B58-AC54-3C0FA2953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11, 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E2D25B-C56C-4564-B544-7846FF542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12788-1675-4181-83BD-BB0B16CA8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2F3E-3375-4B7A-B7C4-BB8AECE28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89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0B1C-0FEA-4A21-847D-90D1A258F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D87A0-3516-43D6-98D4-D11055901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F979ED-5332-4B38-855B-5ECA1CB81A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56FE61-8A56-409A-A99F-20888B6B55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8660A7-AA22-42B8-8054-2B378E5E4D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A36565-8805-4C75-93A2-60790EA5A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11, 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8533AF-3BD6-4105-86A7-4782AAA97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57C2CF-1627-44DC-B572-2EEA74CEF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2F3E-3375-4B7A-B7C4-BB8AECE28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22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D5B6E-E0DD-4B63-8336-9996BCB2C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F946B-0F58-48B5-AEA7-FA2E8790A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11, 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927393-4938-42E5-9CE0-4E30C5E4E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88D452-0A09-4EB1-9BDB-DB934C042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2F3E-3375-4B7A-B7C4-BB8AECE28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04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2C1078-DC35-40CE-84A6-B9B3D59D1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11, 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049741-FE36-4886-9D35-DA3B593BC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3B31CD-86A4-4571-A443-A5CA905AF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2F3E-3375-4B7A-B7C4-BB8AECE28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00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4F95F-623F-4395-AE4F-B3FC06A52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4716A-6467-411A-99A2-1F75D016E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1F87F1-D5C6-4A01-BD9A-E02FF70ECD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2714BF-B004-4391-8FD7-1DF14157C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11, 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F22672-CA80-4F6F-AE3B-FBF7C59E9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AE8CC4-4BA0-42AA-B662-999BAC383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2F3E-3375-4B7A-B7C4-BB8AECE28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39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1C989-EEF7-4D17-9FFE-4A174BECE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ED176F-FC47-400D-B0E0-A9994499D9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AC9247-A6F6-4A15-8B29-C27A54637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B0B04-BD3B-40E1-B345-86122CCF6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11, 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12230D-17DE-40E8-AB5C-9CE3438CB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528AE-7191-4EE2-BF85-55C9D8A84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2F3E-3375-4B7A-B7C4-BB8AECE28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93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DE34D3-6149-4149-9158-684F98EBE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E2AF6-277F-4A49-8A69-571B82CD0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271BE-C3A8-4368-B063-03F6E0F99B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February 11,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4C664-C381-46A9-B83F-ADD96C74F4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AE0CB-6D53-4995-9F22-FFEED25801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12F3E-3375-4B7A-B7C4-BB8AECE28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80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F0087D53-9295-4463-AAE4-D5C626046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2FC503-BADA-4FEE-9ABB-E6FCFDDFAC9D}"/>
              </a:ext>
            </a:extLst>
          </p:cNvPr>
          <p:cNvSpPr txBox="1"/>
          <p:nvPr/>
        </p:nvSpPr>
        <p:spPr>
          <a:xfrm>
            <a:off x="638881" y="4501453"/>
            <a:ext cx="10909640" cy="1065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algn="ct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2400" b="1"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Prevention Measures to Reduce the Spread of COVID-19 in a Child Care Setting and the Effectiveness of Measures. </a:t>
            </a:r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6153BEA3-F4D4-47A7-BE38-2A06F3ACC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955342"/>
            <a:ext cx="5614416" cy="26247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5DAB57-F1FC-41F8-839F-836071895E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496" y="1411514"/>
            <a:ext cx="5614416" cy="1712396"/>
          </a:xfrm>
          <a:prstGeom prst="rect">
            <a:avLst/>
          </a:prstGeom>
        </p:spPr>
      </p:pic>
      <p:sp>
        <p:nvSpPr>
          <p:cNvPr id="25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435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57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16DDF8-8CF1-4F74-A497-3888EA926AF8}"/>
              </a:ext>
            </a:extLst>
          </p:cNvPr>
          <p:cNvSpPr txBox="1"/>
          <p:nvPr/>
        </p:nvSpPr>
        <p:spPr>
          <a:xfrm>
            <a:off x="1018638" y="1251282"/>
            <a:ext cx="5766880" cy="446930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Scheduled Cleaning and Sanitization of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High Traffic Touch Points</a:t>
            </a:r>
          </a:p>
          <a:p>
            <a:pPr algn="ct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Fresh bleach water is kept at “cleaning stations” around the facilities. 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High traffic touch points are wiped down with bleach water every hour and more frequent during drop off and pick up time.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Cleaning documented using log sheet</a:t>
            </a:r>
            <a:endParaRPr lang="en-US" sz="2000" dirty="0">
              <a:effectLst/>
              <a:latin typeface="Arial"/>
              <a:ea typeface="Calibri" panose="020F0502020204030204" pitchFamily="34" charset="0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effectLst/>
              <a:latin typeface="Arial"/>
              <a:ea typeface="Calibri" panose="020F0502020204030204" pitchFamily="34" charset="0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2DAA2-89F3-4323-B85D-5B7FB8B22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2F3E-3375-4B7A-B7C4-BB8AECE2816F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675FE168-1619-4F5F-A39C-45AA3058B1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" y="136525"/>
            <a:ext cx="2074862" cy="971550"/>
          </a:xfrm>
          <a:prstGeom prst="rect">
            <a:avLst/>
          </a:prstGeom>
        </p:spPr>
      </p:pic>
      <p:pic>
        <p:nvPicPr>
          <p:cNvPr id="6" name="Picture 6" descr="Diagram&#10;&#10;Description automatically generated">
            <a:extLst>
              <a:ext uri="{FF2B5EF4-FFF2-40B4-BE49-F238E27FC236}">
                <a16:creationId xmlns:a16="http://schemas.microsoft.com/office/drawing/2014/main" id="{33C11C9F-0B0F-4CE9-8F6B-050731867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7058" y="1279843"/>
            <a:ext cx="4276492" cy="5580704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C5EA5F-467A-4848-AD27-D3ECB4B98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11, 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87E9CF-D818-4289-83E6-C241A6334249}"/>
              </a:ext>
            </a:extLst>
          </p:cNvPr>
          <p:cNvSpPr txBox="1"/>
          <p:nvPr/>
        </p:nvSpPr>
        <p:spPr>
          <a:xfrm>
            <a:off x="3747936" y="359839"/>
            <a:ext cx="4128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/>
              <a:t>Changes to Procedures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D99F92-4EA1-4C61-8DF2-90EABAA0A1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324" y="222905"/>
            <a:ext cx="3030237" cy="92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39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63C073E-A196-4B24-BF6D-2B98A7D039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519358"/>
              </p:ext>
            </p:extLst>
          </p:nvPr>
        </p:nvGraphicFramePr>
        <p:xfrm>
          <a:off x="2815823" y="422373"/>
          <a:ext cx="6313399" cy="64356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829190" imgH="7543800" progId="AcroExch.Document.DC">
                  <p:embed/>
                </p:oleObj>
              </mc:Choice>
              <mc:Fallback>
                <p:oleObj name="Acrobat Document" r:id="rId2" imgW="5829190" imgH="7543800" progId="AcroExch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663C073E-A196-4B24-BF6D-2B98A7D039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15823" y="422373"/>
                        <a:ext cx="6313399" cy="64356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A4ADDB-22F0-490A-B4C4-B573BD106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2F3E-3375-4B7A-B7C4-BB8AECE2816F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E9754FAF-377A-4D30-82F0-601F669566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" y="136525"/>
            <a:ext cx="2074862" cy="97155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00BB8FF-38C2-46D8-A169-BC3A25E92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11, 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CFCAAA-A934-4D08-9898-1862E1E19E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4394" y="186170"/>
            <a:ext cx="3029975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99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AB4CD9-0D85-426B-83AC-7312C96E9FDA}"/>
              </a:ext>
            </a:extLst>
          </p:cNvPr>
          <p:cNvSpPr txBox="1"/>
          <p:nvPr/>
        </p:nvSpPr>
        <p:spPr>
          <a:xfrm>
            <a:off x="712604" y="1834591"/>
            <a:ext cx="684769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 individuals (parents and children &gt;2) who enter the facility must wear a face covering.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Staff members are required to wear a face covering that always covers their mouth and nose.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Initially had to buy masks for employees from a family friend as we could not buy them.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 staff received a complimentary Care-a-lot face mask.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Initially children were not required to wear masks inside the center. 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D4D45D-407B-4367-B8BA-AC5EA2A29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371" y="1907896"/>
            <a:ext cx="3052429" cy="386078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846DA5-B620-4877-932E-3F4CF9620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2F3E-3375-4B7A-B7C4-BB8AECE2816F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436FC70F-2F94-45CF-8DE5-2CC544DBB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" y="136525"/>
            <a:ext cx="2074862" cy="97155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CAB9227-FF2F-4566-9284-7DBFB00C9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11, 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40D088-8A48-43BE-93A4-65AC0D82CEF2}"/>
              </a:ext>
            </a:extLst>
          </p:cNvPr>
          <p:cNvSpPr txBox="1"/>
          <p:nvPr/>
        </p:nvSpPr>
        <p:spPr>
          <a:xfrm>
            <a:off x="3747936" y="359839"/>
            <a:ext cx="4128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/>
              <a:t>Face Covering Policy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475A92-B37F-4B83-81D5-C563BD20DC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0" y="191938"/>
            <a:ext cx="3029975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454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AB4CD9-0D85-426B-83AC-7312C96E9FDA}"/>
              </a:ext>
            </a:extLst>
          </p:cNvPr>
          <p:cNvSpPr txBox="1"/>
          <p:nvPr/>
        </p:nvSpPr>
        <p:spPr>
          <a:xfrm>
            <a:off x="500616" y="1757398"/>
            <a:ext cx="6114316" cy="34470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latin typeface="Arial"/>
                <a:cs typeface="Arial"/>
              </a:rPr>
              <a:t>Modified Face Covering Policy 1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Children 2 – 5 years old are required to wear a face covering whenever they are moving around the building and not in their home classrooms.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Intent was to minimize number of children who would be considered to have had ‘contact’ if there was a positive case at the center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846DA5-B620-4877-932E-3F4CF9620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2F3E-3375-4B7A-B7C4-BB8AECE2816F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436FC70F-2F94-45CF-8DE5-2CC544DBBF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" y="136525"/>
            <a:ext cx="2074862" cy="971550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6112A5F8-6E4E-4091-B250-AB399312E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653" y="1224804"/>
            <a:ext cx="3854815" cy="5170244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B282CBA-649A-41FA-97F8-5C565E12E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11, 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5925CB-5611-42CB-803F-B9465B1E295B}"/>
              </a:ext>
            </a:extLst>
          </p:cNvPr>
          <p:cNvSpPr txBox="1"/>
          <p:nvPr/>
        </p:nvSpPr>
        <p:spPr>
          <a:xfrm>
            <a:off x="3747936" y="359839"/>
            <a:ext cx="4128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/>
              <a:t>Face Covering Policy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852814-0DB8-4526-8CC2-A1881F66E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0" y="191938"/>
            <a:ext cx="3029975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30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609555-E701-4D2B-B532-4A73D6B88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2F3E-3375-4B7A-B7C4-BB8AECE2816F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4E8D8F46-15E7-4649-905E-EAF7FDDA3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" y="136525"/>
            <a:ext cx="2074862" cy="9715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07A2DF-3500-4DA8-9E3C-16D52CCA8D96}"/>
              </a:ext>
            </a:extLst>
          </p:cNvPr>
          <p:cNvSpPr txBox="1"/>
          <p:nvPr/>
        </p:nvSpPr>
        <p:spPr>
          <a:xfrm>
            <a:off x="690778" y="1823997"/>
            <a:ext cx="6114316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latin typeface="Arial"/>
                <a:cs typeface="Arial"/>
              </a:rPr>
              <a:t>Modified Face Covering Policy 2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School Age children required to wear masks all day.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Considered requiring all children &gt;2 to wear masks all day but chose not to because: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Masks are off during lunch and nap 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Parents did not want children wearing masks all day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 descr="A picture containing person, young, group, posing&#10;&#10;Description automatically generated">
            <a:extLst>
              <a:ext uri="{FF2B5EF4-FFF2-40B4-BE49-F238E27FC236}">
                <a16:creationId xmlns:a16="http://schemas.microsoft.com/office/drawing/2014/main" id="{A1C78B02-E667-4DDC-98B2-B69A6B4A2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449" y="1480265"/>
            <a:ext cx="3783980" cy="5049764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CDD40-9FA9-437A-A1FE-973F2FF56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11, 2021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934239-DCEB-4CED-88EA-8CF85156B8D6}"/>
              </a:ext>
            </a:extLst>
          </p:cNvPr>
          <p:cNvSpPr txBox="1"/>
          <p:nvPr/>
        </p:nvSpPr>
        <p:spPr>
          <a:xfrm>
            <a:off x="3747936" y="359839"/>
            <a:ext cx="4128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/>
              <a:t>Face Covering Policy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B0DCE80-FA74-47F0-8EF9-7D9F6FDA48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0" y="191938"/>
            <a:ext cx="3029975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190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F6F234-5E66-4DFB-933A-E41B8173DB6A}"/>
              </a:ext>
            </a:extLst>
          </p:cNvPr>
          <p:cNvSpPr txBox="1"/>
          <p:nvPr/>
        </p:nvSpPr>
        <p:spPr>
          <a:xfrm>
            <a:off x="352048" y="1589663"/>
            <a:ext cx="556029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Children under the age of 2 do not wear masks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Increased likelihood of “direct exposure” with infants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Higher risk of transmission between infants and with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Difficult to assess symptoms in infants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Runny noses common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Image may contain: 1 person, sitting and shoes">
            <a:extLst>
              <a:ext uri="{FF2B5EF4-FFF2-40B4-BE49-F238E27FC236}">
                <a16:creationId xmlns:a16="http://schemas.microsoft.com/office/drawing/2014/main" id="{1FC6CE2D-23D8-4075-ABF9-4BE38FE00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663" y="1842461"/>
            <a:ext cx="5421376" cy="406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B92CEE-B234-41F8-A84A-A431C9061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2F3E-3375-4B7A-B7C4-BB8AECE2816F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CFB8AA10-98A9-4A95-A629-501336065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" y="136525"/>
            <a:ext cx="2074862" cy="97155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13022-015C-4986-93CA-9DCEF0B90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11, 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C44CB2-B7D2-4A38-9541-C5150F0D8C76}"/>
              </a:ext>
            </a:extLst>
          </p:cNvPr>
          <p:cNvSpPr txBox="1"/>
          <p:nvPr/>
        </p:nvSpPr>
        <p:spPr>
          <a:xfrm>
            <a:off x="2955632" y="359839"/>
            <a:ext cx="5560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/>
              <a:t>Unique Challenges with Infants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1C51ED-B1EE-41BF-A508-2FCE0C76C4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350" y="159912"/>
            <a:ext cx="2545303" cy="98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790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46FAA2-E93F-4E14-A0C5-FCE9508B1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123" y="283340"/>
            <a:ext cx="2545303" cy="9846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663506-9D22-42A8-9038-40067FB38A85}"/>
              </a:ext>
            </a:extLst>
          </p:cNvPr>
          <p:cNvSpPr txBox="1"/>
          <p:nvPr/>
        </p:nvSpPr>
        <p:spPr>
          <a:xfrm>
            <a:off x="952019" y="1837193"/>
            <a:ext cx="9817579" cy="40626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Staff living with someone who is positive are not allowed in center until they have a negative test result.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Any staff or child awaiting test results ​is not permitted in the facility until proof of negative test result.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Any positive cases are reported to the Department of Health (DOH)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Care-a-lot reports all possible direct contacts and follows DOH guidance.​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Challenges with inconsistent guidance from DOH from different counties</a:t>
            </a:r>
          </a:p>
          <a:p>
            <a:pPr marL="742950" lvl="1" indent="-285750"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>
              <a:buFontTx/>
              <a:buChar char="•"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436638-0D7E-4702-AB19-20B3D3A23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2F3E-3375-4B7A-B7C4-BB8AECE2816F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19C6114B-C5D0-4863-8131-52CB8998E9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" y="136525"/>
            <a:ext cx="2074862" cy="97155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EE081-094D-44D4-8A0E-A325D345B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11, 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B7B2EC-EA3F-42EE-A200-78D71C8CBB35}"/>
              </a:ext>
            </a:extLst>
          </p:cNvPr>
          <p:cNvSpPr txBox="1"/>
          <p:nvPr/>
        </p:nvSpPr>
        <p:spPr>
          <a:xfrm>
            <a:off x="2669309" y="359839"/>
            <a:ext cx="5941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/>
              <a:t>Adjusting Procedures Due To Increased Infection Rates</a:t>
            </a:r>
          </a:p>
        </p:txBody>
      </p:sp>
    </p:spTree>
    <p:extLst>
      <p:ext uri="{BB962C8B-B14F-4D97-AF65-F5344CB8AC3E}">
        <p14:creationId xmlns:p14="http://schemas.microsoft.com/office/powerpoint/2010/main" val="1799347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EA88F7-1206-45E8-AFD6-976177FBD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2F3E-3375-4B7A-B7C4-BB8AECE2816F}" type="slidenum">
              <a:rPr lang="en-US" smtClean="0"/>
              <a:t>17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43D0B3-B555-4691-8FB5-FBA1F257864A}"/>
              </a:ext>
            </a:extLst>
          </p:cNvPr>
          <p:cNvSpPr txBox="1"/>
          <p:nvPr/>
        </p:nvSpPr>
        <p:spPr>
          <a:xfrm>
            <a:off x="488275" y="1177653"/>
            <a:ext cx="570297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Caring for 300 – 500 children per day across all centers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Positivity rate across all 7 Centers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Total of 17 cases over 12 months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Less than 0.02% infection rate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Rate of infection without infants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Total of 9 cases over 12 months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Infection rate drops to 0.01%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Singular cases – no spread except for infants</a:t>
            </a:r>
          </a:p>
        </p:txBody>
      </p:sp>
      <p:pic>
        <p:nvPicPr>
          <p:cNvPr id="1026" name="Picture 2" descr="May be an image of 2 people, child and people sitting">
            <a:extLst>
              <a:ext uri="{FF2B5EF4-FFF2-40B4-BE49-F238E27FC236}">
                <a16:creationId xmlns:a16="http://schemas.microsoft.com/office/drawing/2014/main" id="{59626BBF-CA2E-455D-9F1F-0A5B8EB1E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312" y="1524000"/>
            <a:ext cx="4380611" cy="438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ED8DF2EB-F5CE-4E0B-B86B-69A9DF26B2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" y="136525"/>
            <a:ext cx="2074862" cy="97155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9C88D5-3865-4099-8719-587C5FE12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11, 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3643C8-2A6D-4B6B-898B-9AD4080308B6}"/>
              </a:ext>
            </a:extLst>
          </p:cNvPr>
          <p:cNvSpPr txBox="1"/>
          <p:nvPr/>
        </p:nvSpPr>
        <p:spPr>
          <a:xfrm>
            <a:off x="3747936" y="359839"/>
            <a:ext cx="4128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/>
              <a:t>Tracking Data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A11115-4E2E-41FE-8813-280A196336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123" y="197615"/>
            <a:ext cx="2545303" cy="98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98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21DBF2-51EE-4B64-9B4F-0BA2DA71A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2F3E-3375-4B7A-B7C4-BB8AECE2816F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E7964499-F6EA-4C9B-A528-074F7F88C4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" y="136525"/>
            <a:ext cx="2074862" cy="97155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B7FAB5B-775C-4C78-BDC4-85ACBC293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23436"/>
            <a:ext cx="8531258" cy="513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4ED00-3547-4CAB-9043-79817206B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11, 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4573AF-68E3-4495-920D-5BDDA4855BFF}"/>
              </a:ext>
            </a:extLst>
          </p:cNvPr>
          <p:cNvSpPr txBox="1"/>
          <p:nvPr/>
        </p:nvSpPr>
        <p:spPr>
          <a:xfrm>
            <a:off x="3747936" y="359839"/>
            <a:ext cx="4128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/>
              <a:t>Tracking Data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5276CF-7C9E-4625-A888-654918F2C2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123" y="197615"/>
            <a:ext cx="2545303" cy="98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70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340605-4707-4E6D-ACA5-45B5FE362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2F3E-3375-4B7A-B7C4-BB8AECE2816F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438D0E6B-88B6-4B91-AA50-65EBA8DA1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" y="136525"/>
            <a:ext cx="2074862" cy="971550"/>
          </a:xfrm>
          <a:prstGeom prst="rect">
            <a:avLst/>
          </a:prstGeom>
        </p:spPr>
      </p:pic>
      <p:pic>
        <p:nvPicPr>
          <p:cNvPr id="2049" name="Picture 1">
            <a:extLst>
              <a:ext uri="{FF2B5EF4-FFF2-40B4-BE49-F238E27FC236}">
                <a16:creationId xmlns:a16="http://schemas.microsoft.com/office/drawing/2014/main" id="{25F3C320-DC8E-492B-93F3-D9F9321E9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501" y="1230492"/>
            <a:ext cx="8681374" cy="522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80F80-AD28-4330-A937-10377B13D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11, 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21E993-43BB-4AB5-981D-89548420CD9A}"/>
              </a:ext>
            </a:extLst>
          </p:cNvPr>
          <p:cNvSpPr txBox="1"/>
          <p:nvPr/>
        </p:nvSpPr>
        <p:spPr>
          <a:xfrm>
            <a:off x="3747936" y="359839"/>
            <a:ext cx="4128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/>
              <a:t>Tracking Data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13D6A4-A048-4C71-A730-9D88E56F5C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123" y="197615"/>
            <a:ext cx="2545303" cy="98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604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514333-2E9D-4166-A1FF-B3A6BE574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919" y="136525"/>
            <a:ext cx="3030237" cy="9215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870D98-AA7B-4684-85C4-E6880368BF04}"/>
              </a:ext>
            </a:extLst>
          </p:cNvPr>
          <p:cNvSpPr txBox="1"/>
          <p:nvPr/>
        </p:nvSpPr>
        <p:spPr>
          <a:xfrm>
            <a:off x="2227156" y="1193258"/>
            <a:ext cx="7995561" cy="53245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Introductions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Brief history of Care-a-lot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Changes to procedures due to the COVID-19 pandemic</a:t>
            </a:r>
          </a:p>
          <a:p>
            <a:pPr marL="285750" indent="-285750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Face covering policy</a:t>
            </a:r>
          </a:p>
          <a:p>
            <a:pPr marL="285750" indent="-285750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Unique Challenges with Infants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Adjusting Procedures in Response to Increase in Infection 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Tracking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Impact on Staff, Culture and Business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40F660-B7FD-4F14-8C67-E0CA5C4B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96582" y="6356350"/>
            <a:ext cx="1757218" cy="365125"/>
          </a:xfrm>
        </p:spPr>
        <p:txBody>
          <a:bodyPr/>
          <a:lstStyle/>
          <a:p>
            <a:fld id="{B3512F3E-3375-4B7A-B7C4-BB8AECE2816F}" type="slidenum">
              <a:rPr lang="en-US" b="1" smtClean="0"/>
              <a:t>2</a:t>
            </a:fld>
            <a:endParaRPr lang="en-US" b="1" dirty="0"/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7B583547-911B-4C3F-AA65-6BCAEAF6EB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" y="136525"/>
            <a:ext cx="2074862" cy="971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AC47D6-0436-4B31-B180-8C9330E2273C}"/>
              </a:ext>
            </a:extLst>
          </p:cNvPr>
          <p:cNvSpPr txBox="1"/>
          <p:nvPr/>
        </p:nvSpPr>
        <p:spPr>
          <a:xfrm>
            <a:off x="3791254" y="329912"/>
            <a:ext cx="4128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/>
              <a:t>Agenda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8F69F8-5B15-4B8F-9653-BF84DE29A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548" y="6356350"/>
            <a:ext cx="1590964" cy="365125"/>
          </a:xfrm>
        </p:spPr>
        <p:txBody>
          <a:bodyPr/>
          <a:lstStyle/>
          <a:p>
            <a:r>
              <a:rPr lang="en-US" b="1"/>
              <a:t>February 11, 2021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53661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EA88F7-1206-45E8-AFD6-976177FBD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2F3E-3375-4B7A-B7C4-BB8AECE2816F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ED8DF2EB-F5CE-4E0B-B86B-69A9DF26B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" y="136525"/>
            <a:ext cx="2074862" cy="971550"/>
          </a:xfrm>
          <a:prstGeom prst="rect">
            <a:avLst/>
          </a:prstGeom>
        </p:spPr>
      </p:pic>
      <p:pic>
        <p:nvPicPr>
          <p:cNvPr id="5" name="Picture 6" descr="Table&#10;&#10;Description automatically generated">
            <a:extLst>
              <a:ext uri="{FF2B5EF4-FFF2-40B4-BE49-F238E27FC236}">
                <a16:creationId xmlns:a16="http://schemas.microsoft.com/office/drawing/2014/main" id="{8DA9C671-F875-468D-99DE-B0B43A816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693" y="1393670"/>
            <a:ext cx="9861394" cy="552961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9D0DF-0423-4419-A558-8D3EB9910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11, 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697FBA-BCC1-4027-9406-4135CDC895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123" y="197615"/>
            <a:ext cx="2545303" cy="9846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2AD1E7-A57A-4EC6-9B04-4D6C898B3282}"/>
              </a:ext>
            </a:extLst>
          </p:cNvPr>
          <p:cNvSpPr txBox="1"/>
          <p:nvPr/>
        </p:nvSpPr>
        <p:spPr>
          <a:xfrm>
            <a:off x="3747936" y="359839"/>
            <a:ext cx="4128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/>
              <a:t>NYS Data</a:t>
            </a:r>
          </a:p>
        </p:txBody>
      </p:sp>
    </p:spTree>
    <p:extLst>
      <p:ext uri="{BB962C8B-B14F-4D97-AF65-F5344CB8AC3E}">
        <p14:creationId xmlns:p14="http://schemas.microsoft.com/office/powerpoint/2010/main" val="1710995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EA88F7-1206-45E8-AFD6-976177FBD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2F3E-3375-4B7A-B7C4-BB8AECE2816F}" type="slidenum">
              <a:rPr lang="en-US" smtClean="0"/>
              <a:t>21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43D0B3-B555-4691-8FB5-FBA1F257864A}"/>
              </a:ext>
            </a:extLst>
          </p:cNvPr>
          <p:cNvSpPr txBox="1"/>
          <p:nvPr/>
        </p:nvSpPr>
        <p:spPr>
          <a:xfrm>
            <a:off x="2079573" y="1644392"/>
            <a:ext cx="86161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Care-a-lot data shows that childcare centers are very safe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NYS data show that childcare centers are safe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Unfortunately, data not released until November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Enrollment levels remain low due to public fear regardless of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Frustrating that public officials would talk about schools being safe but would not comment on childcare despite the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ED8DF2EB-F5CE-4E0B-B86B-69A9DF26B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" y="136525"/>
            <a:ext cx="2074862" cy="97155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9C88D5-3865-4099-8719-587C5FE12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11, 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3643C8-2A6D-4B6B-898B-9AD4080308B6}"/>
              </a:ext>
            </a:extLst>
          </p:cNvPr>
          <p:cNvSpPr txBox="1"/>
          <p:nvPr/>
        </p:nvSpPr>
        <p:spPr>
          <a:xfrm>
            <a:off x="3747936" y="359839"/>
            <a:ext cx="4128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/>
              <a:t>Tracking Data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A11115-4E2E-41FE-8813-280A196336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123" y="197615"/>
            <a:ext cx="2545303" cy="98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008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F2CB13-B297-4484-8369-4941B4036B5C}"/>
              </a:ext>
            </a:extLst>
          </p:cNvPr>
          <p:cNvSpPr txBox="1"/>
          <p:nvPr/>
        </p:nvSpPr>
        <p:spPr>
          <a:xfrm>
            <a:off x="304797" y="1643781"/>
            <a:ext cx="615141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Challenges faced by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Fear of getting sick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Fear of bringing it home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Fear of being quarantined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Travel restrictions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Confusion around definition of “Essential” Workers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30 Thought-Provoking Company Culture Quotes">
            <a:extLst>
              <a:ext uri="{FF2B5EF4-FFF2-40B4-BE49-F238E27FC236}">
                <a16:creationId xmlns:a16="http://schemas.microsoft.com/office/drawing/2014/main" id="{910E2063-7020-4FC1-9F3F-BA2BD8FF5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908" y="1841151"/>
            <a:ext cx="5576401" cy="312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9B641-6A98-4290-8402-0FAE1A8A6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2F3E-3375-4B7A-B7C4-BB8AECE2816F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2A8F655D-2680-4EDB-ABD3-824CDB2B15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" y="136525"/>
            <a:ext cx="2074862" cy="971550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D579C07-728E-469F-A85D-7696D52E3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11, 2021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7A732F-1912-4ABD-892C-07EF8A5B0D13}"/>
              </a:ext>
            </a:extLst>
          </p:cNvPr>
          <p:cNvSpPr txBox="1"/>
          <p:nvPr/>
        </p:nvSpPr>
        <p:spPr>
          <a:xfrm>
            <a:off x="2283241" y="359839"/>
            <a:ext cx="6917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/>
              <a:t>Impact on Staff, Culture &amp; Business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F3B3DB-FD6D-47AB-877B-55A899325D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123" y="197615"/>
            <a:ext cx="2545303" cy="98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874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114E83-2F8B-4380-B25D-DE74BF62964F}"/>
              </a:ext>
            </a:extLst>
          </p:cNvPr>
          <p:cNvSpPr txBox="1"/>
          <p:nvPr/>
        </p:nvSpPr>
        <p:spPr>
          <a:xfrm>
            <a:off x="320330" y="1613997"/>
            <a:ext cx="69986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Keeping spirits up and maintaining a positive culture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Constant Communication on changing policies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Recognizing great performance - Gift Cards, T-shirts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Teachers are “Essential” signs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Staff Luncheons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COVID-19 stipends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4" descr="Image may contain: outdoor and nature, text that says 'Careval lot &quot;Where caring is at the heart of what we do!&quot; OUR TEACHERS ARE ESSENTIAL! carealotchildcare.c com'">
            <a:extLst>
              <a:ext uri="{FF2B5EF4-FFF2-40B4-BE49-F238E27FC236}">
                <a16:creationId xmlns:a16="http://schemas.microsoft.com/office/drawing/2014/main" id="{30BB7D6D-4CD4-4938-87F0-A960CD7CB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454" y="3953164"/>
            <a:ext cx="2672537" cy="266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may contain: 10 people">
            <a:extLst>
              <a:ext uri="{FF2B5EF4-FFF2-40B4-BE49-F238E27FC236}">
                <a16:creationId xmlns:a16="http://schemas.microsoft.com/office/drawing/2014/main" id="{EE2AE9C6-5041-450C-8018-FF69463CF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962" y="1296735"/>
            <a:ext cx="4654062" cy="465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A75E1-F060-4C52-A1EB-6BD9069B6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2F3E-3375-4B7A-B7C4-BB8AECE2816F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96811206-4D14-4393-9E14-D313639FDF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" y="166568"/>
            <a:ext cx="2074862" cy="971550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E246661-CA7F-4F2A-850F-30262C678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11, 2021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811433-F09A-46BD-B645-958997ED6F23}"/>
              </a:ext>
            </a:extLst>
          </p:cNvPr>
          <p:cNvSpPr txBox="1"/>
          <p:nvPr/>
        </p:nvSpPr>
        <p:spPr>
          <a:xfrm>
            <a:off x="2544550" y="359955"/>
            <a:ext cx="6917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/>
              <a:t>Impact on Staff, Culture &amp; Business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DC0A21-2642-42C8-9A34-C6F2C6D9CC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123" y="197615"/>
            <a:ext cx="2545303" cy="98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3226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489B57-EF65-4270-970D-68545BD5BAC0}"/>
              </a:ext>
            </a:extLst>
          </p:cNvPr>
          <p:cNvSpPr txBox="1"/>
          <p:nvPr/>
        </p:nvSpPr>
        <p:spPr>
          <a:xfrm>
            <a:off x="2074660" y="1683971"/>
            <a:ext cx="80426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Impact on Business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Increased Staff Absences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Furloughed Employees in April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Non-furloughed staff angry due to Federal Unemployment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Staff not wanting to return to work when needed due to Unemployment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State regulations and COVID procedures require additional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NYS poorly managed federal CARES funding for childcare centers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9B641-6A98-4290-8402-0FAE1A8A6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2F3E-3375-4B7A-B7C4-BB8AECE2816F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2A8F655D-2680-4EDB-ABD3-824CDB2B15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" y="136525"/>
            <a:ext cx="2074862" cy="971550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D579C07-728E-469F-A85D-7696D52E3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11, 2021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F3B3DB-FD6D-47AB-877B-55A899325D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123" y="197615"/>
            <a:ext cx="2545303" cy="9846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01A613B-0A49-4C41-89DA-48B2346102C6}"/>
              </a:ext>
            </a:extLst>
          </p:cNvPr>
          <p:cNvSpPr txBox="1"/>
          <p:nvPr/>
        </p:nvSpPr>
        <p:spPr>
          <a:xfrm>
            <a:off x="2526078" y="359955"/>
            <a:ext cx="6917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/>
              <a:t>Impact on Staff, Culture &amp; Business</a:t>
            </a:r>
          </a:p>
        </p:txBody>
      </p:sp>
    </p:spTree>
    <p:extLst>
      <p:ext uri="{BB962C8B-B14F-4D97-AF65-F5344CB8AC3E}">
        <p14:creationId xmlns:p14="http://schemas.microsoft.com/office/powerpoint/2010/main" val="31823518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A164A0-779D-4F19-BB4B-8CDDC16DA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2F3E-3375-4B7A-B7C4-BB8AECE2816F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C3EA0233-15D9-437D-8D40-0C4AEC382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" y="136525"/>
            <a:ext cx="2074862" cy="971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C147B8-36F5-43F6-BD04-77F5D3C51BF2}"/>
              </a:ext>
            </a:extLst>
          </p:cNvPr>
          <p:cNvSpPr txBox="1"/>
          <p:nvPr/>
        </p:nvSpPr>
        <p:spPr>
          <a:xfrm>
            <a:off x="324609" y="1715996"/>
            <a:ext cx="668404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Continued challenges with COVID-19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Difficult to budget/plan for 2021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Summer Camp – field trips allowed?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Vaccine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Getting staff vaccinated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Percentage of staff choosing to not get vaccinated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216BDF8-DAD9-44ED-9D38-669AE9E37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657" y="1971099"/>
            <a:ext cx="4896835" cy="367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21CD9-2AEC-455A-8451-A4DF2CE19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11, 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208675-3C90-433E-BD4E-BBCFAD180A93}"/>
              </a:ext>
            </a:extLst>
          </p:cNvPr>
          <p:cNvSpPr txBox="1"/>
          <p:nvPr/>
        </p:nvSpPr>
        <p:spPr>
          <a:xfrm>
            <a:off x="2526078" y="359955"/>
            <a:ext cx="6917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/>
              <a:t>Summary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12C233-ABDD-4780-92F4-BF65DC7DF5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123" y="197615"/>
            <a:ext cx="2545303" cy="98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221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child that is standing in the snow&#10;&#10;Description automatically generated">
            <a:extLst>
              <a:ext uri="{FF2B5EF4-FFF2-40B4-BE49-F238E27FC236}">
                <a16:creationId xmlns:a16="http://schemas.microsoft.com/office/drawing/2014/main" id="{097400BC-7E15-48B0-9915-5C5A8F8C5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682" y="1228725"/>
            <a:ext cx="3763613" cy="5018150"/>
          </a:xfrm>
          <a:prstGeom prst="rect">
            <a:avLst/>
          </a:prstGeom>
        </p:spPr>
      </p:pic>
      <p:pic>
        <p:nvPicPr>
          <p:cNvPr id="5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E362CB3F-641F-4402-902A-4B37CEEF7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2204" y="1587743"/>
            <a:ext cx="6731338" cy="42239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A6DA21-96D7-4A57-83A0-3E9A00451E1D}"/>
              </a:ext>
            </a:extLst>
          </p:cNvPr>
          <p:cNvSpPr txBox="1"/>
          <p:nvPr/>
        </p:nvSpPr>
        <p:spPr>
          <a:xfrm>
            <a:off x="3282462" y="281353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cs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7B05AA-A298-42F7-B858-7D5EA6116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2F3E-3375-4B7A-B7C4-BB8AECE2816F}" type="slidenum">
              <a:rPr lang="en-US" smtClean="0"/>
              <a:t>26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BC0308-9B85-45F5-A902-7D49C15BD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11, 2021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76651A-58BE-4BE4-8845-1ABAAF831B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123" y="197615"/>
            <a:ext cx="2545303" cy="984628"/>
          </a:xfrm>
          <a:prstGeom prst="rect">
            <a:avLst/>
          </a:prstGeom>
        </p:spPr>
      </p:pic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FB1C38B1-BE34-4D7A-A5DF-E82840EE69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" y="136525"/>
            <a:ext cx="2074862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19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514333-2E9D-4166-A1FF-B3A6BE574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136" y="202328"/>
            <a:ext cx="3030237" cy="92151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40F660-B7FD-4F14-8C67-E0CA5C4B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2F3E-3375-4B7A-B7C4-BB8AECE2816F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7B583547-911B-4C3F-AA65-6BCAEAF6EB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" y="136525"/>
            <a:ext cx="2074862" cy="97155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85FD2031-6084-406E-9B36-0B15C6C27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0141" y="1934069"/>
            <a:ext cx="2743200" cy="274320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8BE98BB3-A70C-495B-AE7D-19EFC32975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8693" y="1893627"/>
            <a:ext cx="2743200" cy="2743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C06EBF-2AC8-4E72-90AA-3733A7E666A6}"/>
              </a:ext>
            </a:extLst>
          </p:cNvPr>
          <p:cNvSpPr txBox="1"/>
          <p:nvPr/>
        </p:nvSpPr>
        <p:spPr>
          <a:xfrm>
            <a:off x="2250141" y="4903041"/>
            <a:ext cx="2743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latin typeface="Arial"/>
                <a:cs typeface="Calibri"/>
              </a:rPr>
              <a:t>David Kolczynski</a:t>
            </a:r>
          </a:p>
          <a:p>
            <a:pPr algn="ctr"/>
            <a:r>
              <a:rPr lang="en-US" sz="2000" b="1" dirty="0">
                <a:latin typeface="Arial"/>
                <a:cs typeface="Calibri"/>
              </a:rPr>
              <a:t>President and Owner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16A041-F93D-4512-9953-361B8A33E509}"/>
              </a:ext>
            </a:extLst>
          </p:cNvPr>
          <p:cNvSpPr txBox="1"/>
          <p:nvPr/>
        </p:nvSpPr>
        <p:spPr>
          <a:xfrm>
            <a:off x="6638693" y="4834869"/>
            <a:ext cx="274320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latin typeface="Arial"/>
                <a:cs typeface="Calibri"/>
              </a:rPr>
              <a:t>Shannon Rynkiewicz</a:t>
            </a:r>
          </a:p>
          <a:p>
            <a:pPr algn="ctr"/>
            <a:r>
              <a:rPr lang="en-US" sz="2000" b="1" dirty="0">
                <a:latin typeface="Arial"/>
                <a:cs typeface="Calibri"/>
              </a:rPr>
              <a:t>Director of Programs/</a:t>
            </a:r>
          </a:p>
          <a:p>
            <a:pPr algn="ctr"/>
            <a:r>
              <a:rPr lang="en-US" sz="2000" b="1" dirty="0">
                <a:latin typeface="Arial"/>
                <a:cs typeface="Calibri"/>
              </a:rPr>
              <a:t>COVID-19 </a:t>
            </a:r>
            <a:r>
              <a:rPr lang="en-US" sz="2000" b="1" dirty="0" err="1">
                <a:latin typeface="Arial"/>
                <a:cs typeface="Calibri"/>
              </a:rPr>
              <a:t>Liasion</a:t>
            </a:r>
            <a:endParaRPr lang="en-US" sz="2000" b="1" dirty="0">
              <a:latin typeface="Arial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3EE4E6-063D-46BD-BF5D-4A83974341D6}"/>
              </a:ext>
            </a:extLst>
          </p:cNvPr>
          <p:cNvSpPr txBox="1"/>
          <p:nvPr/>
        </p:nvSpPr>
        <p:spPr>
          <a:xfrm>
            <a:off x="3574473" y="415636"/>
            <a:ext cx="4128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/>
              <a:t>Introductions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C6CA87B0-0045-4321-ABD1-0189776FC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11, 2021</a:t>
            </a:r>
          </a:p>
        </p:txBody>
      </p:sp>
    </p:spTree>
    <p:extLst>
      <p:ext uri="{BB962C8B-B14F-4D97-AF65-F5344CB8AC3E}">
        <p14:creationId xmlns:p14="http://schemas.microsoft.com/office/powerpoint/2010/main" val="4120316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67FE424-119E-4DFE-BF18-755FCB645DFD}"/>
              </a:ext>
            </a:extLst>
          </p:cNvPr>
          <p:cNvSpPr txBox="1"/>
          <p:nvPr/>
        </p:nvSpPr>
        <p:spPr>
          <a:xfrm>
            <a:off x="1830847" y="1848805"/>
            <a:ext cx="886486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Care-a-lot was established in 1991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David Kolczynski acquired three Care-a-lot centers in 2017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Acquired three Storybook centers in 2018 and rebranded in 2019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Acquired Fairport After-School program in 2019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Acquired Bates-Rich Beginnings in Fairport in 2020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7 locations: Greece (2), Farmington, Henrietta, Pittsford, Fairport (2)</a:t>
            </a:r>
          </a:p>
          <a:p>
            <a:pPr lvl="1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613E17-CD8D-4202-B76F-B80B14F3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2F3E-3375-4B7A-B7C4-BB8AECE2816F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A5509D64-AE4A-4461-91D7-C6B36614D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" y="136525"/>
            <a:ext cx="2074862" cy="971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3DFEE9-9339-472E-BEFA-9E5BDE6AC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900" y="174620"/>
            <a:ext cx="3030237" cy="9215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54A7AE-FFF2-4826-AEB3-07C81EA5901A}"/>
              </a:ext>
            </a:extLst>
          </p:cNvPr>
          <p:cNvSpPr txBox="1"/>
          <p:nvPr/>
        </p:nvSpPr>
        <p:spPr>
          <a:xfrm>
            <a:off x="3574473" y="415636"/>
            <a:ext cx="4128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/>
              <a:t>A Brief History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BA232-1B3E-4DE3-A13C-85FF8EA24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11, 2021</a:t>
            </a:r>
          </a:p>
        </p:txBody>
      </p:sp>
    </p:spTree>
    <p:extLst>
      <p:ext uri="{BB962C8B-B14F-4D97-AF65-F5344CB8AC3E}">
        <p14:creationId xmlns:p14="http://schemas.microsoft.com/office/powerpoint/2010/main" val="1478225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CE34AE-55CC-40E2-906C-6DCB78289DE4}"/>
              </a:ext>
            </a:extLst>
          </p:cNvPr>
          <p:cNvSpPr txBox="1"/>
          <p:nvPr/>
        </p:nvSpPr>
        <p:spPr>
          <a:xfrm>
            <a:off x="2471422" y="2154886"/>
            <a:ext cx="7249155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latin typeface="Arial"/>
                <a:cs typeface="Calibri"/>
              </a:rPr>
              <a:t>Modified procedures in late March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Arial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Arial"/>
                <a:cs typeface="Calibri"/>
              </a:rPr>
              <a:t>Almost weekly changes until early June due to a lack of formal guidance from NYS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Arial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Arial"/>
                <a:cs typeface="Calibri"/>
              </a:rPr>
              <a:t>Received written guidance from Office of Child and Family Services (OCFS) in early June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Arial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1CFF65-FFB5-4E28-9024-D123CDB09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324" y="222905"/>
            <a:ext cx="3030237" cy="92151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88AEC0-5B0C-4F26-A886-21E471FB4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2F3E-3375-4B7A-B7C4-BB8AECE2816F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4CEA44D0-FF83-49B0-B354-6F33397A8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" y="136525"/>
            <a:ext cx="2074862" cy="97155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90348A-A247-4182-98C8-B054D0C29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11, 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94FCA9-0B30-4470-B670-E2784B02F026}"/>
              </a:ext>
            </a:extLst>
          </p:cNvPr>
          <p:cNvSpPr txBox="1"/>
          <p:nvPr/>
        </p:nvSpPr>
        <p:spPr>
          <a:xfrm>
            <a:off x="3574473" y="415636"/>
            <a:ext cx="4128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/>
              <a:t>Changes to Procedures</a:t>
            </a:r>
          </a:p>
        </p:txBody>
      </p:sp>
    </p:spTree>
    <p:extLst>
      <p:ext uri="{BB962C8B-B14F-4D97-AF65-F5344CB8AC3E}">
        <p14:creationId xmlns:p14="http://schemas.microsoft.com/office/powerpoint/2010/main" val="2227944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emperature Isn't a Good Litmus Test for Coronavirus, Doctors Say - WSJ">
            <a:extLst>
              <a:ext uri="{FF2B5EF4-FFF2-40B4-BE49-F238E27FC236}">
                <a16:creationId xmlns:a16="http://schemas.microsoft.com/office/drawing/2014/main" id="{33B79988-99AF-49FB-A494-933A692D8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994" y="2266101"/>
            <a:ext cx="590550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BD25A5-B0D2-442F-98BD-0D349392A896}"/>
              </a:ext>
            </a:extLst>
          </p:cNvPr>
          <p:cNvSpPr txBox="1"/>
          <p:nvPr/>
        </p:nvSpPr>
        <p:spPr>
          <a:xfrm>
            <a:off x="119349" y="1385374"/>
            <a:ext cx="551945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Two Factor Screening Process</a:t>
            </a: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 individuals who enter the facility are screened at the Screening Station.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Temperatures are taken using a no contact thermometer.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Individuals who enter the facility are encouraged to use hand sanitizer.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COVID-19 screening questions are asked.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Screening staff wear appropriate PPE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Any individuals exhibiting symptoms of COVID-19 are not permitted to enter the facility.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Children are then “health checked” in the classroom and monitored for symptoms.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6DEEA9-223E-4526-80C0-446866F51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2F3E-3375-4B7A-B7C4-BB8AECE2816F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3DDB02C9-07B9-4342-8FB7-1487C1072E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" y="136525"/>
            <a:ext cx="2074862" cy="971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DE65F0-9179-4BF0-A5F4-92EC2C9891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900" y="174620"/>
            <a:ext cx="3030237" cy="9215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FC0F405-E844-4B46-9AE4-95E4959D11C2}"/>
              </a:ext>
            </a:extLst>
          </p:cNvPr>
          <p:cNvSpPr txBox="1"/>
          <p:nvPr/>
        </p:nvSpPr>
        <p:spPr>
          <a:xfrm>
            <a:off x="3574473" y="415636"/>
            <a:ext cx="4128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/>
              <a:t>Changes to Procedures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83D3294-EF92-4F30-8CA4-7DD56A504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11, 2021</a:t>
            </a:r>
          </a:p>
        </p:txBody>
      </p:sp>
    </p:spTree>
    <p:extLst>
      <p:ext uri="{BB962C8B-B14F-4D97-AF65-F5344CB8AC3E}">
        <p14:creationId xmlns:p14="http://schemas.microsoft.com/office/powerpoint/2010/main" val="2022881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CE34AE-55CC-40E2-906C-6DCB78289DE4}"/>
              </a:ext>
            </a:extLst>
          </p:cNvPr>
          <p:cNvSpPr txBox="1"/>
          <p:nvPr/>
        </p:nvSpPr>
        <p:spPr>
          <a:xfrm>
            <a:off x="286439" y="1655392"/>
            <a:ext cx="580956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Safe Drop off and Pick up Procedures</a:t>
            </a: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Families are instructed to drop children off at the entry door or at the classroom door. This decreases the contact between staff and families.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Children are welcomed at the door and escorted into their classrooms.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 staff wear face masks at all times.</a:t>
            </a:r>
          </a:p>
        </p:txBody>
      </p:sp>
      <p:pic>
        <p:nvPicPr>
          <p:cNvPr id="1028" name="Picture 4" descr="How can parents prepare children to wear masks at school? | University of  Nevada, Reno">
            <a:extLst>
              <a:ext uri="{FF2B5EF4-FFF2-40B4-BE49-F238E27FC236}">
                <a16:creationId xmlns:a16="http://schemas.microsoft.com/office/drawing/2014/main" id="{3B4C9438-0A27-47AD-8788-E24687E3D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900" y="1632815"/>
            <a:ext cx="5438661" cy="409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1CFF65-FFB5-4E28-9024-D123CDB09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324" y="247265"/>
            <a:ext cx="3030237" cy="92151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88AEC0-5B0C-4F26-A886-21E471FB4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2F3E-3375-4B7A-B7C4-BB8AECE2816F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4CEA44D0-FF83-49B0-B354-6F33397A8A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" y="136525"/>
            <a:ext cx="2074862" cy="97155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D27DB-3EAE-4842-862A-5A7151DAC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11, 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E0A84C-5B67-41D5-BE0B-792D7FAB2D1C}"/>
              </a:ext>
            </a:extLst>
          </p:cNvPr>
          <p:cNvSpPr txBox="1"/>
          <p:nvPr/>
        </p:nvSpPr>
        <p:spPr>
          <a:xfrm>
            <a:off x="3574473" y="415636"/>
            <a:ext cx="4128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/>
              <a:t>Changes to Procedures</a:t>
            </a:r>
          </a:p>
        </p:txBody>
      </p:sp>
    </p:spTree>
    <p:extLst>
      <p:ext uri="{BB962C8B-B14F-4D97-AF65-F5344CB8AC3E}">
        <p14:creationId xmlns:p14="http://schemas.microsoft.com/office/powerpoint/2010/main" val="3143366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CE34AE-55CC-40E2-906C-6DCB78289DE4}"/>
              </a:ext>
            </a:extLst>
          </p:cNvPr>
          <p:cNvSpPr txBox="1"/>
          <p:nvPr/>
        </p:nvSpPr>
        <p:spPr>
          <a:xfrm>
            <a:off x="2218117" y="1906182"/>
            <a:ext cx="7249155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dirty="0">
                <a:latin typeface="Arial"/>
                <a:cs typeface="Calibri"/>
              </a:rPr>
              <a:t>Visitor Policy</a:t>
            </a:r>
          </a:p>
          <a:p>
            <a:pPr algn="ctr"/>
            <a:endParaRPr lang="en-US" sz="2400" b="1" dirty="0">
              <a:latin typeface="Arial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Arial"/>
                <a:cs typeface="Calibri"/>
              </a:rPr>
              <a:t>Restricted visitors based on OCFS guidance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Arial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Arial"/>
                <a:cs typeface="Calibri"/>
              </a:rPr>
              <a:t>Restricted therapist visits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Arial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Arial"/>
                <a:cs typeface="Calibri"/>
              </a:rPr>
              <a:t>No ‘non-essential’ visitors allowed in buildings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Arial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Arial"/>
                <a:cs typeface="Calibri"/>
              </a:rPr>
              <a:t>Virtual tours, interviews, meetings and trainings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1CFF65-FFB5-4E28-9024-D123CDB09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324" y="222905"/>
            <a:ext cx="3030237" cy="92151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88AEC0-5B0C-4F26-A886-21E471FB4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2F3E-3375-4B7A-B7C4-BB8AECE2816F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4CEA44D0-FF83-49B0-B354-6F33397A8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" y="136525"/>
            <a:ext cx="2074862" cy="97155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90348A-A247-4182-98C8-B054D0C29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11, 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94FCA9-0B30-4470-B670-E2784B02F026}"/>
              </a:ext>
            </a:extLst>
          </p:cNvPr>
          <p:cNvSpPr txBox="1"/>
          <p:nvPr/>
        </p:nvSpPr>
        <p:spPr>
          <a:xfrm>
            <a:off x="3574473" y="415636"/>
            <a:ext cx="4128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/>
              <a:t>Changes to Procedures</a:t>
            </a:r>
          </a:p>
        </p:txBody>
      </p:sp>
    </p:spTree>
    <p:extLst>
      <p:ext uri="{BB962C8B-B14F-4D97-AF65-F5344CB8AC3E}">
        <p14:creationId xmlns:p14="http://schemas.microsoft.com/office/powerpoint/2010/main" val="2351983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16DDF8-8CF1-4F74-A497-3888EA926AF8}"/>
              </a:ext>
            </a:extLst>
          </p:cNvPr>
          <p:cNvSpPr txBox="1"/>
          <p:nvPr/>
        </p:nvSpPr>
        <p:spPr>
          <a:xfrm>
            <a:off x="1351145" y="1255178"/>
            <a:ext cx="8963562" cy="548906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Cleaning and Sanitization Procedures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Arial"/>
                <a:ea typeface="Calibri" panose="020F0502020204030204" pitchFamily="34" charset="0"/>
                <a:cs typeface="Times New Roman"/>
              </a:rPr>
              <a:t>Classrooms, offices and common area floors are vacuumed and mopped frequently.</a:t>
            </a:r>
            <a:r>
              <a:rPr lang="en-US" sz="2000" dirty="0">
                <a:latin typeface="Arial"/>
                <a:ea typeface="Calibri" panose="020F0502020204030204" pitchFamily="34" charset="0"/>
                <a:cs typeface="Times New Roman"/>
              </a:rPr>
              <a:t> 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000" dirty="0">
                <a:latin typeface="Arial"/>
                <a:ea typeface="Calibri" panose="020F0502020204030204" pitchFamily="34" charset="0"/>
                <a:cs typeface="Times New Roman"/>
              </a:rPr>
              <a:t>C</a:t>
            </a:r>
            <a:r>
              <a:rPr lang="en-US" sz="2000" dirty="0">
                <a:effectLst/>
                <a:latin typeface="Arial"/>
                <a:ea typeface="Calibri" panose="020F0502020204030204" pitchFamily="34" charset="0"/>
                <a:cs typeface="Times New Roman"/>
              </a:rPr>
              <a:t>leaning </a:t>
            </a:r>
            <a:r>
              <a:rPr lang="en-US" sz="2000" b="1" dirty="0">
                <a:effectLst/>
                <a:latin typeface="Arial"/>
                <a:ea typeface="Calibri" panose="020F0502020204030204" pitchFamily="34" charset="0"/>
                <a:cs typeface="Times New Roman"/>
              </a:rPr>
              <a:t>and </a:t>
            </a:r>
            <a:r>
              <a:rPr lang="en-US" sz="2000" dirty="0">
                <a:effectLst/>
                <a:latin typeface="Arial"/>
                <a:ea typeface="Calibri" panose="020F0502020204030204" pitchFamily="34" charset="0"/>
                <a:cs typeface="Times New Roman"/>
              </a:rPr>
              <a:t>sanitizing checklist of classroom equipment, materials and touch points utilized to ensure all areas are always clean and sanitary.</a:t>
            </a:r>
            <a:r>
              <a:rPr lang="en-US" sz="2000" dirty="0">
                <a:latin typeface="Arial"/>
                <a:ea typeface="Calibri" panose="020F0502020204030204" pitchFamily="34" charset="0"/>
                <a:cs typeface="Times New Roman"/>
              </a:rPr>
              <a:t> 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2000" dirty="0">
              <a:latin typeface="Arial"/>
              <a:ea typeface="Calibri" panose="020F0502020204030204" pitchFamily="34" charset="0"/>
              <a:cs typeface="Times New Roman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Arial"/>
                <a:ea typeface="Calibri" panose="020F0502020204030204" pitchFamily="34" charset="0"/>
                <a:cs typeface="Times New Roman"/>
              </a:rPr>
              <a:t>Soft and washable materials and equipment are washed in hot soapy water on a weekly basis.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2000" dirty="0">
              <a:latin typeface="Arial"/>
              <a:ea typeface="Calibri" panose="020F0502020204030204" pitchFamily="34" charset="0"/>
              <a:cs typeface="Times New Roman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Arial"/>
                <a:ea typeface="Calibri" panose="020F0502020204030204" pitchFamily="34" charset="0"/>
                <a:cs typeface="Times New Roman"/>
              </a:rPr>
              <a:t>Extra staff required for cleaning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2000" dirty="0">
              <a:latin typeface="Arial"/>
              <a:ea typeface="Calibri" panose="020F0502020204030204" pitchFamily="34" charset="0"/>
              <a:cs typeface="Times New Roman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Arial"/>
                <a:ea typeface="Calibri" panose="020F0502020204030204" pitchFamily="34" charset="0"/>
                <a:cs typeface="Times New Roman"/>
              </a:rPr>
              <a:t>Chose to not pursue ‘fogging’ of facilities due to cost and lack of evidence of impact</a:t>
            </a:r>
            <a:endParaRPr lang="en-US" sz="2000" dirty="0">
              <a:latin typeface="Arial"/>
              <a:ea typeface="Calibri" panose="020F0502020204030204" pitchFamily="34" charset="0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2DAA2-89F3-4323-B85D-5B7FB8B22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2F3E-3375-4B7A-B7C4-BB8AECE2816F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675FE168-1619-4F5F-A39C-45AA3058B1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" y="136525"/>
            <a:ext cx="2074862" cy="97155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0FB701E-D391-4685-A03F-30FFC80C9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11, 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80531A-50FB-42D9-8E51-66789A805D73}"/>
              </a:ext>
            </a:extLst>
          </p:cNvPr>
          <p:cNvSpPr txBox="1"/>
          <p:nvPr/>
        </p:nvSpPr>
        <p:spPr>
          <a:xfrm>
            <a:off x="3574473" y="415636"/>
            <a:ext cx="4128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/>
              <a:t>Changes to Procedures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5C7766-F655-441C-9AD6-4F6AC9DC36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324" y="222905"/>
            <a:ext cx="3030237" cy="92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986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E444813939A14D9AB118A83473D0E0" ma:contentTypeVersion="12" ma:contentTypeDescription="Create a new document." ma:contentTypeScope="" ma:versionID="ced259d6bdaf5b0cbdcc2b64a601f691">
  <xsd:schema xmlns:xsd="http://www.w3.org/2001/XMLSchema" xmlns:xs="http://www.w3.org/2001/XMLSchema" xmlns:p="http://schemas.microsoft.com/office/2006/metadata/properties" xmlns:ns2="1669085f-8c4d-4c9c-bbc4-967f9be5b132" xmlns:ns3="bb626e9e-9b48-4c58-9e2e-e3672c133211" targetNamespace="http://schemas.microsoft.com/office/2006/metadata/properties" ma:root="true" ma:fieldsID="4e084b160e3e45f725e6271efff7fdb0" ns2:_="" ns3:_="">
    <xsd:import namespace="1669085f-8c4d-4c9c-bbc4-967f9be5b132"/>
    <xsd:import namespace="bb626e9e-9b48-4c58-9e2e-e3672c13321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69085f-8c4d-4c9c-bbc4-967f9be5b13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626e9e-9b48-4c58-9e2e-e3672c1332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4AB551E-DDD6-46DE-A23C-BBE007D8F5A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8C658F-E6E9-42DA-B3AF-8F7250218F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69085f-8c4d-4c9c-bbc4-967f9be5b132"/>
    <ds:schemaRef ds:uri="bb626e9e-9b48-4c58-9e2e-e3672c1332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E22CF6-F591-4731-AD4A-0D7C13A09F4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1189</Words>
  <Application>Microsoft Office PowerPoint</Application>
  <PresentationFormat>Widescreen</PresentationFormat>
  <Paragraphs>274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Symbol</vt:lpstr>
      <vt:lpstr>Wingdings</vt:lpstr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Rynkiewicz</dc:creator>
  <cp:lastModifiedBy>Shannon Rynkiewicz</cp:lastModifiedBy>
  <cp:revision>2</cp:revision>
  <dcterms:created xsi:type="dcterms:W3CDTF">2020-12-18T15:03:36Z</dcterms:created>
  <dcterms:modified xsi:type="dcterms:W3CDTF">2021-02-12T19:08:06Z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0x01010036E444813939A14D9AB118A83473D0E0</vt:lpwstr>
  </property>
</Properties>
</file>