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3698" r:id="rId5"/>
  </p:sldMasterIdLst>
  <p:notesMasterIdLst>
    <p:notesMasterId r:id="rId55"/>
  </p:notesMasterIdLst>
  <p:sldIdLst>
    <p:sldId id="273" r:id="rId6"/>
    <p:sldId id="445" r:id="rId7"/>
    <p:sldId id="393" r:id="rId8"/>
    <p:sldId id="423" r:id="rId9"/>
    <p:sldId id="435" r:id="rId10"/>
    <p:sldId id="446" r:id="rId11"/>
    <p:sldId id="394" r:id="rId12"/>
    <p:sldId id="422" r:id="rId13"/>
    <p:sldId id="373" r:id="rId14"/>
    <p:sldId id="428" r:id="rId15"/>
    <p:sldId id="372" r:id="rId16"/>
    <p:sldId id="424" r:id="rId17"/>
    <p:sldId id="427" r:id="rId18"/>
    <p:sldId id="330" r:id="rId19"/>
    <p:sldId id="408" r:id="rId20"/>
    <p:sldId id="407" r:id="rId21"/>
    <p:sldId id="429" r:id="rId22"/>
    <p:sldId id="447" r:id="rId23"/>
    <p:sldId id="441" r:id="rId24"/>
    <p:sldId id="430" r:id="rId25"/>
    <p:sldId id="404" r:id="rId26"/>
    <p:sldId id="418" r:id="rId27"/>
    <p:sldId id="362" r:id="rId28"/>
    <p:sldId id="297" r:id="rId29"/>
    <p:sldId id="298" r:id="rId30"/>
    <p:sldId id="315" r:id="rId31"/>
    <p:sldId id="431" r:id="rId32"/>
    <p:sldId id="432" r:id="rId33"/>
    <p:sldId id="433" r:id="rId34"/>
    <p:sldId id="314" r:id="rId35"/>
    <p:sldId id="301" r:id="rId36"/>
    <p:sldId id="415" r:id="rId37"/>
    <p:sldId id="300" r:id="rId38"/>
    <p:sldId id="419" r:id="rId39"/>
    <p:sldId id="412" r:id="rId40"/>
    <p:sldId id="411" r:id="rId41"/>
    <p:sldId id="361" r:id="rId42"/>
    <p:sldId id="398" r:id="rId43"/>
    <p:sldId id="402" r:id="rId44"/>
    <p:sldId id="371" r:id="rId45"/>
    <p:sldId id="363" r:id="rId46"/>
    <p:sldId id="406" r:id="rId47"/>
    <p:sldId id="390" r:id="rId48"/>
    <p:sldId id="438" r:id="rId49"/>
    <p:sldId id="391" r:id="rId50"/>
    <p:sldId id="382" r:id="rId51"/>
    <p:sldId id="443" r:id="rId52"/>
    <p:sldId id="444" r:id="rId53"/>
    <p:sldId id="439" r:id="rId54"/>
  </p:sldIdLst>
  <p:sldSz cx="9372600" cy="6858000"/>
  <p:notesSz cx="6954838" cy="93091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Verdana" pitchFamily="-111" charset="0"/>
        <a:ea typeface="Geneva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y, Sean M" initials="FSM" lastIdx="8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F"/>
    <a:srgbClr val="003569"/>
    <a:srgbClr val="004E9C"/>
    <a:srgbClr val="004080"/>
    <a:srgbClr val="870486"/>
    <a:srgbClr val="00355F"/>
    <a:srgbClr val="65C005"/>
    <a:srgbClr val="00E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85352" autoAdjust="0"/>
  </p:normalViewPr>
  <p:slideViewPr>
    <p:cSldViewPr snapToGrid="0">
      <p:cViewPr varScale="1">
        <p:scale>
          <a:sx n="98" d="100"/>
          <a:sy n="98" d="100"/>
        </p:scale>
        <p:origin x="1878" y="90"/>
      </p:cViewPr>
      <p:guideLst>
        <p:guide orient="horz" pos="2160"/>
        <p:guide pos="2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766"/>
    </p:cViewPr>
  </p:sorterViewPr>
  <p:notesViewPr>
    <p:cSldViewPr snapToGrid="0">
      <p:cViewPr varScale="1">
        <p:scale>
          <a:sx n="51" d="100"/>
          <a:sy n="51" d="100"/>
        </p:scale>
        <p:origin x="268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9" tIns="46464" rIns="92929" bIns="4646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-106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9466" y="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9" tIns="46464" rIns="92929" bIns="4646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-106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2200" y="698500"/>
            <a:ext cx="4770438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484" y="4421823"/>
            <a:ext cx="556387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9" tIns="46464" rIns="92929" bIns="46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3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9" tIns="46464" rIns="92929" bIns="4646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-106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9466" y="8842030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9" tIns="46464" rIns="92929" bIns="4646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fld id="{BC2AC54D-6CC4-4C9D-A095-6C1FA5CC2E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5414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06" charset="0"/>
        <a:ea typeface="Geneva" pitchFamily="-106" charset="-128"/>
        <a:cs typeface="Geneva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06" charset="0"/>
        <a:ea typeface="Geneva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06" charset="0"/>
        <a:ea typeface="Geneva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06" charset="0"/>
        <a:ea typeface="Geneva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106" charset="0"/>
        <a:ea typeface="Geneva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2200" y="698500"/>
            <a:ext cx="47704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72690-6514-481D-891C-FA1CC5819FA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613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AC54D-6CC4-4C9D-A095-6C1FA5CC2E4F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131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A58E7-D2D9-42FF-83E4-9D817F73A69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7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F27C6A7-4997-4D56-AF98-DF0D7F8A4BF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22</a:t>
            </a:fld>
            <a:endParaRPr lang="en-US" alt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6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6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AC54D-6CC4-4C9D-A095-6C1FA5CC2E4F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5667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AC54D-6CC4-4C9D-A095-6C1FA5CC2E4F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540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AC54D-6CC4-4C9D-A095-6C1FA5CC2E4F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0723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AC54D-6CC4-4C9D-A095-6C1FA5CC2E4F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408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CH-PPT_title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 anchor="ctr"/>
          <a:lstStyle>
            <a:lvl1pPr algn="ctr">
              <a:defRPr sz="3600" b="1">
                <a:solidFill>
                  <a:srgbClr val="004E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3886200"/>
            <a:ext cx="6629400" cy="1752600"/>
          </a:xfrm>
        </p:spPr>
        <p:txBody>
          <a:bodyPr/>
          <a:lstStyle>
            <a:lvl1pPr marL="0" indent="0" algn="ctr">
              <a:buFont typeface="Verdana" pitchFamily="-106" charset="0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49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0CCA45-4544-41FA-91A6-8FC0A0AE59C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596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 Slide URM_PPT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>
            <a:lvl1pPr marL="0" indent="0" algn="ctr">
              <a:buFont typeface="Verdana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518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3C694-92E8-0F42-991B-4111D8F974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2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676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676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783923-C795-2140-95F2-786CD87C262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46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750" y="1230313"/>
            <a:ext cx="4016375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30313"/>
            <a:ext cx="4016375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597AD2-507E-F248-84EB-2208A1ABB5B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515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35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41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41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913" y="1535113"/>
            <a:ext cx="4143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2174875"/>
            <a:ext cx="4143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ABDA34-9138-E34E-B0F7-6E5E32203AC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3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9C6DDD-84E0-BB4B-B3AB-2BB10F493C2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56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78C38D-9603-E44D-977B-5C3F7B42B5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70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8451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950" y="273050"/>
            <a:ext cx="5240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845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3C97D7-9432-114B-9303-C6D792DA838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32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8" y="4800600"/>
            <a:ext cx="562451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6738" y="612775"/>
            <a:ext cx="562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6738" y="5367338"/>
            <a:ext cx="562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E7E5EB-94D6-B44E-A9EC-31F50E86AB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9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B343-FB09-4501-8AAF-A412441106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9682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994D5F-419E-8B4C-B622-22A9B24F360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89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613" y="244475"/>
            <a:ext cx="2046287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3750" y="244475"/>
            <a:ext cx="5986463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939DD4-BCFC-6C4E-BE54-29F3D43E37F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3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16C43-E5DA-4FC5-A534-B9ECF9A25D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765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2393" y="193679"/>
            <a:ext cx="8187816" cy="49833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93725" y="1075637"/>
            <a:ext cx="8185150" cy="40417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0D73F-8588-4280-8223-89565B3B80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60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647" y="1230321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2716" y="1230321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9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93725" y="1075637"/>
            <a:ext cx="818515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2393" y="193679"/>
            <a:ext cx="8187816" cy="4983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C7550-3455-4479-A37C-67823335AC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3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93725" y="1075637"/>
            <a:ext cx="818515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b="0">
                <a:latin typeface="+mn-lt"/>
              </a:defRPr>
            </a:lvl1pPr>
            <a:lvl2pPr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endParaRPr lang="en-US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CDF53-1F96-4138-979F-6970EBFDDB1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9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CH-PPT_close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1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14420" y="9"/>
            <a:ext cx="9358180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766878" y="293312"/>
            <a:ext cx="1892949" cy="1326584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2332" y="809625"/>
            <a:ext cx="515493" cy="152349"/>
          </a:xfrm>
        </p:spPr>
        <p:txBody>
          <a:bodyPr/>
          <a:lstStyle/>
          <a:p>
            <a:fld id="{8D319391-3E35-485A-A798-8A6A124F7E6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630518" y="9381"/>
            <a:ext cx="2739683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7"/>
            <a:ext cx="9365390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575" y="2438409"/>
            <a:ext cx="7419975" cy="1362075"/>
          </a:xfrm>
        </p:spPr>
        <p:txBody>
          <a:bodyPr anchor="ctr">
            <a:normAutofit/>
          </a:bodyPr>
          <a:lstStyle>
            <a:lvl1pPr marL="0" algn="ctr">
              <a:buNone/>
              <a:defRPr sz="4000" b="1" cap="none" baseline="0">
                <a:latin typeface="Calibri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-234315" y="6645497"/>
            <a:ext cx="7185660" cy="2031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20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r>
              <a:rPr lang="en-US" dirty="0" smtClean="0"/>
              <a:t>How safe are your handoffs? Strategies to improve transitions of care for hospitalized patients </a:t>
            </a:r>
            <a:endParaRPr lang="en-US" dirty="0"/>
          </a:p>
        </p:txBody>
      </p:sp>
      <p:sp>
        <p:nvSpPr>
          <p:cNvPr id="13" name="Slide Number Placeholder 22"/>
          <p:cNvSpPr txBox="1">
            <a:spLocks/>
          </p:cNvSpPr>
          <p:nvPr userDrawn="1"/>
        </p:nvSpPr>
        <p:spPr>
          <a:xfrm>
            <a:off x="7779258" y="6480969"/>
            <a:ext cx="515493" cy="301752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319391-3E35-485A-A798-8A6A124F7E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60" y="6384461"/>
            <a:ext cx="1655679" cy="44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5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GCH-PPT_inside-pg-1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2142" y="193678"/>
            <a:ext cx="8188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1076333"/>
            <a:ext cx="81851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3092" y="5880108"/>
            <a:ext cx="3849687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10000"/>
              </a:lnSpc>
              <a:spcBef>
                <a:spcPct val="20000"/>
              </a:spcBef>
              <a:defRPr sz="900">
                <a:solidFill>
                  <a:srgbClr val="517FB2"/>
                </a:solidFill>
                <a:latin typeface="Verdana" pitchFamily="-106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2413" y="5880108"/>
            <a:ext cx="2189162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0000"/>
              </a:lnSpc>
              <a:defRPr sz="900" smtClean="0">
                <a:solidFill>
                  <a:srgbClr val="517FB2"/>
                </a:solidFill>
              </a:defRPr>
            </a:lvl1pPr>
          </a:lstStyle>
          <a:p>
            <a:pPr>
              <a:defRPr/>
            </a:pPr>
            <a:fld id="{6E0CCA45-4544-41FA-91A6-8FC0A0AE59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4" r:id="rId5"/>
    <p:sldLayoutId id="2147483691" r:id="rId6"/>
    <p:sldLayoutId id="2147483692" r:id="rId7"/>
    <p:sldLayoutId id="2147483695" r:id="rId8"/>
    <p:sldLayoutId id="2147483696" r:id="rId9"/>
    <p:sldLayoutId id="2147483697" r:id="rId10"/>
  </p:sldLayoutIdLst>
  <p:hf hdr="0" ftr="0" dt="0"/>
  <p:txStyles>
    <p:titleStyle>
      <a:lvl1pPr algn="l" defTabSz="83343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Geneva" pitchFamily="-106" charset="-128"/>
          <a:cs typeface="Geneva" pitchFamily="-106" charset="-128"/>
        </a:defRPr>
      </a:lvl1pPr>
      <a:lvl2pPr algn="l" defTabSz="83343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06" charset="0"/>
          <a:ea typeface="Geneva" pitchFamily="-106" charset="-128"/>
          <a:cs typeface="Geneva" pitchFamily="-106" charset="-128"/>
        </a:defRPr>
      </a:lvl2pPr>
      <a:lvl3pPr algn="l" defTabSz="83343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06" charset="0"/>
          <a:ea typeface="Geneva" pitchFamily="-106" charset="-128"/>
          <a:cs typeface="Geneva" pitchFamily="-106" charset="-128"/>
        </a:defRPr>
      </a:lvl3pPr>
      <a:lvl4pPr algn="l" defTabSz="83343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06" charset="0"/>
          <a:ea typeface="Geneva" pitchFamily="-106" charset="-128"/>
          <a:cs typeface="Geneva" pitchFamily="-106" charset="-128"/>
        </a:defRPr>
      </a:lvl4pPr>
      <a:lvl5pPr algn="l" defTabSz="83343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-106" charset="0"/>
          <a:ea typeface="Geneva" pitchFamily="-106" charset="-128"/>
          <a:cs typeface="Geneva" pitchFamily="-106" charset="-128"/>
        </a:defRPr>
      </a:lvl5pPr>
      <a:lvl6pPr marL="457200"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517FB2"/>
          </a:solidFill>
          <a:latin typeface="Verdana" pitchFamily="-106" charset="0"/>
        </a:defRPr>
      </a:lvl6pPr>
      <a:lvl7pPr marL="914400"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517FB2"/>
          </a:solidFill>
          <a:latin typeface="Verdana" pitchFamily="-106" charset="0"/>
        </a:defRPr>
      </a:lvl7pPr>
      <a:lvl8pPr marL="1371600"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517FB2"/>
          </a:solidFill>
          <a:latin typeface="Verdana" pitchFamily="-106" charset="0"/>
        </a:defRPr>
      </a:lvl8pPr>
      <a:lvl9pPr marL="1828800"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517FB2"/>
          </a:solidFill>
          <a:latin typeface="Verdana" pitchFamily="-106" charset="0"/>
        </a:defRPr>
      </a:lvl9pPr>
    </p:titleStyle>
    <p:bodyStyle>
      <a:lvl1pPr marL="107950" indent="-107950" algn="l" defTabSz="928688" rtl="0" eaLnBrk="0" fontAlgn="base" hangingPunct="0">
        <a:lnSpc>
          <a:spcPct val="140000"/>
        </a:lnSpc>
        <a:spcBef>
          <a:spcPct val="50000"/>
        </a:spcBef>
        <a:spcAft>
          <a:spcPct val="0"/>
        </a:spcAft>
        <a:buFont typeface="Verdana" pitchFamily="-111" charset="0"/>
        <a:buChar char=" "/>
        <a:defRPr sz="1700">
          <a:solidFill>
            <a:srgbClr val="517FB2"/>
          </a:solidFill>
          <a:latin typeface="+mn-lt"/>
          <a:ea typeface="Geneva" pitchFamily="-106" charset="-128"/>
          <a:cs typeface="Geneva" pitchFamily="-106" charset="-128"/>
        </a:defRPr>
      </a:lvl1pPr>
      <a:lvl2pPr marL="373063" indent="-158750" algn="l" defTabSz="928688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2pPr>
      <a:lvl3pPr marL="636588" indent="-158750" algn="l" defTabSz="928688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3pPr>
      <a:lvl4pPr marL="890588" indent="-149225" algn="l" defTabSz="928688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4pPr>
      <a:lvl5pPr marL="1155700" indent="-158750" algn="l" defTabSz="928688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5pPr>
      <a:lvl6pPr marL="16129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6pPr>
      <a:lvl7pPr marL="20701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7pPr>
      <a:lvl8pPr marL="25273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8pPr>
      <a:lvl9pPr marL="29845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rgbClr val="517FB2"/>
          </a:solidFill>
          <a:latin typeface="+mn-lt"/>
          <a:ea typeface="Geneva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 4 URM_PPT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244475"/>
            <a:ext cx="808672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230313"/>
            <a:ext cx="8185150" cy="46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1688" y="5973763"/>
            <a:ext cx="3849687" cy="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928688">
              <a:lnSpc>
                <a:spcPct val="110000"/>
              </a:lnSpc>
              <a:spcBef>
                <a:spcPct val="20000"/>
              </a:spcBef>
              <a:defRPr sz="900"/>
            </a:lvl1pPr>
          </a:lstStyle>
          <a:p>
            <a:endParaRPr lang="en-US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5942013"/>
            <a:ext cx="2189162" cy="18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833438">
              <a:lnSpc>
                <a:spcPct val="110000"/>
              </a:lnSpc>
              <a:defRPr sz="1100"/>
            </a:lvl1pPr>
          </a:lstStyle>
          <a:p>
            <a:fld id="{1BB0AAD7-BAE3-084D-AF84-F1EC6382597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5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+mj-lt"/>
          <a:ea typeface="+mj-ea"/>
          <a:cs typeface="+mj-cs"/>
        </a:defRPr>
      </a:lvl1pPr>
      <a:lvl2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2pPr>
      <a:lvl3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3pPr>
      <a:lvl4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4pPr>
      <a:lvl5pPr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5pPr>
      <a:lvl6pPr marL="4572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6pPr>
      <a:lvl7pPr marL="9144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7pPr>
      <a:lvl8pPr marL="13716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8pPr>
      <a:lvl9pPr marL="18288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charset="0"/>
          <a:ea typeface="ＭＳ Ｐゴシック" charset="0"/>
        </a:defRPr>
      </a:lvl9pPr>
    </p:titleStyle>
    <p:bodyStyle>
      <a:lvl1pPr marL="107950" indent="-107950" algn="l" defTabSz="928688" rtl="0" eaLnBrk="1" fontAlgn="base" hangingPunct="1">
        <a:lnSpc>
          <a:spcPct val="140000"/>
        </a:lnSpc>
        <a:spcBef>
          <a:spcPct val="50000"/>
        </a:spcBef>
        <a:spcAft>
          <a:spcPct val="0"/>
        </a:spcAft>
        <a:buFont typeface="Verdana" charset="0"/>
        <a:buChar char=" 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2pPr>
      <a:lvl3pPr marL="636588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3pPr>
      <a:lvl4pPr marL="890588" indent="-149225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4pPr>
      <a:lvl5pPr marL="11557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5pPr>
      <a:lvl6pPr marL="16129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6pPr>
      <a:lvl7pPr marL="20701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7pPr>
      <a:lvl8pPr marL="25273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8pPr>
      <a:lvl9pPr marL="29845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jpe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pubmed.ncbi.nlm.nih.gov/31978438/" TargetMode="Externa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mc.rochester.edu/childrens-hospital/our-strategic-plan.aspx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1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03.png"/><Relationship Id="rId12" Type="http://schemas.openxmlformats.org/officeDocument/2006/relationships/image" Target="../media/image120.png"/><Relationship Id="rId17" Type="http://schemas.openxmlformats.org/officeDocument/2006/relationships/image" Target="../media/image123.png"/><Relationship Id="rId2" Type="http://schemas.openxmlformats.org/officeDocument/2006/relationships/image" Target="../media/image115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19.png"/><Relationship Id="rId5" Type="http://schemas.openxmlformats.org/officeDocument/2006/relationships/image" Target="../media/image73.png"/><Relationship Id="rId15" Type="http://schemas.openxmlformats.org/officeDocument/2006/relationships/image" Target="../media/image69.png"/><Relationship Id="rId10" Type="http://schemas.openxmlformats.org/officeDocument/2006/relationships/image" Target="../media/image108.png"/><Relationship Id="rId19" Type="http://schemas.openxmlformats.org/officeDocument/2006/relationships/image" Target="../media/image125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Relationship Id="rId14" Type="http://schemas.openxmlformats.org/officeDocument/2006/relationships/image" Target="../media/image70.png"/><Relationship Id="rId22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9" Type="http://schemas.openxmlformats.org/officeDocument/2006/relationships/image" Target="../media/image173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34" Type="http://schemas.openxmlformats.org/officeDocument/2006/relationships/image" Target="../media/image168.png"/><Relationship Id="rId42" Type="http://schemas.openxmlformats.org/officeDocument/2006/relationships/image" Target="../media/image176.png"/><Relationship Id="rId47" Type="http://schemas.openxmlformats.org/officeDocument/2006/relationships/image" Target="../media/image181.png"/><Relationship Id="rId50" Type="http://schemas.openxmlformats.org/officeDocument/2006/relationships/image" Target="../media/image184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33" Type="http://schemas.openxmlformats.org/officeDocument/2006/relationships/image" Target="../media/image167.png"/><Relationship Id="rId38" Type="http://schemas.openxmlformats.org/officeDocument/2006/relationships/image" Target="../media/image172.png"/><Relationship Id="rId46" Type="http://schemas.openxmlformats.org/officeDocument/2006/relationships/image" Target="../media/image180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29" Type="http://schemas.openxmlformats.org/officeDocument/2006/relationships/image" Target="../media/image163.png"/><Relationship Id="rId41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jpg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37" Type="http://schemas.openxmlformats.org/officeDocument/2006/relationships/image" Target="../media/image171.png"/><Relationship Id="rId40" Type="http://schemas.openxmlformats.org/officeDocument/2006/relationships/image" Target="../media/image174.png"/><Relationship Id="rId45" Type="http://schemas.openxmlformats.org/officeDocument/2006/relationships/image" Target="../media/image179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36" Type="http://schemas.openxmlformats.org/officeDocument/2006/relationships/image" Target="../media/image170.jpg"/><Relationship Id="rId49" Type="http://schemas.openxmlformats.org/officeDocument/2006/relationships/image" Target="../media/image183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31" Type="http://schemas.openxmlformats.org/officeDocument/2006/relationships/image" Target="../media/image165.png"/><Relationship Id="rId44" Type="http://schemas.openxmlformats.org/officeDocument/2006/relationships/image" Target="../media/image178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43" Type="http://schemas.openxmlformats.org/officeDocument/2006/relationships/image" Target="../media/image177.png"/><Relationship Id="rId48" Type="http://schemas.openxmlformats.org/officeDocument/2006/relationships/image" Target="../media/image182.png"/><Relationship Id="rId8" Type="http://schemas.openxmlformats.org/officeDocument/2006/relationships/image" Target="../media/image142.png"/><Relationship Id="rId51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jan_Schriefer@urmc.Rochester.ed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CyqbsHd-w&amp;feature=youtu.be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journals.sagepub.com/doi/pdf/10.1177/2374373520939827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vault.si.com/vault/2012/01/09/tom-brady-as-you-forgot-hi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842" y="931813"/>
            <a:ext cx="8973027" cy="1383127"/>
          </a:xfrm>
        </p:spPr>
        <p:txBody>
          <a:bodyPr>
            <a:noAutofit/>
          </a:bodyPr>
          <a:lstStyle/>
          <a:p>
            <a:r>
              <a:rPr lang="en-US" sz="2400" dirty="0" smtClean="0"/>
              <a:t>Give your Strategic Plan Legs…How to Improve Implementation and Tracking of Your Strategic Plan </a:t>
            </a:r>
            <a:br>
              <a:rPr lang="en-US" sz="2400" dirty="0" smtClean="0"/>
            </a:br>
            <a:endParaRPr lang="en-US" sz="2000" dirty="0">
              <a:solidFill>
                <a:schemeClr val="tx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3730280" y="4322583"/>
            <a:ext cx="5014885" cy="144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28688" rtl="0" eaLnBrk="0" fontAlgn="base" hangingPunct="0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Font typeface="Verdana" pitchFamily="-106" charset="0"/>
              <a:buNone/>
              <a:defRPr sz="1700">
                <a:solidFill>
                  <a:srgbClr val="517FB2"/>
                </a:solidFill>
                <a:latin typeface="+mn-lt"/>
                <a:ea typeface="Geneva" pitchFamily="-106" charset="-128"/>
                <a:cs typeface="Geneva" pitchFamily="-106" charset="-128"/>
              </a:defRPr>
            </a:lvl1pPr>
            <a:lvl2pPr marL="373063" indent="-158750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2pPr>
            <a:lvl3pPr marL="636588" indent="-158750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3pPr>
            <a:lvl4pPr marL="890588" indent="-149225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4pPr>
            <a:lvl5pPr marL="1155700" indent="-158750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5pPr>
            <a:lvl6pPr marL="16129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6pPr>
            <a:lvl7pPr marL="20701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7pPr>
            <a:lvl8pPr marL="25273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8pPr>
            <a:lvl9pPr marL="29845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9pPr>
          </a:lstStyle>
          <a:p>
            <a:pPr>
              <a:lnSpc>
                <a:spcPct val="100000"/>
              </a:lnSpc>
            </a:pPr>
            <a:endParaRPr lang="en-US" sz="10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"/>
          <a:stretch/>
        </p:blipFill>
        <p:spPr bwMode="auto">
          <a:xfrm>
            <a:off x="6429757" y="1838820"/>
            <a:ext cx="1294195" cy="188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3" y="2190682"/>
            <a:ext cx="4238625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1356" y="3891695"/>
            <a:ext cx="4777333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Jan Schriefer RN MBA MSN DrPH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Associate Professor, Pediatrics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Division of Pediatric Hospital Medicine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University of Rochester School of Medicine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Director of Quality and Patient Safety 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Golisano Children’s Hospital at URMC 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Board Member Greater Rochester Quality Council 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Marketing Committee Member </a:t>
            </a:r>
          </a:p>
          <a:p>
            <a:pPr algn="ctr"/>
            <a:r>
              <a:rPr lang="en-US" sz="1400" dirty="0" smtClean="0">
                <a:solidFill>
                  <a:srgbClr val="00407F"/>
                </a:solidFill>
              </a:rPr>
              <a:t>Twitter: @schrieferj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23" y="252866"/>
            <a:ext cx="3190267" cy="3041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2497" y="3681782"/>
            <a:ext cx="6802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561 NFL Touchdowns</a:t>
            </a:r>
          </a:p>
          <a:p>
            <a:pPr algn="ctr"/>
            <a:r>
              <a:rPr lang="en-US" sz="2800" dirty="0" smtClean="0"/>
              <a:t>28 </a:t>
            </a:r>
            <a:r>
              <a:rPr lang="en-US" sz="2800" dirty="0" smtClean="0"/>
              <a:t>TDs per season  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32" y="5023723"/>
            <a:ext cx="4476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0" y="1633831"/>
            <a:ext cx="1864625" cy="266297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52920" y="202223"/>
            <a:ext cx="8706442" cy="1046285"/>
          </a:xfrm>
          <a:prstGeom prst="rect">
            <a:avLst/>
          </a:prstGeom>
        </p:spPr>
        <p:txBody>
          <a:bodyPr/>
          <a:lstStyle>
            <a:lvl1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+mj-lt"/>
                <a:ea typeface="+mj-ea"/>
                <a:cs typeface="+mj-cs"/>
              </a:defRPr>
            </a:lvl1pPr>
            <a:lvl2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2pPr>
            <a:lvl3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3pPr>
            <a:lvl4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4pPr>
            <a:lvl5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5pPr>
            <a:lvl6pPr marL="4572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6pPr>
            <a:lvl7pPr marL="9144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7pPr>
            <a:lvl8pPr marL="13716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8pPr>
            <a:lvl9pPr marL="18288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000" kern="0" dirty="0" smtClean="0"/>
              <a:t>Leadership Lesson – Blink by Malcolm Gladwell</a:t>
            </a:r>
            <a:br>
              <a:rPr lang="en-US" sz="2000" kern="0" dirty="0" smtClean="0"/>
            </a:br>
            <a:r>
              <a:rPr lang="en-US" sz="2000" kern="0" dirty="0" smtClean="0"/>
              <a:t>Larry Bird – in the blink of an eye/split second could stop, focus, settle and shoot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0" y="5091757"/>
            <a:ext cx="8704751" cy="61778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504" y="1233696"/>
            <a:ext cx="4603727" cy="378163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170" y="1478527"/>
            <a:ext cx="1920317" cy="2921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757" y="5775656"/>
            <a:ext cx="7351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How many NBA 3 point shots did Larry Bird have in his 13 seasons?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60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754" y="719847"/>
            <a:ext cx="4647020" cy="2457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4046" y="3237401"/>
            <a:ext cx="4081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649 3 Pointers in the NBA </a:t>
            </a:r>
          </a:p>
          <a:p>
            <a:pPr algn="ctr"/>
            <a:r>
              <a:rPr lang="en-US" sz="2000" dirty="0" smtClean="0"/>
              <a:t>50 </a:t>
            </a:r>
            <a:r>
              <a:rPr lang="en-US" sz="2000" dirty="0" smtClean="0"/>
              <a:t>three pointers per season 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170" y="1128407"/>
            <a:ext cx="1606605" cy="245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3" y="1128406"/>
            <a:ext cx="2099555" cy="2519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454" y="4567412"/>
            <a:ext cx="4476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049" y="267390"/>
            <a:ext cx="92475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What do Tom Brady and Larry Bird have in common:</a:t>
            </a:r>
          </a:p>
          <a:p>
            <a:pPr algn="l"/>
            <a:r>
              <a:rPr lang="en-US" sz="2000" dirty="0" smtClean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Strategic Planning – </a:t>
            </a:r>
            <a:r>
              <a:rPr lang="en-US" sz="2000" dirty="0"/>
              <a:t>F</a:t>
            </a:r>
            <a:r>
              <a:rPr lang="en-US" sz="2000" dirty="0" smtClean="0"/>
              <a:t>orward thinking, transformational leaders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Quality Improvement – Strategize rapid cycle test of change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Set Direction – </a:t>
            </a:r>
            <a:r>
              <a:rPr lang="en-US" sz="2000" dirty="0"/>
              <a:t>C</a:t>
            </a:r>
            <a:r>
              <a:rPr lang="en-US" sz="2000" dirty="0" smtClean="0"/>
              <a:t>ommunicate plan widely and produce results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Develop Others – Build diverse, talented implementation teams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21" y="3446681"/>
            <a:ext cx="3683844" cy="24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GCH 5-Year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FY 2020-2024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142" y="1140282"/>
            <a:ext cx="7989883" cy="4898568"/>
          </a:xfrm>
        </p:spPr>
        <p:txBody>
          <a:bodyPr>
            <a:normAutofit/>
          </a:bodyPr>
          <a:lstStyle/>
          <a:p>
            <a:pPr marL="1143581" lvl="1" indent="-978817">
              <a:spcAft>
                <a:spcPts val="461"/>
              </a:spcAft>
              <a:buNone/>
            </a:pPr>
            <a:r>
              <a:rPr lang="en-US" sz="153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Mission: </a:t>
            </a:r>
            <a:r>
              <a:rPr lang="en-US" sz="1538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everything in our power to help every child reach their fullest potential</a:t>
            </a:r>
            <a:r>
              <a:rPr lang="en-US" sz="15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164764" lvl="1" indent="0">
              <a:spcAft>
                <a:spcPts val="461"/>
              </a:spcAft>
              <a:buNone/>
            </a:pPr>
            <a:r>
              <a:rPr lang="en-US" sz="153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Vision: </a:t>
            </a:r>
            <a:r>
              <a:rPr lang="en-US" sz="15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Improving children’s lives.</a:t>
            </a:r>
          </a:p>
          <a:p>
            <a:pPr marL="164764" lvl="1" indent="0">
              <a:buNone/>
            </a:pPr>
            <a:r>
              <a:rPr lang="en-US" sz="1538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 Areas:</a:t>
            </a:r>
            <a:endParaRPr lang="en-US" sz="1538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 Care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 Health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Culture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53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53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538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2" descr="Image result for we got this"/>
          <p:cNvSpPr>
            <a:spLocks noChangeAspect="1" noChangeArrowheads="1"/>
          </p:cNvSpPr>
          <p:nvPr/>
        </p:nvSpPr>
        <p:spPr bwMode="auto">
          <a:xfrm>
            <a:off x="1203305" y="681901"/>
            <a:ext cx="234315" cy="2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295" tIns="35147" rIns="70295" bIns="35147" numCol="1" anchor="t" anchorCtr="0" compatLnSpc="1">
            <a:prstTxWarp prst="textNoShape">
              <a:avLst/>
            </a:prstTxWarp>
          </a:bodyPr>
          <a:lstStyle/>
          <a:p>
            <a:endParaRPr lang="en-US" sz="615" dirty="0"/>
          </a:p>
        </p:txBody>
      </p:sp>
      <p:sp>
        <p:nvSpPr>
          <p:cNvPr id="5" name="AutoShape 4" descr="Image result for we got this"/>
          <p:cNvSpPr>
            <a:spLocks noChangeAspect="1" noChangeArrowheads="1"/>
          </p:cNvSpPr>
          <p:nvPr/>
        </p:nvSpPr>
        <p:spPr bwMode="auto">
          <a:xfrm>
            <a:off x="1320463" y="799059"/>
            <a:ext cx="234315" cy="2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0295" tIns="35147" rIns="70295" bIns="35147" numCol="1" anchor="t" anchorCtr="0" compatLnSpc="1">
            <a:prstTxWarp prst="textNoShape">
              <a:avLst/>
            </a:prstTxWarp>
          </a:bodyPr>
          <a:lstStyle/>
          <a:p>
            <a:endParaRPr lang="en-US" sz="615" dirty="0"/>
          </a:p>
        </p:txBody>
      </p:sp>
      <p:pic>
        <p:nvPicPr>
          <p:cNvPr id="7" name="Picture 6" descr="Image result for image diverse ki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49" y="2988673"/>
            <a:ext cx="3832545" cy="255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0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3" y="250550"/>
            <a:ext cx="3981450" cy="1009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352" y="1805865"/>
            <a:ext cx="8507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William Mallon - Sr</a:t>
            </a:r>
            <a:r>
              <a:rPr lang="en-US" sz="2000" dirty="0"/>
              <a:t>. </a:t>
            </a:r>
            <a:r>
              <a:rPr lang="en-US" sz="2000" dirty="0" smtClean="0"/>
              <a:t>Director </a:t>
            </a:r>
            <a:r>
              <a:rPr lang="en-US" sz="2000" dirty="0"/>
              <a:t>of Strategy and Innovation AAMC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“The </a:t>
            </a:r>
            <a:r>
              <a:rPr lang="en-US" sz="2000" dirty="0"/>
              <a:t>power of strategic planning is the way you talk about it to shape the culture of your </a:t>
            </a:r>
            <a:r>
              <a:rPr lang="en-US" sz="2000" dirty="0" smtClean="0"/>
              <a:t>institution” </a:t>
            </a:r>
          </a:p>
          <a:p>
            <a:pPr algn="ctr"/>
            <a:endParaRPr lang="en-US" sz="2000" i="1" u="sng" dirty="0">
              <a:solidFill>
                <a:srgbClr val="FF0000"/>
              </a:solidFill>
            </a:endParaRPr>
          </a:p>
          <a:p>
            <a:pPr algn="ctr"/>
            <a:r>
              <a:rPr lang="en-US" sz="2000" i="1" dirty="0" smtClean="0"/>
              <a:t>”Strategic </a:t>
            </a:r>
            <a:r>
              <a:rPr lang="en-US" sz="2000" i="1" dirty="0"/>
              <a:t>planning matters for the values it conveys, the rituals it embodies, and the way it nudges your organization in new </a:t>
            </a:r>
            <a:r>
              <a:rPr lang="en-US" sz="2000" i="1" dirty="0" smtClean="0"/>
              <a:t>directions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87368"/>
            <a:ext cx="4119355" cy="1411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327" y="4655029"/>
            <a:ext cx="12477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8783" y="1603435"/>
            <a:ext cx="7970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David O’Brien MHA Director of Institutional Planning, Emeritus at Stanford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“</a:t>
            </a:r>
            <a:r>
              <a:rPr lang="en-US" sz="2000" i="1" dirty="0" smtClean="0"/>
              <a:t>The </a:t>
            </a:r>
            <a:r>
              <a:rPr lang="en-US" sz="2000" i="1" dirty="0"/>
              <a:t>delegation of responsibility for specific initiatives frequently </a:t>
            </a:r>
            <a:r>
              <a:rPr lang="en-US" sz="2000" i="1" dirty="0" smtClean="0"/>
              <a:t>lacks </a:t>
            </a:r>
            <a:r>
              <a:rPr lang="en-US" sz="2000" i="1" dirty="0"/>
              <a:t>necessary </a:t>
            </a:r>
            <a:r>
              <a:rPr lang="en-US" sz="2000" i="1" dirty="0" smtClean="0"/>
              <a:t>accountability” </a:t>
            </a:r>
          </a:p>
          <a:p>
            <a:pPr algn="ctr"/>
            <a:endParaRPr lang="en-US" sz="2000" i="1" dirty="0"/>
          </a:p>
          <a:p>
            <a:pPr algn="ctr"/>
            <a:r>
              <a:rPr lang="en-US" sz="2000" i="1" dirty="0" smtClean="0"/>
              <a:t>“Strategic </a:t>
            </a:r>
            <a:r>
              <a:rPr lang="en-US" sz="2000" i="1" dirty="0"/>
              <a:t>initiatives </a:t>
            </a:r>
            <a:r>
              <a:rPr lang="en-US" sz="2000" i="1" dirty="0" smtClean="0"/>
              <a:t>are </a:t>
            </a:r>
            <a:r>
              <a:rPr lang="en-US" sz="2000" i="1" dirty="0"/>
              <a:t>frequently launched without </a:t>
            </a:r>
            <a:r>
              <a:rPr lang="en-US" sz="2000" i="1" dirty="0" smtClean="0"/>
              <a:t>necessary resources</a:t>
            </a:r>
            <a:r>
              <a:rPr lang="en-US" sz="2000" dirty="0"/>
              <a:t> </a:t>
            </a:r>
            <a:r>
              <a:rPr lang="en-US" sz="2000" dirty="0" smtClean="0"/>
              <a:t>and require </a:t>
            </a:r>
            <a:r>
              <a:rPr lang="en-US" sz="2000" dirty="0"/>
              <a:t>a commitment to communication and change </a:t>
            </a:r>
            <a:r>
              <a:rPr lang="en-US" sz="2000" dirty="0" smtClean="0"/>
              <a:t>management”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83" y="250550"/>
            <a:ext cx="3981450" cy="100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886" y="0"/>
            <a:ext cx="4245665" cy="150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158" y="4747591"/>
            <a:ext cx="758149" cy="9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590" y="818416"/>
            <a:ext cx="3383807" cy="43575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8289" y="5175980"/>
            <a:ext cx="8109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What strategic QI opportunities do you see for </a:t>
            </a:r>
            <a:r>
              <a:rPr lang="en-US" sz="2000" dirty="0" smtClean="0"/>
              <a:t>2021-2022? 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118" y="9728"/>
            <a:ext cx="4476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Familiar are you with SWOT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9606" y="1265244"/>
            <a:ext cx="3978275" cy="3219208"/>
          </a:xfrm>
        </p:spPr>
        <p:txBody>
          <a:bodyPr/>
          <a:lstStyle/>
          <a:p>
            <a:r>
              <a:rPr lang="en-US" dirty="0" smtClean="0"/>
              <a:t>PLEASE CHAT IN:</a:t>
            </a: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LOT</a:t>
            </a:r>
          </a:p>
          <a:p>
            <a:r>
              <a:rPr lang="en-US" dirty="0"/>
              <a:t>A LITTLE </a:t>
            </a:r>
          </a:p>
          <a:p>
            <a:r>
              <a:rPr lang="en-US" dirty="0"/>
              <a:t>NOT MUCH </a:t>
            </a:r>
          </a:p>
          <a:p>
            <a:r>
              <a:rPr lang="en-US" dirty="0"/>
              <a:t>NOT AT 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11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128" y="807190"/>
            <a:ext cx="6092866" cy="45173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11" y="5392096"/>
            <a:ext cx="547804" cy="677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717" y="5392096"/>
            <a:ext cx="437711" cy="663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732" y="5382813"/>
            <a:ext cx="428481" cy="655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663" y="5375425"/>
            <a:ext cx="441205" cy="660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998" y="5393893"/>
            <a:ext cx="498408" cy="6509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475" y="5375425"/>
            <a:ext cx="529643" cy="650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7573" y="5378505"/>
            <a:ext cx="551923" cy="6640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7663" y="5392096"/>
            <a:ext cx="435165" cy="6527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6809" y="5386161"/>
            <a:ext cx="559499" cy="658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4296" y="5383980"/>
            <a:ext cx="505145" cy="663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7429" y="5373403"/>
            <a:ext cx="469930" cy="663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8287" y="1401568"/>
            <a:ext cx="542454" cy="701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8691" y="2159719"/>
            <a:ext cx="560846" cy="679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6169" y="2882862"/>
            <a:ext cx="586690" cy="7494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7909" y="5341099"/>
            <a:ext cx="591236" cy="708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88288" y="3668910"/>
            <a:ext cx="573934" cy="743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96994" y="4461458"/>
            <a:ext cx="605890" cy="7621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2014" y="5404285"/>
            <a:ext cx="540127" cy="6529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4607" y="4713534"/>
            <a:ext cx="521274" cy="6853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8071" y="3960747"/>
            <a:ext cx="521274" cy="7383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6830" y="2269761"/>
            <a:ext cx="576520" cy="7960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5391" y="3101626"/>
            <a:ext cx="626634" cy="848159"/>
          </a:xfrm>
          <a:prstGeom prst="rect">
            <a:avLst/>
          </a:prstGeom>
        </p:spPr>
      </p:pic>
      <p:pic>
        <p:nvPicPr>
          <p:cNvPr id="30" name="Picture 2" descr="Children's Hospital Chief to Lead International Research Conference -  Newsroom - University of Rochester Medical Cent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30" y="1466229"/>
            <a:ext cx="560604" cy="78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256717" y="221777"/>
            <a:ext cx="6702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GCH Strategic Goal Pillars and Goal Area Leaders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 for this presentation…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1" y="998513"/>
            <a:ext cx="8185150" cy="24937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Please chat in your name, role and your organization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Please use chat for questions and discussion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Raise your hand if you want to share a thought or comment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Click on your name in participant listing and rename yourself with your organization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480" y="3758764"/>
            <a:ext cx="3809712" cy="17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4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01662"/>
            <a:ext cx="2505075" cy="3962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3390" y="1156231"/>
            <a:ext cx="68630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Encourage and support teams to be innovative and forward thinking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Value an innovation culture in the workplace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Empower teams to tackle issues with the trust of leadership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Support teams by removing barriers to their success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Understand everything we try might not work but learn from our mistakes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/>
              <a:t>Work together to find innovative solutions to address the most serious child health issues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81681" y="240650"/>
            <a:ext cx="8509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Stella Saved the Farm </a:t>
            </a:r>
            <a:r>
              <a:rPr lang="en-US" sz="2000" dirty="0" smtClean="0">
                <a:solidFill>
                  <a:schemeClr val="bg1"/>
                </a:solidFill>
              </a:rPr>
              <a:t>– A Tale Making Innovation Happen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20" y="4975182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48" y="116375"/>
            <a:ext cx="7724775" cy="12668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731" y="749788"/>
            <a:ext cx="2486025" cy="80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2" y="1612967"/>
            <a:ext cx="9300928" cy="2411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574" y="4169341"/>
            <a:ext cx="2595157" cy="19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E7E1F2-6E15-4DA6-87D2-59717418178B}" type="slidenum">
              <a:rPr lang="en-US" altLang="en-US" sz="100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000" dirty="0" smtClean="0"/>
              <a:t>Vegas Anyone by PACE Color Palette/Temperaments </a:t>
            </a:r>
          </a:p>
        </p:txBody>
      </p:sp>
      <p:pic>
        <p:nvPicPr>
          <p:cNvPr id="60421" name="Picture 7" descr="LasVeg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6" y="1054412"/>
            <a:ext cx="41005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5807413" y="3147439"/>
            <a:ext cx="2434888" cy="454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86016" tIns="43008" rIns="86016" bIns="43008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Red: Let</a:t>
            </a:r>
            <a:r>
              <a:rPr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go!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92142" y="4443722"/>
            <a:ext cx="3773488" cy="1057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6016" tIns="43008" rIns="86016" bIns="43008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Blue: Let</a:t>
            </a:r>
            <a:r>
              <a:rPr lang="ja-JP" altLang="en-US" sz="21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en-US" altLang="ja-JP" sz="21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make sure everyone wants to go. Can we all ride together?</a:t>
            </a:r>
            <a:endParaRPr lang="en-US" altLang="en-US" sz="21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831556" y="3943788"/>
            <a:ext cx="3773487" cy="137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016" tIns="43008" rIns="86016" bIns="43008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Yellow:  We need to plan dates, travel and hotel arrangements, meals, </a:t>
            </a:r>
            <a:r>
              <a:rPr lang="en-US" altLang="en-US" sz="2100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etc., etc.</a:t>
            </a:r>
            <a:endParaRPr lang="en-US" altLang="en-US" sz="2100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440531" y="3076576"/>
            <a:ext cx="4137025" cy="1057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6016" tIns="43008" rIns="86016" bIns="43008">
            <a:spAutoFit/>
          </a:bodyPr>
          <a:lstStyle>
            <a:lvl1pPr defTabSz="9715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Green: When is the best time to go? Should we consider some place closer?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4577556" y="1296041"/>
            <a:ext cx="4281488" cy="1058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18" tIns="45709" rIns="91418" bIns="45709"/>
          <a:lstStyle>
            <a:lvl1pPr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trip to Las Vegas, how would each color approach the 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trip?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3302" y="5787005"/>
            <a:ext cx="3000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What color would you be?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0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/>
      <p:bldP spid="37899" grpId="0"/>
      <p:bldP spid="37900" grpId="0"/>
      <p:bldP spid="379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64" y="193678"/>
            <a:ext cx="8949447" cy="498475"/>
          </a:xfrm>
        </p:spPr>
        <p:txBody>
          <a:bodyPr/>
          <a:lstStyle/>
          <a:p>
            <a:r>
              <a:rPr lang="en-US" dirty="0" smtClean="0"/>
              <a:t>Strategic QI: Setting Direction – Developing Others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49" y="848831"/>
            <a:ext cx="8185150" cy="4041775"/>
          </a:xfrm>
        </p:spPr>
        <p:txBody>
          <a:bodyPr/>
          <a:lstStyle/>
          <a:p>
            <a:r>
              <a:rPr lang="en-US" dirty="0" smtClean="0"/>
              <a:t>ACGME Pursuing Excellence Initiative (PEI) Mission: </a:t>
            </a:r>
          </a:p>
          <a:p>
            <a:pPr algn="ctr"/>
            <a:r>
              <a:rPr lang="en-US" sz="4000" dirty="0" smtClean="0"/>
              <a:t>“Training Quality Conversant Physicians to Lead to Healthcare Teams of the Future”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5" y="4890606"/>
            <a:ext cx="3400355" cy="832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9505" y="5172608"/>
            <a:ext cx="311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PRSM 606 Quality and Safety Elective</a:t>
            </a:r>
          </a:p>
          <a:p>
            <a:r>
              <a:rPr lang="en-US" sz="1200" dirty="0" smtClean="0"/>
              <a:t>Drs. Rashid, Meyers and Schriefer  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022" y="5172608"/>
            <a:ext cx="1579731" cy="5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085" y="972638"/>
            <a:ext cx="2609850" cy="4929187"/>
          </a:xfrm>
        </p:spPr>
      </p:pic>
      <p:sp>
        <p:nvSpPr>
          <p:cNvPr id="7171" name="Rectangle 5"/>
          <p:cNvSpPr>
            <a:spLocks/>
          </p:cNvSpPr>
          <p:nvPr/>
        </p:nvSpPr>
        <p:spPr bwMode="auto">
          <a:xfrm>
            <a:off x="2842149" y="1174618"/>
            <a:ext cx="5725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9pPr>
          </a:lstStyle>
          <a:p>
            <a:pPr algn="r" eaLnBrk="1" hangingPunct="1"/>
            <a:r>
              <a:rPr lang="en-US" altLang="en-US" sz="1800" dirty="0"/>
              <a:t>Helping Every Child Reach their </a:t>
            </a:r>
            <a:r>
              <a:rPr lang="en-US" altLang="en-US" sz="1800" dirty="0" smtClean="0"/>
              <a:t>fullest </a:t>
            </a:r>
            <a:r>
              <a:rPr lang="en-US" altLang="en-US" sz="1800" dirty="0"/>
              <a:t>Potential</a:t>
            </a:r>
          </a:p>
        </p:txBody>
      </p:sp>
      <p:sp>
        <p:nvSpPr>
          <p:cNvPr id="7172" name="Rectangle 6"/>
          <p:cNvSpPr>
            <a:spLocks/>
          </p:cNvSpPr>
          <p:nvPr/>
        </p:nvSpPr>
        <p:spPr bwMode="auto">
          <a:xfrm>
            <a:off x="3259496" y="1989765"/>
            <a:ext cx="4795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9pPr>
          </a:lstStyle>
          <a:p>
            <a:pPr algn="l" eaLnBrk="1" hangingPunct="1"/>
            <a:r>
              <a:rPr lang="en-US" altLang="en-US" sz="1800" dirty="0"/>
              <a:t>Metrics </a:t>
            </a:r>
            <a:r>
              <a:rPr lang="en-US" altLang="en-US" sz="1800" dirty="0" smtClean="0"/>
              <a:t>– </a:t>
            </a:r>
            <a:r>
              <a:rPr lang="en-US" altLang="en-US" sz="1800" dirty="0"/>
              <a:t>Public, </a:t>
            </a:r>
            <a:r>
              <a:rPr lang="en-US" altLang="en-US" sz="1800" dirty="0" smtClean="0"/>
              <a:t>Internal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Aspirational </a:t>
            </a:r>
            <a:endParaRPr lang="en-US" altLang="en-US" sz="1800" dirty="0"/>
          </a:p>
        </p:txBody>
      </p:sp>
      <p:sp>
        <p:nvSpPr>
          <p:cNvPr id="7173" name="Rectangle 7"/>
          <p:cNvSpPr>
            <a:spLocks/>
          </p:cNvSpPr>
          <p:nvPr/>
        </p:nvSpPr>
        <p:spPr bwMode="auto">
          <a:xfrm>
            <a:off x="3206709" y="2918697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9pPr>
          </a:lstStyle>
          <a:p>
            <a:pPr algn="l" eaLnBrk="1" hangingPunct="1"/>
            <a:r>
              <a:rPr lang="en-US" altLang="en-US" sz="1800" dirty="0"/>
              <a:t>Deliverables reviewed </a:t>
            </a:r>
            <a:r>
              <a:rPr lang="en-US" altLang="en-US" sz="1800" dirty="0" smtClean="0"/>
              <a:t>quarterly</a:t>
            </a:r>
            <a:endParaRPr lang="en-US" altLang="en-US" sz="1800" dirty="0"/>
          </a:p>
        </p:txBody>
      </p:sp>
      <p:sp>
        <p:nvSpPr>
          <p:cNvPr id="7174" name="Rectangle 8"/>
          <p:cNvSpPr>
            <a:spLocks/>
          </p:cNvSpPr>
          <p:nvPr/>
        </p:nvSpPr>
        <p:spPr bwMode="auto">
          <a:xfrm>
            <a:off x="2856297" y="3994532"/>
            <a:ext cx="5711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9pPr>
          </a:lstStyle>
          <a:p>
            <a:pPr algn="l" eaLnBrk="1" hangingPunct="1"/>
            <a:r>
              <a:rPr lang="en-US" altLang="en-US" sz="1800" dirty="0" smtClean="0"/>
              <a:t>PDSA-Plan Do Study Act rapid tests of change </a:t>
            </a:r>
            <a:endParaRPr lang="en-US" altLang="en-US" sz="18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10457" y="157429"/>
            <a:ext cx="10174514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defTabSz="833438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D80"/>
                </a:solidFill>
                <a:latin typeface="+mj-lt"/>
                <a:ea typeface="Geneva" pitchFamily="-106" charset="-128"/>
                <a:cs typeface="Geneva" pitchFamily="-106" charset="-128"/>
              </a:defRPr>
            </a:lvl1pPr>
            <a:lvl2pPr algn="l" defTabSz="833438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D80"/>
                </a:solidFill>
                <a:latin typeface="Verdana" pitchFamily="-106" charset="0"/>
                <a:ea typeface="Geneva" pitchFamily="-106" charset="-128"/>
                <a:cs typeface="Geneva" pitchFamily="-106" charset="-128"/>
              </a:defRPr>
            </a:lvl2pPr>
            <a:lvl3pPr algn="l" defTabSz="833438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D80"/>
                </a:solidFill>
                <a:latin typeface="Verdana" pitchFamily="-106" charset="0"/>
                <a:ea typeface="Geneva" pitchFamily="-106" charset="-128"/>
                <a:cs typeface="Geneva" pitchFamily="-106" charset="-128"/>
              </a:defRPr>
            </a:lvl3pPr>
            <a:lvl4pPr algn="l" defTabSz="833438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D80"/>
                </a:solidFill>
                <a:latin typeface="Verdana" pitchFamily="-106" charset="0"/>
                <a:ea typeface="Geneva" pitchFamily="-106" charset="-128"/>
                <a:cs typeface="Geneva" pitchFamily="-106" charset="-128"/>
              </a:defRPr>
            </a:lvl4pPr>
            <a:lvl5pPr algn="l" defTabSz="833438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D80"/>
                </a:solidFill>
                <a:latin typeface="Verdana" pitchFamily="-106" charset="0"/>
                <a:ea typeface="Geneva" pitchFamily="-106" charset="-128"/>
                <a:cs typeface="Geneva" pitchFamily="-106" charset="-128"/>
              </a:defRPr>
            </a:lvl5pPr>
            <a:lvl6pPr marL="457200" algn="l" defTabSz="83343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17FB2"/>
                </a:solidFill>
                <a:latin typeface="Verdana" pitchFamily="-106" charset="0"/>
              </a:defRPr>
            </a:lvl6pPr>
            <a:lvl7pPr marL="914400" algn="l" defTabSz="83343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17FB2"/>
                </a:solidFill>
                <a:latin typeface="Verdana" pitchFamily="-106" charset="0"/>
              </a:defRPr>
            </a:lvl7pPr>
            <a:lvl8pPr marL="1371600" algn="l" defTabSz="83343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17FB2"/>
                </a:solidFill>
                <a:latin typeface="Verdana" pitchFamily="-106" charset="0"/>
              </a:defRPr>
            </a:lvl8pPr>
            <a:lvl9pPr marL="1828800" algn="l" defTabSz="833438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17FB2"/>
                </a:solidFill>
                <a:latin typeface="Verdana" pitchFamily="-106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IHI </a:t>
            </a:r>
            <a:r>
              <a:rPr lang="en-US" sz="2000" dirty="0">
                <a:solidFill>
                  <a:schemeClr val="bg1"/>
                </a:solidFill>
              </a:rPr>
              <a:t>Model for </a:t>
            </a:r>
            <a:r>
              <a:rPr lang="en-US" sz="2000" dirty="0" smtClean="0">
                <a:solidFill>
                  <a:schemeClr val="bg1"/>
                </a:solidFill>
              </a:rPr>
              <a:t>Improvement Applied to GCH Strategic </a:t>
            </a:r>
            <a:r>
              <a:rPr lang="en-US" sz="2000" dirty="0">
                <a:solidFill>
                  <a:schemeClr val="bg1"/>
                </a:solidFill>
              </a:rPr>
              <a:t>Plan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7176" name="Slide Number Placeholder 1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  <a:ea typeface="Geneva" pitchFamily="-111" charset="-128"/>
              </a:defRPr>
            </a:lvl9pPr>
          </a:lstStyle>
          <a:p>
            <a:fld id="{0C9B489E-CF07-41F6-9285-A5555DFF4162}" type="slidenum">
              <a:rPr lang="en-US" altLang="en-US" sz="900" smtClean="0">
                <a:solidFill>
                  <a:srgbClr val="517FB2"/>
                </a:solidFill>
              </a:rPr>
              <a:pPr/>
              <a:t>24</a:t>
            </a:fld>
            <a:endParaRPr lang="en-US" altLang="en-US" sz="900" dirty="0" smtClean="0">
              <a:solidFill>
                <a:srgbClr val="517FB2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950935" y="4828806"/>
            <a:ext cx="1246451" cy="135798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4662375" y="5017378"/>
            <a:ext cx="2028825" cy="742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279" y="5017378"/>
            <a:ext cx="1579731" cy="5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64" y="193678"/>
            <a:ext cx="9062936" cy="498475"/>
          </a:xfrm>
        </p:spPr>
        <p:txBody>
          <a:bodyPr/>
          <a:lstStyle/>
          <a:p>
            <a:r>
              <a:rPr lang="en-US" sz="2000" dirty="0" smtClean="0"/>
              <a:t>GCH Strategic Plan Quarterly Monitoring Spreadsheets </a:t>
            </a:r>
            <a:endParaRPr lang="en-US" sz="2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156164"/>
              </p:ext>
            </p:extLst>
          </p:nvPr>
        </p:nvGraphicFramePr>
        <p:xfrm>
          <a:off x="23113" y="1308556"/>
          <a:ext cx="9349487" cy="109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" name="Worksheet" r:id="rId4" imgW="8051849" imgH="939625" progId="Excel.Sheet.12">
                  <p:embed/>
                </p:oleObj>
              </mc:Choice>
              <mc:Fallback>
                <p:oleObj name="Worksheet" r:id="rId4" imgW="8051849" imgH="9396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13" y="1308556"/>
                        <a:ext cx="9349487" cy="1091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444073"/>
              </p:ext>
            </p:extLst>
          </p:nvPr>
        </p:nvGraphicFramePr>
        <p:xfrm>
          <a:off x="42465" y="2904172"/>
          <a:ext cx="9273287" cy="1436031"/>
        </p:xfrm>
        <a:graphic>
          <a:graphicData uri="http://schemas.openxmlformats.org/drawingml/2006/table">
            <a:tbl>
              <a:tblPr/>
              <a:tblGrid>
                <a:gridCol w="535966">
                  <a:extLst>
                    <a:ext uri="{9D8B030D-6E8A-4147-A177-3AD203B41FA5}">
                      <a16:colId xmlns:a16="http://schemas.microsoft.com/office/drawing/2014/main" val="887029040"/>
                    </a:ext>
                  </a:extLst>
                </a:gridCol>
                <a:gridCol w="2594991">
                  <a:extLst>
                    <a:ext uri="{9D8B030D-6E8A-4147-A177-3AD203B41FA5}">
                      <a16:colId xmlns:a16="http://schemas.microsoft.com/office/drawing/2014/main" val="3605262217"/>
                    </a:ext>
                  </a:extLst>
                </a:gridCol>
                <a:gridCol w="1402408">
                  <a:extLst>
                    <a:ext uri="{9D8B030D-6E8A-4147-A177-3AD203B41FA5}">
                      <a16:colId xmlns:a16="http://schemas.microsoft.com/office/drawing/2014/main" val="3404177213"/>
                    </a:ext>
                  </a:extLst>
                </a:gridCol>
                <a:gridCol w="1402408">
                  <a:extLst>
                    <a:ext uri="{9D8B030D-6E8A-4147-A177-3AD203B41FA5}">
                      <a16:colId xmlns:a16="http://schemas.microsoft.com/office/drawing/2014/main" val="793240715"/>
                    </a:ext>
                  </a:extLst>
                </a:gridCol>
                <a:gridCol w="1098010">
                  <a:extLst>
                    <a:ext uri="{9D8B030D-6E8A-4147-A177-3AD203B41FA5}">
                      <a16:colId xmlns:a16="http://schemas.microsoft.com/office/drawing/2014/main" val="2686610872"/>
                    </a:ext>
                  </a:extLst>
                </a:gridCol>
                <a:gridCol w="1119752">
                  <a:extLst>
                    <a:ext uri="{9D8B030D-6E8A-4147-A177-3AD203B41FA5}">
                      <a16:colId xmlns:a16="http://schemas.microsoft.com/office/drawing/2014/main" val="872954852"/>
                    </a:ext>
                  </a:extLst>
                </a:gridCol>
                <a:gridCol w="1119752">
                  <a:extLst>
                    <a:ext uri="{9D8B030D-6E8A-4147-A177-3AD203B41FA5}">
                      <a16:colId xmlns:a16="http://schemas.microsoft.com/office/drawing/2014/main" val="2099233453"/>
                    </a:ext>
                  </a:extLst>
                </a:gridCol>
              </a:tblGrid>
              <a:tr h="2872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Metric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Metric Progress</a:t>
                      </a:r>
                    </a:p>
                  </a:txBody>
                  <a:tcPr marL="5471" marR="5471" marT="5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734365"/>
                  </a:ext>
                </a:extLst>
              </a:tr>
              <a:tr h="2872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Year Target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FY2019 Baseline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FY2020 Target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FY2020 Actual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FY2020 Variance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399922"/>
                  </a:ext>
                </a:extLst>
              </a:tr>
              <a:tr h="8616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71" marR="5471" marT="5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Rates of teen pregnancies in 1) Monroe County and 2) Rochester</a:t>
                      </a:r>
                    </a:p>
                  </a:txBody>
                  <a:tcPr marL="5471" marR="5471" marT="54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 decrease in Monroe</a:t>
                      </a:r>
                    </a:p>
                  </a:txBody>
                  <a:tcPr marL="5471" marR="5471" marT="54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12 per 1000  2) 29 per 1000 in 2017</a:t>
                      </a:r>
                    </a:p>
                  </a:txBody>
                  <a:tcPr marL="5471" marR="5471" marT="54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decrease</a:t>
                      </a:r>
                    </a:p>
                  </a:txBody>
                  <a:tcPr marL="5471" marR="5471" marT="54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71" marR="5471" marT="54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71" marR="5471" marT="54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489368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34921" y="856467"/>
            <a:ext cx="527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Quality Improvement “PROCESS” Measure  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844356" y="2485656"/>
            <a:ext cx="534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Quality Improvement “OUTCOME” Measure  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61212" y="4521388"/>
            <a:ext cx="368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hlinkClick r:id="rId6"/>
              </a:rPr>
              <a:t>Impact of the Rochester LARC Initiative </a:t>
            </a:r>
            <a:endParaRPr lang="en-US" sz="1200" dirty="0" smtClean="0">
              <a:hlinkClick r:id="rId6"/>
            </a:endParaRPr>
          </a:p>
          <a:p>
            <a:pPr algn="l"/>
            <a:r>
              <a:rPr lang="en-US" sz="1200" dirty="0" smtClean="0">
                <a:hlinkClick r:id="rId6"/>
              </a:rPr>
              <a:t>on </a:t>
            </a:r>
            <a:r>
              <a:rPr lang="en-US" sz="1200" dirty="0">
                <a:hlinkClick r:id="rId6"/>
              </a:rPr>
              <a:t>Adolescents' </a:t>
            </a:r>
            <a:r>
              <a:rPr lang="en-US" sz="1200" dirty="0" smtClean="0">
                <a:hlinkClick r:id="rId6"/>
              </a:rPr>
              <a:t>Utilization </a:t>
            </a:r>
            <a:r>
              <a:rPr lang="en-US" sz="1200" dirty="0">
                <a:hlinkClick r:id="rId6"/>
              </a:rPr>
              <a:t>of Long-Acting </a:t>
            </a:r>
            <a:endParaRPr lang="en-US" sz="1200" dirty="0" smtClean="0">
              <a:hlinkClick r:id="rId6"/>
            </a:endParaRPr>
          </a:p>
          <a:p>
            <a:pPr algn="l"/>
            <a:r>
              <a:rPr lang="en-US" sz="1200" dirty="0" smtClean="0">
                <a:hlinkClick r:id="rId6"/>
              </a:rPr>
              <a:t>Reversible Contraception</a:t>
            </a:r>
            <a:endParaRPr lang="en-US" sz="1200" dirty="0" smtClean="0"/>
          </a:p>
          <a:p>
            <a:pPr algn="l"/>
            <a:r>
              <a:rPr lang="en-US" sz="1200" dirty="0" smtClean="0"/>
              <a:t>https</a:t>
            </a:r>
            <a:r>
              <a:rPr lang="en-US" sz="1200" dirty="0"/>
              <a:t>://pubmed.ncbi.nlm.nih.gov/31978438</a:t>
            </a:r>
            <a:r>
              <a:rPr lang="en-US" dirty="0"/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23113" y="5533570"/>
            <a:ext cx="41215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</a:t>
            </a:r>
            <a:r>
              <a:rPr lang="en-US" sz="1200" dirty="0"/>
              <a:t>://www.youtube.com/watch?v=CGtDyXjdbDE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446" y="4389387"/>
            <a:ext cx="2345554" cy="17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https://www.jpeds.com/article/S0022-3476(20)30133-5/fulltext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632" y="1060314"/>
            <a:ext cx="8706430" cy="47118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908199" y="5803882"/>
            <a:ext cx="43941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https://www.sciencedirect.com/journal/the-journal-of-pediatrics/vol/224/suppl/C</a:t>
            </a:r>
          </a:p>
        </p:txBody>
      </p:sp>
    </p:spTree>
    <p:extLst>
      <p:ext uri="{BB962C8B-B14F-4D97-AF65-F5344CB8AC3E}">
        <p14:creationId xmlns:p14="http://schemas.microsoft.com/office/powerpoint/2010/main" val="35366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Brophy, Stevenson, Kaczorowski, Schriefer 2020 JPeds 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156339"/>
            <a:ext cx="9003282" cy="38404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41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Brophy, Stevenson, Kaczorowski, Schriefer 2020 </a:t>
            </a:r>
            <a:r>
              <a:rPr lang="en-US" sz="2000" dirty="0" smtClean="0"/>
              <a:t>JPeds 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7" y="1395480"/>
            <a:ext cx="9325013" cy="34747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80" y="3353498"/>
            <a:ext cx="4494333" cy="1179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667" y="2538780"/>
            <a:ext cx="2257425" cy="600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9711" y="5296528"/>
            <a:ext cx="5618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https://jamanetwork.com/journals/jamapediatrics/fullarticle/2771108</a:t>
            </a:r>
          </a:p>
        </p:txBody>
      </p:sp>
    </p:spTree>
    <p:extLst>
      <p:ext uri="{BB962C8B-B14F-4D97-AF65-F5344CB8AC3E}">
        <p14:creationId xmlns:p14="http://schemas.microsoft.com/office/powerpoint/2010/main" val="27961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7" y="193678"/>
            <a:ext cx="9109129" cy="498475"/>
          </a:xfrm>
        </p:spPr>
        <p:txBody>
          <a:bodyPr/>
          <a:lstStyle/>
          <a:p>
            <a:r>
              <a:rPr lang="en-US" sz="2000" dirty="0" smtClean="0"/>
              <a:t>Plan Do Study Act Cycles Across all 7 Strategic Plan Goal Areas 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247" y="803105"/>
            <a:ext cx="5264113" cy="39319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19" y="4951393"/>
            <a:ext cx="1228576" cy="993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57" y="4998746"/>
            <a:ext cx="1125231" cy="909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581" y="4884931"/>
            <a:ext cx="1200107" cy="970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75" y="4987588"/>
            <a:ext cx="1139033" cy="920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318" y="4745179"/>
            <a:ext cx="1141735" cy="923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21" y="4945464"/>
            <a:ext cx="1194883" cy="965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495" y="4904831"/>
            <a:ext cx="1202904" cy="9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Disclosures and 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782" y="893813"/>
            <a:ext cx="4166006" cy="493873"/>
          </a:xfrm>
        </p:spPr>
        <p:txBody>
          <a:bodyPr/>
          <a:lstStyle/>
          <a:p>
            <a:r>
              <a:rPr lang="en-US" dirty="0" smtClean="0"/>
              <a:t>Dr</a:t>
            </a:r>
            <a:r>
              <a:rPr lang="en-US" dirty="0" smtClean="0"/>
              <a:t>. </a:t>
            </a:r>
            <a:r>
              <a:rPr lang="en-US" dirty="0" smtClean="0"/>
              <a:t>Schriefer has no disclosures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2332" y="1387686"/>
            <a:ext cx="8448135" cy="192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07950" indent="-107950" algn="l" defTabSz="928688" rtl="0" eaLnBrk="0" fontAlgn="base" hangingPunct="0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Font typeface="Verdana" pitchFamily="-111" charset="0"/>
              <a:buChar char=" "/>
              <a:defRPr sz="1700">
                <a:solidFill>
                  <a:srgbClr val="517FB2"/>
                </a:solidFill>
                <a:latin typeface="+mn-lt"/>
                <a:ea typeface="Geneva" pitchFamily="-106" charset="-128"/>
                <a:cs typeface="Geneva" pitchFamily="-106" charset="-128"/>
              </a:defRPr>
            </a:lvl1pPr>
            <a:lvl2pPr marL="373063" indent="-158750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2pPr>
            <a:lvl3pPr marL="636588" indent="-158750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3pPr>
            <a:lvl4pPr marL="890588" indent="-149225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4pPr>
            <a:lvl5pPr marL="1155700" indent="-158750" algn="l" defTabSz="92868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5pPr>
            <a:lvl6pPr marL="16129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6pPr>
            <a:lvl7pPr marL="20701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7pPr>
            <a:lvl8pPr marL="25273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8pPr>
            <a:lvl9pPr marL="2984500" indent="-158750" algn="l" defTabSz="92868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85000"/>
              <a:buChar char="•"/>
              <a:defRPr sz="1700">
                <a:solidFill>
                  <a:srgbClr val="517FB2"/>
                </a:solidFill>
                <a:latin typeface="+mn-lt"/>
                <a:ea typeface="Geneva" pitchFamily="-106" charset="-128"/>
              </a:defRPr>
            </a:lvl9pPr>
          </a:lstStyle>
          <a:p>
            <a:pPr marL="214313" lvl="1" indent="0" algn="ctr">
              <a:buNone/>
            </a:pPr>
            <a:r>
              <a:rPr lang="en-US" kern="0" dirty="0" smtClean="0"/>
              <a:t>Learning Objectives:</a:t>
            </a:r>
          </a:p>
          <a:p>
            <a:pPr lvl="1"/>
            <a:r>
              <a:rPr lang="en-US" kern="0" dirty="0"/>
              <a:t>A</a:t>
            </a:r>
            <a:r>
              <a:rPr lang="en-US" kern="0" dirty="0" smtClean="0"/>
              <a:t>pply quality improvement science to strategic plans</a:t>
            </a:r>
          </a:p>
          <a:p>
            <a:pPr lvl="1"/>
            <a:r>
              <a:rPr lang="en-US" kern="0" dirty="0" smtClean="0"/>
              <a:t>Formulate how to set vision, mission and direction</a:t>
            </a:r>
          </a:p>
          <a:p>
            <a:pPr lvl="1"/>
            <a:r>
              <a:rPr lang="en-US" kern="0" dirty="0" smtClean="0"/>
              <a:t>Create ways to develop others – as a mentor, coach, sponsor, connector </a:t>
            </a:r>
          </a:p>
          <a:p>
            <a:pPr lvl="1"/>
            <a:r>
              <a:rPr lang="en-US" kern="0" dirty="0"/>
              <a:t>B</a:t>
            </a:r>
            <a:r>
              <a:rPr lang="en-US" kern="0" dirty="0" smtClean="0"/>
              <a:t>uild your strategic QI support network </a:t>
            </a:r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162" y="3405431"/>
            <a:ext cx="3545732" cy="27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1" y="922219"/>
            <a:ext cx="5409772" cy="51102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1602" y="164495"/>
            <a:ext cx="9109129" cy="498475"/>
          </a:xfrm>
        </p:spPr>
        <p:txBody>
          <a:bodyPr/>
          <a:lstStyle/>
          <a:p>
            <a:pPr algn="ctr"/>
            <a:r>
              <a:rPr lang="en-US" sz="2000" dirty="0" smtClean="0"/>
              <a:t>Use of Social Media to Communicate and Share Innovation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173414" y="1060314"/>
            <a:ext cx="242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~7,000 Followers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82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266"/>
            <a:ext cx="9372600" cy="498475"/>
          </a:xfrm>
        </p:spPr>
        <p:txBody>
          <a:bodyPr/>
          <a:lstStyle/>
          <a:p>
            <a:r>
              <a:rPr lang="en-US" sz="2000" dirty="0" smtClean="0"/>
              <a:t>Partnerships, Community Outreach </a:t>
            </a:r>
            <a:r>
              <a:rPr lang="en-US" sz="2000" dirty="0" smtClean="0"/>
              <a:t>and PR Drive </a:t>
            </a:r>
            <a:r>
              <a:rPr lang="en-US" sz="2000" dirty="0" smtClean="0"/>
              <a:t>Strategic </a:t>
            </a:r>
            <a:r>
              <a:rPr lang="en-US" sz="2000" dirty="0" smtClean="0"/>
              <a:t>Plans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905" y="833190"/>
            <a:ext cx="5570142" cy="5208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44" y="1487154"/>
            <a:ext cx="1073152" cy="120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583" y="2695506"/>
            <a:ext cx="1038713" cy="132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83" y="4015537"/>
            <a:ext cx="1049877" cy="1411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236" y="823462"/>
            <a:ext cx="1942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@JJ_Rochester </a:t>
            </a:r>
          </a:p>
          <a:p>
            <a:r>
              <a:rPr lang="en-US" sz="1600" dirty="0" smtClean="0"/>
              <a:t>16,500 Followers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6376" y="5465798"/>
            <a:ext cx="181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@DocEMurray </a:t>
            </a:r>
          </a:p>
          <a:p>
            <a:r>
              <a:rPr lang="en-US" sz="1600" dirty="0" smtClean="0"/>
              <a:t>5,068 Followers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72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GCH Strong Kids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05" y="49031"/>
            <a:ext cx="5081486" cy="5983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5206">
            <a:off x="529637" y="1351023"/>
            <a:ext cx="2886447" cy="3524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766" y="6053993"/>
            <a:ext cx="47404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https://issuu.com/urmc/docs/strongkids_2020_vol1-01-30-20fin-rev2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494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GCH Strategic Plan Public Website and Video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7" y="1517435"/>
            <a:ext cx="5747582" cy="3025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932660"/>
            <a:ext cx="903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www.urmc.rochester.edu/childrens-hospital/our-strategic-plan.aspx</a:t>
            </a:r>
            <a:endParaRPr lang="en-US" sz="1600" dirty="0" smtClean="0"/>
          </a:p>
          <a:p>
            <a:pPr algn="l"/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21" y="4547617"/>
            <a:ext cx="2522809" cy="1437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1" y="4591383"/>
            <a:ext cx="2411122" cy="13648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7426" y="5956282"/>
            <a:ext cx="1458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/>
              <a:t>@DrNelms</a:t>
            </a:r>
          </a:p>
          <a:p>
            <a:pPr algn="l"/>
            <a:r>
              <a:rPr lang="en-US" sz="1200" dirty="0" smtClean="0"/>
              <a:t>3,500 Followers 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832" y="2071912"/>
            <a:ext cx="3193299" cy="29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835" y="197739"/>
            <a:ext cx="3248025" cy="22193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29" y="2417064"/>
            <a:ext cx="8228346" cy="29570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3471" y="5479998"/>
            <a:ext cx="7089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 = Inclusion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Diversity, Equity, Anti-Racism, and Social Justice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60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“My Chart” Patient Portal Inpatient Activation QI Increasing Telehealth Access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128" y="1006751"/>
            <a:ext cx="7867446" cy="37403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090231" y="4862906"/>
            <a:ext cx="46863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Does </a:t>
            </a:r>
            <a:r>
              <a:rPr lang="en-US" sz="1400" dirty="0"/>
              <a:t>your hospital have QI projects to reduce racial, ethnic or language </a:t>
            </a:r>
            <a:r>
              <a:rPr lang="en-US" sz="1400" dirty="0" smtClean="0"/>
              <a:t>disparities?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 smtClean="0"/>
              <a:t>Is </a:t>
            </a:r>
            <a:r>
              <a:rPr lang="en-US" sz="1400" dirty="0"/>
              <a:t>your hospital addressing disparities in access to virtual care by patients and families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06" y="4820029"/>
            <a:ext cx="1092269" cy="113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Roc the Future Digital Divide </a:t>
            </a:r>
            <a:r>
              <a:rPr lang="en-US" sz="1400" dirty="0" smtClean="0"/>
              <a:t>and the Children’s Institute SROT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https</a:t>
            </a:r>
            <a:r>
              <a:rPr lang="en-US" sz="1400" dirty="0"/>
              <a:t>://rocthefuture.org/wp-content/uploads/2020/12/Digital-Divide-Briefing-Slides-12-15-2020.pdf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705" y="1016691"/>
            <a:ext cx="7037060" cy="46784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198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82" y="140357"/>
            <a:ext cx="8610224" cy="498475"/>
          </a:xfrm>
        </p:spPr>
        <p:txBody>
          <a:bodyPr/>
          <a:lstStyle/>
          <a:p>
            <a:pPr algn="ctr"/>
            <a:r>
              <a:rPr lang="en-US" sz="1400" dirty="0"/>
              <a:t>Ruffolo 1</a:t>
            </a:r>
            <a:r>
              <a:rPr lang="en-US" sz="1400" baseline="30000" dirty="0"/>
              <a:t>st</a:t>
            </a:r>
            <a:r>
              <a:rPr lang="en-US" sz="1400" dirty="0"/>
              <a:t> Author Wakeman Sr Author JPedsSurg (2020) PEI UPP Team </a:t>
            </a:r>
            <a:r>
              <a:rPr lang="en-US" sz="1400" dirty="0" smtClean="0"/>
              <a:t>Cohort I</a:t>
            </a:r>
            <a:br>
              <a:rPr lang="en-US" sz="1400" dirty="0" smtClean="0"/>
            </a:br>
            <a:r>
              <a:rPr lang="en-US" sz="1400" dirty="0"/>
              <a:t> Strategic Smart </a:t>
            </a:r>
            <a:r>
              <a:rPr lang="en-US" sz="1400" dirty="0" smtClean="0"/>
              <a:t>QI Aim</a:t>
            </a:r>
            <a:r>
              <a:rPr lang="en-US" sz="1400" dirty="0"/>
              <a:t>: Reduce Feeding Tube Dislodgements, LOS and ED </a:t>
            </a:r>
            <a:r>
              <a:rPr lang="en-US" sz="1400" dirty="0" smtClean="0"/>
              <a:t>Revisits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81681" y="5992238"/>
            <a:ext cx="4277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https://www.jpedsurg.org/article/S0022-3468(20)30694-1/pdf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082" y="2666773"/>
            <a:ext cx="8185150" cy="3296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59" y="836436"/>
            <a:ext cx="7255719" cy="1830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225" y="2142235"/>
            <a:ext cx="1604353" cy="4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6" y="193678"/>
            <a:ext cx="8542342" cy="498475"/>
          </a:xfrm>
        </p:spPr>
        <p:txBody>
          <a:bodyPr/>
          <a:lstStyle/>
          <a:p>
            <a:r>
              <a:rPr lang="en-US" dirty="0" smtClean="0"/>
              <a:t>APSA Quality, Safety and Value in Surgery Award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98" y="944485"/>
            <a:ext cx="6828434" cy="52520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791" y="1022017"/>
            <a:ext cx="2823603" cy="1224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179" y="2499044"/>
            <a:ext cx="2052336" cy="30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Public Facing Website – Vanity URL</a:t>
            </a:r>
            <a:br>
              <a:rPr lang="en-US" sz="2000" dirty="0" smtClean="0"/>
            </a:br>
            <a:r>
              <a:rPr lang="en-US" sz="2000" dirty="0" smtClean="0"/>
              <a:t>Golisano.rochester.edu/feedingtube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759" y="927238"/>
            <a:ext cx="6753416" cy="49528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34970" y="5956282"/>
            <a:ext cx="63312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https://www.urmc.rochester.edu/childrens-hospital/gastroenterology/g-tube-home-care.aspx</a:t>
            </a:r>
          </a:p>
        </p:txBody>
      </p:sp>
    </p:spTree>
    <p:extLst>
      <p:ext uri="{BB962C8B-B14F-4D97-AF65-F5344CB8AC3E}">
        <p14:creationId xmlns:p14="http://schemas.microsoft.com/office/powerpoint/2010/main" val="22448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03" y="1693431"/>
            <a:ext cx="8185150" cy="36762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Include </a:t>
            </a:r>
            <a:r>
              <a:rPr lang="en-US" dirty="0" smtClean="0"/>
              <a:t>the </a:t>
            </a:r>
            <a:r>
              <a:rPr lang="en-US" dirty="0" smtClean="0"/>
              <a:t>customer</a:t>
            </a:r>
            <a:r>
              <a:rPr lang="en-US" dirty="0" smtClean="0"/>
              <a:t> </a:t>
            </a:r>
            <a:r>
              <a:rPr lang="en-US" dirty="0"/>
              <a:t>perspective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Allow adequate </a:t>
            </a:r>
            <a:r>
              <a:rPr lang="en-US" dirty="0" smtClean="0"/>
              <a:t>time for questions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Interactive – ask for people to chat in comments, questions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Relevant topic: Strategic </a:t>
            </a:r>
            <a:r>
              <a:rPr lang="en-US" dirty="0" smtClean="0"/>
              <a:t>planning </a:t>
            </a:r>
            <a:r>
              <a:rPr lang="en-US" dirty="0" smtClean="0"/>
              <a:t>is essential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Detailed evaluations and suggestions for future topics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Opportunity for future collaboration with the presenter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Please call on me anytime to assist your planning and QI work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Happy to serve as a mentor, coach, sponsor or connector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37" y="242177"/>
            <a:ext cx="5267325" cy="127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03" y="466014"/>
            <a:ext cx="23717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41" y="189067"/>
            <a:ext cx="8951560" cy="498475"/>
          </a:xfrm>
        </p:spPr>
        <p:txBody>
          <a:bodyPr/>
          <a:lstStyle/>
          <a:p>
            <a:r>
              <a:rPr lang="en-US" sz="1400" dirty="0"/>
              <a:t>Bracken 1</a:t>
            </a:r>
            <a:r>
              <a:rPr lang="en-US" sz="1400" baseline="30000" dirty="0"/>
              <a:t>st</a:t>
            </a:r>
            <a:r>
              <a:rPr lang="en-US" sz="1400" dirty="0"/>
              <a:t> Author Frey Sr </a:t>
            </a:r>
            <a:r>
              <a:rPr lang="en-US" sz="1400" dirty="0" smtClean="0"/>
              <a:t>Author – Hospital Pediatrics </a:t>
            </a:r>
            <a:r>
              <a:rPr lang="en-US" sz="1400" dirty="0"/>
              <a:t>Accepted </a:t>
            </a:r>
            <a:r>
              <a:rPr lang="en-US" sz="1400" dirty="0" smtClean="0"/>
              <a:t>Manuscript</a:t>
            </a:r>
            <a:br>
              <a:rPr lang="en-US" sz="1400" dirty="0" smtClean="0"/>
            </a:br>
            <a:r>
              <a:rPr lang="en-US" sz="1400" dirty="0"/>
              <a:t> Strategic Smart </a:t>
            </a:r>
            <a:r>
              <a:rPr lang="en-US" sz="1400" dirty="0" smtClean="0"/>
              <a:t>QI Aim: Decrease Acute Care Reutilization for Children with Asthma 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447" y="1536811"/>
            <a:ext cx="7457023" cy="4049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15" y="867492"/>
            <a:ext cx="8187660" cy="651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1" y="1807454"/>
            <a:ext cx="1394840" cy="1758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60" y="3640151"/>
            <a:ext cx="1668940" cy="503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332" y="5567384"/>
            <a:ext cx="3041138" cy="4472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549" y="5668950"/>
            <a:ext cx="57198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http://www.squire-statement.org/index.cfm?fuseaction=page.viewpage&amp;pageid=471</a:t>
            </a:r>
          </a:p>
        </p:txBody>
      </p:sp>
    </p:spTree>
    <p:extLst>
      <p:ext uri="{BB962C8B-B14F-4D97-AF65-F5344CB8AC3E}">
        <p14:creationId xmlns:p14="http://schemas.microsoft.com/office/powerpoint/2010/main" val="37511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4" y="170894"/>
            <a:ext cx="9202366" cy="498475"/>
          </a:xfrm>
        </p:spPr>
        <p:txBody>
          <a:bodyPr/>
          <a:lstStyle/>
          <a:p>
            <a:pPr algn="ctr"/>
            <a:r>
              <a:rPr lang="en-US" sz="1400" dirty="0" smtClean="0"/>
              <a:t>Ramazani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Author Bayer Sr Author – Submitted Manuscript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Strategic Smart </a:t>
            </a:r>
            <a:r>
              <a:rPr lang="en-US" sz="1400" dirty="0" smtClean="0"/>
              <a:t>QI Aim: Improving </a:t>
            </a:r>
            <a:r>
              <a:rPr lang="en-US" sz="1400" dirty="0"/>
              <a:t>the Timing of Laboratory Studies in Hospitalized Children: A Quality Improvement </a:t>
            </a:r>
            <a:r>
              <a:rPr lang="en-US" sz="1400" dirty="0" smtClean="0"/>
              <a:t>Study</a:t>
            </a:r>
            <a:endParaRPr lang="en-US" sz="1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226" y="2463206"/>
            <a:ext cx="6386317" cy="36891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738" y="789299"/>
            <a:ext cx="4372675" cy="1673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" y="844222"/>
            <a:ext cx="1452602" cy="1830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734" y="844222"/>
            <a:ext cx="1750016" cy="19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64" y="141408"/>
            <a:ext cx="9055885" cy="498475"/>
          </a:xfrm>
        </p:spPr>
        <p:txBody>
          <a:bodyPr/>
          <a:lstStyle/>
          <a:p>
            <a:pPr algn="ctr"/>
            <a:r>
              <a:rPr lang="en-US" sz="1800" dirty="0" smtClean="0"/>
              <a:t>GCH Strategic </a:t>
            </a:r>
            <a:r>
              <a:rPr lang="en-US" sz="1800" dirty="0" smtClean="0"/>
              <a:t>Plan Quality </a:t>
            </a:r>
            <a:r>
              <a:rPr lang="en-US" sz="1800" dirty="0" smtClean="0"/>
              <a:t>Improvement Science Scholarship 2020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CDF53-1F96-4138-979F-6970EBFDDB1B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491" y="2306668"/>
            <a:ext cx="1619250" cy="937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497" y="3286753"/>
            <a:ext cx="1519238" cy="458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658" y="4808540"/>
            <a:ext cx="1731944" cy="37477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5784681" y="968970"/>
            <a:ext cx="2437148" cy="72236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3608963" y="868943"/>
            <a:ext cx="991611" cy="1351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520" y="4680602"/>
            <a:ext cx="2228594" cy="966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49" y="2561198"/>
            <a:ext cx="1014925" cy="1339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158" y="3244435"/>
            <a:ext cx="1049671" cy="131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542" y="4995925"/>
            <a:ext cx="1040532" cy="1311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76" y="3954054"/>
            <a:ext cx="1340663" cy="959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2184" y="3831706"/>
            <a:ext cx="1985138" cy="7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821" y="1541212"/>
            <a:ext cx="1758099" cy="814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0581" y="1924221"/>
            <a:ext cx="1579731" cy="5543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322" y="1928365"/>
            <a:ext cx="1750190" cy="4286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82563" y="3710417"/>
            <a:ext cx="723900" cy="723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8624" y="5408140"/>
            <a:ext cx="2374011" cy="3462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364" y="1066049"/>
            <a:ext cx="2723099" cy="2533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26697" y="2881699"/>
            <a:ext cx="551006" cy="5464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11402" y="3521791"/>
            <a:ext cx="1160798" cy="550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38529" y="2582960"/>
            <a:ext cx="3262496" cy="6263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49312" y="4619774"/>
            <a:ext cx="546212" cy="5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30" y="193678"/>
            <a:ext cx="8978630" cy="498475"/>
          </a:xfrm>
        </p:spPr>
        <p:txBody>
          <a:bodyPr/>
          <a:lstStyle/>
          <a:p>
            <a:r>
              <a:rPr lang="en-US" dirty="0" smtClean="0"/>
              <a:t>Chopra and Saint (2017) Harvard Business Review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297" y="803714"/>
            <a:ext cx="5573448" cy="51756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318683" y="6090962"/>
            <a:ext cx="44502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https://hbr.org/2017/11/what-mentors-wish-their-mentees-knew</a:t>
            </a:r>
          </a:p>
        </p:txBody>
      </p:sp>
    </p:spTree>
    <p:extLst>
      <p:ext uri="{BB962C8B-B14F-4D97-AF65-F5344CB8AC3E}">
        <p14:creationId xmlns:p14="http://schemas.microsoft.com/office/powerpoint/2010/main" val="35016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Chopra and Saint (2017) Harvard Business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65" y="1165747"/>
            <a:ext cx="8185150" cy="4041775"/>
          </a:xfrm>
        </p:spPr>
        <p:txBody>
          <a:bodyPr/>
          <a:lstStyle/>
          <a:p>
            <a:r>
              <a:rPr lang="en-US" sz="2000" dirty="0" smtClean="0"/>
              <a:t>Mentees should:</a:t>
            </a:r>
          </a:p>
          <a:p>
            <a:pPr lvl="1"/>
            <a:r>
              <a:rPr lang="en-US" sz="2000" dirty="0" smtClean="0"/>
              <a:t>Clarify what you need from your mentor</a:t>
            </a:r>
          </a:p>
          <a:p>
            <a:pPr lvl="1"/>
            <a:r>
              <a:rPr lang="en-US" sz="2000" dirty="0" smtClean="0"/>
              <a:t>Choose mentors wisely for altruism and patience</a:t>
            </a:r>
          </a:p>
          <a:p>
            <a:pPr lvl="1"/>
            <a:r>
              <a:rPr lang="en-US" sz="2000" dirty="0" smtClean="0"/>
              <a:t>Under promise and over deliver</a:t>
            </a:r>
          </a:p>
          <a:p>
            <a:pPr lvl="1"/>
            <a:r>
              <a:rPr lang="en-US" sz="2000" dirty="0" smtClean="0"/>
              <a:t>Be a closer with mentor requests </a:t>
            </a:r>
          </a:p>
          <a:p>
            <a:pPr lvl="1"/>
            <a:r>
              <a:rPr lang="en-US" sz="2000" dirty="0" smtClean="0"/>
              <a:t>Mind your mentor’s time</a:t>
            </a:r>
          </a:p>
          <a:p>
            <a:pPr lvl="1"/>
            <a:r>
              <a:rPr lang="en-US" sz="2000" dirty="0" smtClean="0"/>
              <a:t>Be engaged and energizing </a:t>
            </a:r>
          </a:p>
          <a:p>
            <a:pPr lvl="1"/>
            <a:r>
              <a:rPr lang="en-US" sz="2000" dirty="0" smtClean="0"/>
              <a:t>Be fun to work with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3484072"/>
            <a:ext cx="3447432" cy="239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21" y="192665"/>
            <a:ext cx="9193696" cy="498475"/>
          </a:xfrm>
        </p:spPr>
        <p:txBody>
          <a:bodyPr/>
          <a:lstStyle/>
          <a:p>
            <a:pPr algn="ctr"/>
            <a:r>
              <a:rPr lang="en-US" sz="2000" dirty="0" smtClean="0"/>
              <a:t>Chopra, Arora, Saint (2018) JAMA Internal Medicine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50" y="817550"/>
            <a:ext cx="6336022" cy="90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" y="1070385"/>
            <a:ext cx="1272209" cy="50310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6015" y="2081527"/>
            <a:ext cx="67792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Traditional Mentor - Reciprocal relationship focused on career growth, one hour meetings (SOC)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Coach - Improve specific skill, no set meetings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Sponsor - Showcase talent with no direct benefit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Connector - Pairs mentors, coaches and sponsors. 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Gladwell in Tipping Point “Connectors multiply strategic networks”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81411" y="5710061"/>
            <a:ext cx="69101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https://pathology.wustl.edu/wp-content/uploads/2020/05/jamainternal_Chopra_2017_vp_170034.pdf</a:t>
            </a:r>
          </a:p>
        </p:txBody>
      </p:sp>
    </p:spTree>
    <p:extLst>
      <p:ext uri="{BB962C8B-B14F-4D97-AF65-F5344CB8AC3E}">
        <p14:creationId xmlns:p14="http://schemas.microsoft.com/office/powerpoint/2010/main" val="39704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25" y="298360"/>
            <a:ext cx="8185150" cy="28743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28" y="1899202"/>
            <a:ext cx="1533525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15" y="3215989"/>
            <a:ext cx="6364149" cy="2610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0259" y="6032457"/>
            <a:ext cx="52517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https://www.gallup.com/workplace/236213/why-need-best-friends-work.aspx</a:t>
            </a:r>
          </a:p>
        </p:txBody>
      </p:sp>
    </p:spTree>
    <p:extLst>
      <p:ext uri="{BB962C8B-B14F-4D97-AF65-F5344CB8AC3E}">
        <p14:creationId xmlns:p14="http://schemas.microsoft.com/office/powerpoint/2010/main" val="21047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36" y="160403"/>
            <a:ext cx="8673463" cy="498475"/>
          </a:xfrm>
        </p:spPr>
        <p:txBody>
          <a:bodyPr/>
          <a:lstStyle/>
          <a:p>
            <a:pPr algn="ctr"/>
            <a:r>
              <a:rPr lang="en-US" sz="1400" dirty="0" smtClean="0"/>
              <a:t>My Strategic QI Network: mentors, coaches, sponsors, connectors and friends</a:t>
            </a:r>
            <a:br>
              <a:rPr lang="en-US" sz="1400" dirty="0" smtClean="0"/>
            </a:br>
            <a:r>
              <a:rPr lang="en-US" sz="1400" dirty="0" smtClean="0"/>
              <a:t>  that text or email me back in a BLINK to Help me Set Direction and Develop Others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531" y="2910829"/>
            <a:ext cx="851644" cy="100133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10146" y="2895659"/>
            <a:ext cx="797507" cy="100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7125" y="2925848"/>
            <a:ext cx="865991" cy="98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28132" y="2922631"/>
            <a:ext cx="745375" cy="9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476605" y="3915787"/>
            <a:ext cx="787847" cy="106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942300" y="2934020"/>
            <a:ext cx="797344" cy="9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25899" y="4988554"/>
            <a:ext cx="735663" cy="99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124998" y="2919263"/>
            <a:ext cx="810739" cy="100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9644" y="2944606"/>
            <a:ext cx="745179" cy="966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/>
        </p:blipFill>
        <p:spPr>
          <a:xfrm>
            <a:off x="6502540" y="2949459"/>
            <a:ext cx="720966" cy="990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6115" y="2951391"/>
            <a:ext cx="786708" cy="1001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3302" y="2959228"/>
            <a:ext cx="711392" cy="978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4812" y="3930152"/>
            <a:ext cx="807215" cy="1057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6351" y="3942586"/>
            <a:ext cx="890492" cy="10162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0344" y="1946962"/>
            <a:ext cx="744690" cy="9496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471" y="1946003"/>
            <a:ext cx="832427" cy="9093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1439" y="1946003"/>
            <a:ext cx="814332" cy="9466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0457" y="1941238"/>
            <a:ext cx="715381" cy="952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35737" y="1957561"/>
            <a:ext cx="697451" cy="9715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97478" y="1950883"/>
            <a:ext cx="760853" cy="912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41302" y="2974891"/>
            <a:ext cx="593370" cy="9408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10105" y="1957635"/>
            <a:ext cx="763402" cy="9201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494" y="2938458"/>
            <a:ext cx="678424" cy="9595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76600" y="1960287"/>
            <a:ext cx="706941" cy="9759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05666" y="3930152"/>
            <a:ext cx="739551" cy="10394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17879" y="5035103"/>
            <a:ext cx="777144" cy="9251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56843" y="3920597"/>
            <a:ext cx="734862" cy="10394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60507" y="5000793"/>
            <a:ext cx="751617" cy="10043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397935" y="5025395"/>
            <a:ext cx="678970" cy="9868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91" y="5035104"/>
            <a:ext cx="732151" cy="9739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76049" y="4999125"/>
            <a:ext cx="694191" cy="9935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2155824" y="4986136"/>
            <a:ext cx="790196" cy="10523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696636" y="5000793"/>
            <a:ext cx="781351" cy="10082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464150" y="5004027"/>
            <a:ext cx="722466" cy="997861"/>
          </a:xfrm>
          <a:prstGeom prst="rect">
            <a:avLst/>
          </a:prstGeom>
        </p:spPr>
      </p:pic>
      <p:pic>
        <p:nvPicPr>
          <p:cNvPr id="40" name="Picture 39" descr="Thank you note with a cup of coffee - ID: 10700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89" y="943722"/>
            <a:ext cx="6862454" cy="8042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197057" y="5021654"/>
            <a:ext cx="701815" cy="94851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923608" y="5000793"/>
            <a:ext cx="678805" cy="97197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024395" y="5035103"/>
            <a:ext cx="633045" cy="973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690883" y="1950883"/>
            <a:ext cx="661144" cy="9696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136737" y="1983431"/>
            <a:ext cx="668594" cy="94749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826953" y="1984597"/>
            <a:ext cx="740068" cy="92731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6972" y="3942586"/>
            <a:ext cx="739799" cy="10162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893192" y="3974912"/>
            <a:ext cx="651932" cy="9831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4978" y="3941983"/>
            <a:ext cx="649868" cy="104393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283827" y="3935851"/>
            <a:ext cx="778106" cy="102297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586463" y="3990010"/>
            <a:ext cx="748209" cy="10009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697018" y="5025395"/>
            <a:ext cx="626976" cy="972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365662" y="3959650"/>
            <a:ext cx="745933" cy="99755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567021" y="1987901"/>
            <a:ext cx="793923" cy="9047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132265" y="3999019"/>
            <a:ext cx="719588" cy="9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41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GRQC Knowledge Center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443" y="1076325"/>
            <a:ext cx="6007713" cy="40417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325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u="sng" dirty="0">
                <a:solidFill>
                  <a:schemeClr val="tx1"/>
                </a:solidFill>
                <a:hlinkClick r:id="rId2"/>
              </a:rPr>
              <a:t>J</a:t>
            </a:r>
            <a:r>
              <a:rPr lang="en-US" u="sng" dirty="0" smtClean="0">
                <a:solidFill>
                  <a:schemeClr val="tx1"/>
                </a:solidFill>
                <a:hlinkClick r:id="rId2"/>
              </a:rPr>
              <a:t>an_Schriefer@urmc.Rochester.edu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585-315-4588</a:t>
            </a:r>
            <a:endParaRPr lang="en-US" u="sng" dirty="0" smtClean="0">
              <a:solidFill>
                <a:schemeClr val="tx1"/>
              </a:solidFill>
            </a:endParaRPr>
          </a:p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987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385" y="775522"/>
            <a:ext cx="7215353" cy="3053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062" y="5838223"/>
            <a:ext cx="558197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400" u="sng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www.youtube.com/watch?v=UTCyqbsHd-w&amp;feature=youtu.be</a:t>
            </a:r>
            <a:endParaRPr lang="en-US" sz="1400" u="sng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journals.sagepub.com/doi/pdf/10.1177/2374373520939827</a:t>
            </a:r>
            <a:endParaRPr lang="en-US" sz="14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31" y="4034237"/>
            <a:ext cx="3100739" cy="1803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470" y="4004053"/>
            <a:ext cx="2940139" cy="1834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609" y="4041236"/>
            <a:ext cx="2948774" cy="1796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020" y="299886"/>
            <a:ext cx="8782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Voice of the Customer is Key for Strategic Planning: In URMC’s Case it Means Having Families Lead QI Teams 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Chat in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engaged do you feel about your organizations strategic plan:</a:t>
            </a:r>
          </a:p>
          <a:p>
            <a:endParaRPr lang="en-US" dirty="0" smtClean="0"/>
          </a:p>
          <a:p>
            <a:r>
              <a:rPr lang="en-US" dirty="0" smtClean="0"/>
              <a:t>A LOT</a:t>
            </a:r>
          </a:p>
          <a:p>
            <a:r>
              <a:rPr lang="en-US" dirty="0" smtClean="0"/>
              <a:t>A LITTLE </a:t>
            </a:r>
          </a:p>
          <a:p>
            <a:r>
              <a:rPr lang="en-US" dirty="0" smtClean="0"/>
              <a:t>NOT MUCH </a:t>
            </a:r>
          </a:p>
          <a:p>
            <a:r>
              <a:rPr lang="en-US" dirty="0" smtClean="0"/>
              <a:t>NOT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EDB343-FB09-4501-8AAF-A412441106F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644" y="725048"/>
            <a:ext cx="2940029" cy="4464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743" y="5282406"/>
            <a:ext cx="4476750" cy="75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452" y="160097"/>
            <a:ext cx="623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Read Innovation Books to Drive your Strategic Plan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44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59" y="1004457"/>
            <a:ext cx="7858125" cy="2238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40" y="4171443"/>
            <a:ext cx="44767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78C38D-9603-E44D-977B-5C3F7B42B52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212726" y="254206"/>
            <a:ext cx="9041805" cy="624628"/>
          </a:xfrm>
          <a:prstGeom prst="rect">
            <a:avLst/>
          </a:prstGeom>
        </p:spPr>
        <p:txBody>
          <a:bodyPr/>
          <a:lstStyle>
            <a:lvl1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+mj-lt"/>
                <a:ea typeface="+mj-ea"/>
                <a:cs typeface="+mj-cs"/>
              </a:defRPr>
            </a:lvl1pPr>
            <a:lvl2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2pPr>
            <a:lvl3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3pPr>
            <a:lvl4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4pPr>
            <a:lvl5pPr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5pPr>
            <a:lvl6pPr marL="4572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6pPr>
            <a:lvl7pPr marL="9144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7pPr>
            <a:lvl8pPr marL="13716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8pPr>
            <a:lvl9pPr marL="1828800" algn="l" defTabSz="8334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9458D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 kern="0" dirty="0" smtClean="0"/>
              <a:t>Leadership Lesson – Sports Illustrated Vault - 199</a:t>
            </a:r>
            <a:r>
              <a:rPr lang="en-US" sz="1800" kern="0" baseline="30000" dirty="0" smtClean="0"/>
              <a:t>th</a:t>
            </a:r>
            <a:r>
              <a:rPr lang="en-US" sz="1800" kern="0" dirty="0" smtClean="0"/>
              <a:t> draft pick</a:t>
            </a:r>
          </a:p>
          <a:p>
            <a:pPr algn="ctr"/>
            <a:r>
              <a:rPr lang="en-US" sz="1800" kern="0" dirty="0" smtClean="0"/>
              <a:t>Tom Brady – Study the Game, Set Direction, and Develop Others</a:t>
            </a:r>
            <a:br>
              <a:rPr lang="en-US" sz="1800" kern="0" dirty="0" smtClean="0"/>
            </a:br>
            <a:endParaRPr lang="en-US" sz="180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6" y="1157593"/>
            <a:ext cx="5827652" cy="366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721" y="1556944"/>
            <a:ext cx="3017651" cy="3028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9203" y="5072143"/>
            <a:ext cx="750885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vault.si.com/vault/2012/01/09/tom-brady-as-you-forgot-him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How many NFL Touch Downs has Brady had in 20 years?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60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RMC_Template4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8A71CBA7D4FE419D1791225FCC5ABF" ma:contentTypeVersion="0" ma:contentTypeDescription="Create a new document." ma:contentTypeScope="" ma:versionID="0d0d2a1b6bf07f5f5b19c50ca52d352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32D07B-E02C-48C2-9563-D03CDDDD3D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49CACB-6AE5-4632-9B5A-79731751EDA8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C0712A-3826-4AC5-95E4-540D2EAF5B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96793</TotalTime>
  <Words>1438</Words>
  <Application>Microsoft Office PowerPoint</Application>
  <PresentationFormat>Custom</PresentationFormat>
  <Paragraphs>264</Paragraphs>
  <Slides>49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ＭＳ Ｐゴシック</vt:lpstr>
      <vt:lpstr>ＭＳ Ｐゴシック</vt:lpstr>
      <vt:lpstr>Adobe Gothic Std B</vt:lpstr>
      <vt:lpstr>Arial</vt:lpstr>
      <vt:lpstr>Arial Black</vt:lpstr>
      <vt:lpstr>Calibri</vt:lpstr>
      <vt:lpstr>Cambria</vt:lpstr>
      <vt:lpstr>Geneva</vt:lpstr>
      <vt:lpstr>Tahoma</vt:lpstr>
      <vt:lpstr>Times New Roman</vt:lpstr>
      <vt:lpstr>Verdana</vt:lpstr>
      <vt:lpstr>Wingdings</vt:lpstr>
      <vt:lpstr>Blank Presentation</vt:lpstr>
      <vt:lpstr>URMC_Template4</vt:lpstr>
      <vt:lpstr>Worksheet</vt:lpstr>
      <vt:lpstr>Give your Strategic Plan Legs…How to Improve Implementation and Tracking of Your Strategic Plan  </vt:lpstr>
      <vt:lpstr>Logistics for this presentation… </vt:lpstr>
      <vt:lpstr> Disclosures and Learning Objectives </vt:lpstr>
      <vt:lpstr>PowerPoint Presentation</vt:lpstr>
      <vt:lpstr>PowerPoint Presentation</vt:lpstr>
      <vt:lpstr>Chat in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GCH 5-Year Strategic Plan FY 2020-2024</vt:lpstr>
      <vt:lpstr>PowerPoint Presentation</vt:lpstr>
      <vt:lpstr>PowerPoint Presentation</vt:lpstr>
      <vt:lpstr>PowerPoint Presentation</vt:lpstr>
      <vt:lpstr>How Familiar are you with SWOT Analysis </vt:lpstr>
      <vt:lpstr>PowerPoint Presentation</vt:lpstr>
      <vt:lpstr>PowerPoint Presentation</vt:lpstr>
      <vt:lpstr>PowerPoint Presentation</vt:lpstr>
      <vt:lpstr>Vegas Anyone by PACE Color Palette/Temperaments </vt:lpstr>
      <vt:lpstr>Strategic QI: Setting Direction – Developing Others </vt:lpstr>
      <vt:lpstr>PowerPoint Presentation</vt:lpstr>
      <vt:lpstr>GCH Strategic Plan Quarterly Monitoring Spreadsheets </vt:lpstr>
      <vt:lpstr>https://www.jpeds.com/article/S0022-3476(20)30133-5/fulltext</vt:lpstr>
      <vt:lpstr>Brophy, Stevenson, Kaczorowski, Schriefer 2020 JPeds </vt:lpstr>
      <vt:lpstr>Brophy, Stevenson, Kaczorowski, Schriefer 2020 JPeds </vt:lpstr>
      <vt:lpstr>Plan Do Study Act Cycles Across all 7 Strategic Plan Goal Areas </vt:lpstr>
      <vt:lpstr>Use of Social Media to Communicate and Share Innovation</vt:lpstr>
      <vt:lpstr>Partnerships, Community Outreach and PR Drive Strategic Plans</vt:lpstr>
      <vt:lpstr>GCH Strong Kids</vt:lpstr>
      <vt:lpstr>GCH Strategic Plan Public Website and Video </vt:lpstr>
      <vt:lpstr>PowerPoint Presentation</vt:lpstr>
      <vt:lpstr>“My Chart” Patient Portal Inpatient Activation QI Increasing Telehealth Access</vt:lpstr>
      <vt:lpstr>Roc the Future Digital Divide and the Children’s Institute SROT https://rocthefuture.org/wp-content/uploads/2020/12/Digital-Divide-Briefing-Slides-12-15-2020.pdf</vt:lpstr>
      <vt:lpstr>Ruffolo 1st Author Wakeman Sr Author JPedsSurg (2020) PEI UPP Team Cohort I  Strategic Smart QI Aim: Reduce Feeding Tube Dislodgements, LOS and ED Revisits</vt:lpstr>
      <vt:lpstr>APSA Quality, Safety and Value in Surgery Award</vt:lpstr>
      <vt:lpstr>Public Facing Website – Vanity URL Golisano.rochester.edu/feedingtube</vt:lpstr>
      <vt:lpstr>Bracken 1st Author Frey Sr Author – Hospital Pediatrics Accepted Manuscript  Strategic Smart QI Aim: Decrease Acute Care Reutilization for Children with Asthma </vt:lpstr>
      <vt:lpstr>Ramazani 1st Author Bayer Sr Author – Submitted Manuscript  Strategic Smart QI Aim: Improving the Timing of Laboratory Studies in Hospitalized Children: A Quality Improvement Study</vt:lpstr>
      <vt:lpstr>GCH Strategic Plan Quality Improvement Science Scholarship 2020</vt:lpstr>
      <vt:lpstr>Chopra and Saint (2017) Harvard Business Review </vt:lpstr>
      <vt:lpstr>Chopra and Saint (2017) Harvard Business Review </vt:lpstr>
      <vt:lpstr>Chopra, Arora, Saint (2018) JAMA Internal Medicine </vt:lpstr>
      <vt:lpstr>PowerPoint Presentation</vt:lpstr>
      <vt:lpstr>My Strategic QI Network: mentors, coaches, sponsors, connectors and friends   that text or email me back in a BLINK to Help me Set Direction and Develop Others </vt:lpstr>
      <vt:lpstr> GRQC Knowledge Center</vt:lpstr>
      <vt:lpstr>For more information: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Carrie Duncan</dc:creator>
  <cp:lastModifiedBy>Schriefer, Jan</cp:lastModifiedBy>
  <cp:revision>814</cp:revision>
  <cp:lastPrinted>2018-05-23T15:14:24Z</cp:lastPrinted>
  <dcterms:created xsi:type="dcterms:W3CDTF">2014-07-02T17:16:07Z</dcterms:created>
  <dcterms:modified xsi:type="dcterms:W3CDTF">2021-06-22T22:59:34Z</dcterms:modified>
</cp:coreProperties>
</file>